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4" r:id="rId5"/>
    <p:sldMasterId id="214748372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y="6172200" cx="10972800"/>
  <p:notesSz cx="7010400" cy="9296400"/>
  <p:embeddedFontLst>
    <p:embeddedFont>
      <p:font typeface="NVIDIA Sans"/>
      <p:regular r:id="rId41"/>
      <p:bold r:id="rId42"/>
      <p:italic r:id="rId43"/>
      <p:boldItalic r:id="rId44"/>
    </p:embeddedFont>
    <p:embeddedFont>
      <p:font typeface="NVIDIA Sans Medium"/>
      <p:regular r:id="rId45"/>
      <p:bold r:id="rId46"/>
      <p:italic r:id="rId47"/>
      <p:boldItalic r:id="rId48"/>
    </p:embeddedFont>
    <p:embeddedFont>
      <p:font typeface="Roboto Mono"/>
      <p:regular r:id="rId49"/>
      <p:bold r:id="rId50"/>
      <p:italic r:id="rId51"/>
      <p:boldItalic r:id="rId52"/>
    </p:embeddedFont>
    <p:embeddedFont>
      <p:font typeface="NVIDIA Sans 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433D64F-EA2C-41EC-8321-4B128E1C3063}">
  <a:tblStyle styleId="{0433D64F-EA2C-41EC-8321-4B128E1C30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NVIDIASans-bold.fntdata"/><Relationship Id="rId41" Type="http://schemas.openxmlformats.org/officeDocument/2006/relationships/font" Target="fonts/NVIDIASans-regular.fntdata"/><Relationship Id="rId44" Type="http://schemas.openxmlformats.org/officeDocument/2006/relationships/font" Target="fonts/NVIDIASans-boldItalic.fntdata"/><Relationship Id="rId43" Type="http://schemas.openxmlformats.org/officeDocument/2006/relationships/font" Target="fonts/NVIDIASans-italic.fntdata"/><Relationship Id="rId46" Type="http://schemas.openxmlformats.org/officeDocument/2006/relationships/font" Target="fonts/NVIDIASansMedium-bold.fntdata"/><Relationship Id="rId45" Type="http://schemas.openxmlformats.org/officeDocument/2006/relationships/font" Target="fonts/NVIDIASansMedium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NVIDIASansMedium-boldItalic.fntdata"/><Relationship Id="rId47" Type="http://schemas.openxmlformats.org/officeDocument/2006/relationships/font" Target="fonts/NVIDIASansMedium-italic.fntdata"/><Relationship Id="rId49" Type="http://schemas.openxmlformats.org/officeDocument/2006/relationships/font" Target="fonts/RobotoMon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Mono-italic.fntdata"/><Relationship Id="rId50" Type="http://schemas.openxmlformats.org/officeDocument/2006/relationships/font" Target="fonts/RobotoMono-bold.fntdata"/><Relationship Id="rId53" Type="http://schemas.openxmlformats.org/officeDocument/2006/relationships/font" Target="fonts/NVIDIASansLight-regular.fntdata"/><Relationship Id="rId52" Type="http://schemas.openxmlformats.org/officeDocument/2006/relationships/font" Target="fonts/RobotoMono-boldItalic.fntdata"/><Relationship Id="rId11" Type="http://schemas.openxmlformats.org/officeDocument/2006/relationships/slide" Target="slides/slide4.xml"/><Relationship Id="rId55" Type="http://schemas.openxmlformats.org/officeDocument/2006/relationships/font" Target="fonts/NVIDIASansLight-italic.fntdata"/><Relationship Id="rId10" Type="http://schemas.openxmlformats.org/officeDocument/2006/relationships/slide" Target="slides/slide3.xml"/><Relationship Id="rId54" Type="http://schemas.openxmlformats.org/officeDocument/2006/relationships/font" Target="fonts/NVIDIASansLight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56" Type="http://schemas.openxmlformats.org/officeDocument/2006/relationships/font" Target="fonts/NVIDIASansLight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0" type="dt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" name="Google Shape;5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33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33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spcBef>
                <a:spcPts val="33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spcBef>
                <a:spcPts val="33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spcBef>
                <a:spcPts val="33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2" type="sldNum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" name="Google Shape;7;n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8" name="Google Shape;8;n"/>
            <p:cNvSpPr/>
            <p:nvPr/>
          </p:nvSpPr>
          <p:spPr>
            <a:xfrm>
              <a:off x="13817600" y="4265613"/>
              <a:ext cx="114300" cy="111125"/>
            </a:xfrm>
            <a:custGeom>
              <a:rect b="b" l="l" r="r" t="t"/>
              <a:pathLst>
                <a:path extrusionOk="0" h="139" w="144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n"/>
            <p:cNvSpPr/>
            <p:nvPr/>
          </p:nvSpPr>
          <p:spPr>
            <a:xfrm>
              <a:off x="10447338" y="3732213"/>
              <a:ext cx="3333750" cy="625475"/>
            </a:xfrm>
            <a:custGeom>
              <a:rect b="b" l="l" r="r" t="t"/>
              <a:pathLst>
                <a:path extrusionOk="0" h="788" w="4200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n"/>
            <p:cNvSpPr/>
            <p:nvPr/>
          </p:nvSpPr>
          <p:spPr>
            <a:xfrm>
              <a:off x="8775700" y="3552825"/>
              <a:ext cx="1436688" cy="952500"/>
            </a:xfrm>
            <a:custGeom>
              <a:rect b="b" l="l" r="r" t="t"/>
              <a:pathLst>
                <a:path extrusionOk="0" h="1200" w="181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9401985234_8_356:notes"/>
          <p:cNvSpPr/>
          <p:nvPr>
            <p:ph idx="2" type="sldImg"/>
          </p:nvPr>
        </p:nvSpPr>
        <p:spPr>
          <a:xfrm>
            <a:off x="701040" y="1162050"/>
            <a:ext cx="5608320" cy="313753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g29401985234_8_35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47" name="Google Shape;747;g29401985234_8_356:notes"/>
          <p:cNvSpPr txBox="1"/>
          <p:nvPr>
            <p:ph idx="12" type="sldNum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44cd6b7f6b_0_16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44cd6b7f6b_0_16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g344cd6b7f6b_0_161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44d8fdd780_1_32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44d8fdd780_1_32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Well-engineered at scale, separate model for entropy estimation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Entertaining character-level tasks section</a:t>
            </a:r>
            <a:endParaRPr/>
          </a:p>
        </p:txBody>
      </p:sp>
      <p:sp>
        <p:nvSpPr>
          <p:cNvPr id="904" name="Google Shape;904;g344d8fdd780_1_32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44d8fdd780_1_32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44d8fdd780_1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344d8fdd780_1_329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44cd6b7f6b_0_15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44cd6b7f6b_0_15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344cd6b7f6b_0_153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44cd6b7f6b_0_40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44cd6b7f6b_0_40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g344cd6b7f6b_0_404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44d8fdd780_1_39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44d8fdd780_1_39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g344d8fdd780_1_396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63287a29a7_1_1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63287a29a7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g363287a29a7_1_17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8622480be0_1_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38622480be0_1_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g38622480be0_1_91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63287a29a7_1_12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363287a29a7_1_12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363287a29a7_1_12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63287a29a7_1_18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363287a29a7_1_18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g363287a29a7_1_185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44cd6b7f6b_0_29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44cd6b7f6b_0_29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We lack a downsampling primitive for language/text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Convs make the hierarchies emerge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Got used to the fact that the resolution doesn’t change</a:t>
            </a:r>
            <a:endParaRPr/>
          </a:p>
        </p:txBody>
      </p:sp>
      <p:sp>
        <p:nvSpPr>
          <p:cNvPr id="754" name="Google Shape;754;g344cd6b7f6b_0_29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44cd6b7f6b_0_42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344cd6b7f6b_0_4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g344cd6b7f6b_0_424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63287a29a7_1_2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63287a29a7_1_2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g363287a29a7_1_214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44d8fdd780_1_2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344d8fdd780_1_2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17500" lvl="0" marL="457200" rtl="0" algn="l">
              <a:spcBef>
                <a:spcPts val="33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alpha5 for k2 would require learning to attend to (current_pos - window_size)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Inexpensive training; the information of token </a:t>
            </a:r>
            <a:r>
              <a:rPr lang="en-US"/>
              <a:t>usefulness</a:t>
            </a:r>
            <a:r>
              <a:rPr lang="en-US"/>
              <a:t> is there from day 1. No need to track it’s attn scores during token’s lifetime.</a:t>
            </a:r>
            <a:endParaRPr/>
          </a:p>
        </p:txBody>
      </p:sp>
      <p:sp>
        <p:nvSpPr>
          <p:cNvPr id="1146" name="Google Shape;1146;g344d8fdd780_1_24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63287a29a7_1_29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63287a29a7_1_29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g363287a29a7_1_297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44cd6b7f6b_0_27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44cd6b7f6b_0_27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17500" lvl="0" marL="457200" rtl="0" algn="l">
              <a:spcBef>
                <a:spcPts val="33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Gemma 3 and Llama 4 mix sliding-window and global attention layers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Nemotron-H mixes Mamba-2 and global attention layers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DeepSeek V3 has MLA</a:t>
            </a:r>
            <a:endParaRPr/>
          </a:p>
        </p:txBody>
      </p:sp>
      <p:sp>
        <p:nvSpPr>
          <p:cNvPr id="1175" name="Google Shape;1175;g344cd6b7f6b_0_274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363287a29a7_1_3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363287a29a7_1_3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g363287a29a7_1_33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8b0f0e6336_1_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8b0f0e6336_1_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g38b0f0e6336_1_16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38b26cd3e5c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38b26cd3e5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g38b26cd3e5c_0_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63287a29a7_1_39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63287a29a7_1_39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g363287a29a7_1_396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44d8fdd780_1_27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44d8fdd780_1_27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g344d8fdd780_1_27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b419abc42_0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b419abc42_0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We don’t have an </a:t>
            </a:r>
            <a:r>
              <a:rPr lang="en-US"/>
              <a:t>automatic</a:t>
            </a:r>
            <a:r>
              <a:rPr lang="en-US"/>
              <a:t> way of adjusting input resolution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We’re stuck with redundancies in sequences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I’ll show rather simple, practical algorithms</a:t>
            </a:r>
            <a:endParaRPr/>
          </a:p>
        </p:txBody>
      </p:sp>
      <p:sp>
        <p:nvSpPr>
          <p:cNvPr id="774" name="Google Shape;774;g35b419abc42_0_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44d8fdd780_1_263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g344d8fdd780_1_26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230" name="Google Shape;1230;g344d8fdd780_1_263:notes"/>
          <p:cNvSpPr txBox="1"/>
          <p:nvPr>
            <p:ph idx="12" type="sldNum"/>
          </p:nvPr>
        </p:nvSpPr>
        <p:spPr>
          <a:xfrm>
            <a:off x="0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63287a29a7_1_19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63287a29a7_1_19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g363287a29a7_1_194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63287a29a7_1_22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363287a29a7_1_22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g363287a29a7_1_22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38622480be0_1_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38622480be0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GPU-friendly if-else</a:t>
            </a:r>
            <a:endParaRPr/>
          </a:p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Gumbel sigmoid with low temperature, start with probability 0</a:t>
            </a:r>
            <a:endParaRPr/>
          </a:p>
        </p:txBody>
      </p:sp>
      <p:sp>
        <p:nvSpPr>
          <p:cNvPr id="1269" name="Google Shape;1269;g38622480be0_1_10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44cd6b7f6b_0_5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44cd6b7f6b_0_5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g344cd6b7f6b_0_51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44cd6b7f6b_0_53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44cd6b7f6b_0_53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g344cd6b7f6b_0_531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44cd6b7f6b_0_1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44cd6b7f6b_0_1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g344cd6b7f6b_0_112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44cd6b7f6b_0_18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44cd6b7f6b_0_18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344cd6b7f6b_0_189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44cd6b7f6b_0_12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44cd6b7f6b_0_12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rPr lang="en-US"/>
              <a:t>Token boundaries where spaces are is a clean mental framework</a:t>
            </a:r>
            <a:endParaRPr/>
          </a:p>
        </p:txBody>
      </p:sp>
      <p:sp>
        <p:nvSpPr>
          <p:cNvPr id="863" name="Google Shape;863;g344cd6b7f6b_0_128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44d8fdd780_1_28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44d8fdd780_1_28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g344d8fdd780_1_287:notes"/>
          <p:cNvSpPr txBox="1"/>
          <p:nvPr>
            <p:ph idx="12" type="sldNum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anchorCtr="0" anchor="ctr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9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logo, symbol, graphic design&#10;&#10;Description automatically generated"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38" y="232059"/>
            <a:ext cx="2509800" cy="86469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3904" y="895073"/>
            <a:ext cx="57846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  <a:defRPr b="1" sz="26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3904" y="2382518"/>
            <a:ext cx="57846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VIDIA Sans"/>
              <a:buNone/>
              <a:defRPr b="0" i="0" sz="18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None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_Coding">
  <p:cSld name="CONFIDENTIAL_Coding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754380" y="1462126"/>
            <a:ext cx="94641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" name="Google Shape;70;p11"/>
          <p:cNvSpPr txBox="1"/>
          <p:nvPr/>
        </p:nvSpPr>
        <p:spPr>
          <a:xfrm>
            <a:off x="212546" y="5890736"/>
            <a:ext cx="1951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2" type="body"/>
          </p:nvPr>
        </p:nvSpPr>
        <p:spPr>
          <a:xfrm>
            <a:off x="754380" y="1453896"/>
            <a:ext cx="45648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3" type="body"/>
          </p:nvPr>
        </p:nvSpPr>
        <p:spPr>
          <a:xfrm>
            <a:off x="5653736" y="1453896"/>
            <a:ext cx="45648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_Two Column">
  <p:cSld name="CONFIDENTIAL_Two Colum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9" name="Google Shape;79;p13"/>
          <p:cNvSpPr txBox="1"/>
          <p:nvPr>
            <p:ph idx="2" type="body"/>
          </p:nvPr>
        </p:nvSpPr>
        <p:spPr>
          <a:xfrm>
            <a:off x="754380" y="1453896"/>
            <a:ext cx="45648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idx="3" type="body"/>
          </p:nvPr>
        </p:nvSpPr>
        <p:spPr>
          <a:xfrm>
            <a:off x="5653736" y="1453896"/>
            <a:ext cx="45648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81" name="Google Shape;81;p13"/>
          <p:cNvSpPr txBox="1"/>
          <p:nvPr/>
        </p:nvSpPr>
        <p:spPr>
          <a:xfrm>
            <a:off x="212546" y="5890736"/>
            <a:ext cx="1951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eft - Text Right NO SUBTITLE">
  <p:cSld name="Image Left - Text Right NO SUB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5738774" y="2096458"/>
            <a:ext cx="4391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cxnSp>
        <p:nvCxnSpPr>
          <p:cNvPr id="84" name="Google Shape;84;p14"/>
          <p:cNvCxnSpPr/>
          <p:nvPr/>
        </p:nvCxnSpPr>
        <p:spPr>
          <a:xfrm>
            <a:off x="4923949" y="1707968"/>
            <a:ext cx="5184600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4"/>
          <p:cNvSpPr txBox="1"/>
          <p:nvPr>
            <p:ph type="title"/>
          </p:nvPr>
        </p:nvSpPr>
        <p:spPr>
          <a:xfrm>
            <a:off x="5738774" y="365633"/>
            <a:ext cx="43917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86" name="Google Shape;86;p14"/>
          <p:cNvSpPr/>
          <p:nvPr>
            <p:ph idx="2" type="pic"/>
          </p:nvPr>
        </p:nvSpPr>
        <p:spPr>
          <a:xfrm>
            <a:off x="0" y="0"/>
            <a:ext cx="4923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ING Layout">
  <p:cSld name="CODING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9806940" y="5500115"/>
            <a:ext cx="1165800" cy="6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779069" y="90619"/>
            <a:ext cx="43917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779069" y="2096458"/>
            <a:ext cx="4391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2" type="body"/>
          </p:nvPr>
        </p:nvSpPr>
        <p:spPr>
          <a:xfrm>
            <a:off x="779069" y="1119530"/>
            <a:ext cx="4391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92" name="Google Shape;92;p15"/>
          <p:cNvSpPr/>
          <p:nvPr/>
        </p:nvSpPr>
        <p:spPr>
          <a:xfrm>
            <a:off x="6048851" y="0"/>
            <a:ext cx="49239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3700" lIns="27425" spcFirstLastPara="1" rIns="27425" wrap="square" tIns="6583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</a:pPr>
            <a:r>
              <a:t/>
            </a:r>
            <a:endParaRPr sz="1200">
              <a:solidFill>
                <a:schemeClr val="lt2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93" name="Google Shape;93;p15"/>
          <p:cNvGrpSpPr/>
          <p:nvPr/>
        </p:nvGrpSpPr>
        <p:grpSpPr>
          <a:xfrm>
            <a:off x="0" y="5851324"/>
            <a:ext cx="699171" cy="324919"/>
            <a:chOff x="0" y="19504414"/>
            <a:chExt cx="2330569" cy="1083065"/>
          </a:xfrm>
        </p:grpSpPr>
        <p:sp>
          <p:nvSpPr>
            <p:cNvPr id="94" name="Google Shape;94;p15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95" name="Google Shape;95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6" name="Google Shape;96;p15"/>
          <p:cNvCxnSpPr/>
          <p:nvPr/>
        </p:nvCxnSpPr>
        <p:spPr>
          <a:xfrm>
            <a:off x="0" y="1707968"/>
            <a:ext cx="5171100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15"/>
          <p:cNvSpPr txBox="1"/>
          <p:nvPr/>
        </p:nvSpPr>
        <p:spPr>
          <a:xfrm>
            <a:off x="77906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NO SUBTITLE - Image Right">
  <p:cSld name="Text Left NO SUBTITLE - Image Righ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9889236" y="5678424"/>
            <a:ext cx="1083600" cy="49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779069" y="365633"/>
            <a:ext cx="43917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779069" y="2096458"/>
            <a:ext cx="4391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102" name="Google Shape;102;p16"/>
          <p:cNvGrpSpPr/>
          <p:nvPr/>
        </p:nvGrpSpPr>
        <p:grpSpPr>
          <a:xfrm>
            <a:off x="0" y="5851324"/>
            <a:ext cx="699171" cy="324919"/>
            <a:chOff x="0" y="19504414"/>
            <a:chExt cx="2330569" cy="1083065"/>
          </a:xfrm>
        </p:grpSpPr>
        <p:sp>
          <p:nvSpPr>
            <p:cNvPr id="103" name="Google Shape;103;p16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104" name="Google Shape;104;p1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5" name="Google Shape;105;p16"/>
          <p:cNvCxnSpPr/>
          <p:nvPr/>
        </p:nvCxnSpPr>
        <p:spPr>
          <a:xfrm>
            <a:off x="0" y="1707968"/>
            <a:ext cx="5171100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6"/>
          <p:cNvSpPr/>
          <p:nvPr>
            <p:ph idx="2" type="pic"/>
          </p:nvPr>
        </p:nvSpPr>
        <p:spPr>
          <a:xfrm>
            <a:off x="6048851" y="0"/>
            <a:ext cx="4923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6"/>
          <p:cNvSpPr txBox="1"/>
          <p:nvPr/>
        </p:nvSpPr>
        <p:spPr>
          <a:xfrm>
            <a:off x="77906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TITLE ONLY - Image Right">
  <p:cSld name="Text Left TITLE ONLY - Image Righ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9889236" y="5678424"/>
            <a:ext cx="1083600" cy="49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10" name="Google Shape;110;p17"/>
          <p:cNvSpPr/>
          <p:nvPr>
            <p:ph idx="2" type="pic"/>
          </p:nvPr>
        </p:nvSpPr>
        <p:spPr>
          <a:xfrm>
            <a:off x="4926787" y="0"/>
            <a:ext cx="6045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17"/>
          <p:cNvSpPr txBox="1"/>
          <p:nvPr>
            <p:ph type="title"/>
          </p:nvPr>
        </p:nvSpPr>
        <p:spPr>
          <a:xfrm>
            <a:off x="779069" y="2581246"/>
            <a:ext cx="36540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grpSp>
        <p:nvGrpSpPr>
          <p:cNvPr id="112" name="Google Shape;112;p17"/>
          <p:cNvGrpSpPr/>
          <p:nvPr/>
        </p:nvGrpSpPr>
        <p:grpSpPr>
          <a:xfrm>
            <a:off x="0" y="5851324"/>
            <a:ext cx="699171" cy="324919"/>
            <a:chOff x="0" y="19504414"/>
            <a:chExt cx="2330569" cy="1083065"/>
          </a:xfrm>
        </p:grpSpPr>
        <p:sp>
          <p:nvSpPr>
            <p:cNvPr id="113" name="Google Shape;113;p17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114" name="Google Shape;114;p1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7"/>
          <p:cNvSpPr txBox="1"/>
          <p:nvPr/>
        </p:nvSpPr>
        <p:spPr>
          <a:xfrm>
            <a:off x="77906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NO BULLETS - Image Right ">
  <p:cSld name="Text Left NO BULLETS - Image Right 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9889236" y="5678424"/>
            <a:ext cx="1083600" cy="49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18" name="Google Shape;118;p18"/>
          <p:cNvSpPr txBox="1"/>
          <p:nvPr>
            <p:ph type="title"/>
          </p:nvPr>
        </p:nvSpPr>
        <p:spPr>
          <a:xfrm>
            <a:off x="779069" y="2048878"/>
            <a:ext cx="36429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779069" y="3084936"/>
            <a:ext cx="36429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120" name="Google Shape;120;p18"/>
          <p:cNvGrpSpPr/>
          <p:nvPr/>
        </p:nvGrpSpPr>
        <p:grpSpPr>
          <a:xfrm>
            <a:off x="0" y="5851324"/>
            <a:ext cx="699171" cy="324919"/>
            <a:chOff x="0" y="19504414"/>
            <a:chExt cx="2330569" cy="1083065"/>
          </a:xfrm>
        </p:grpSpPr>
        <p:sp>
          <p:nvSpPr>
            <p:cNvPr id="121" name="Google Shape;121;p18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122" name="Google Shape;122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18"/>
          <p:cNvSpPr/>
          <p:nvPr>
            <p:ph idx="2" type="pic"/>
          </p:nvPr>
        </p:nvSpPr>
        <p:spPr>
          <a:xfrm>
            <a:off x="4926787" y="0"/>
            <a:ext cx="6045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18"/>
          <p:cNvSpPr txBox="1"/>
          <p:nvPr/>
        </p:nvSpPr>
        <p:spPr>
          <a:xfrm>
            <a:off x="77906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 Layout">
  <p:cSld name="Single Image Layou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28" name="Google Shape;128;p19"/>
          <p:cNvSpPr/>
          <p:nvPr>
            <p:ph idx="2" type="pic"/>
          </p:nvPr>
        </p:nvSpPr>
        <p:spPr>
          <a:xfrm>
            <a:off x="1818795" y="1454944"/>
            <a:ext cx="73353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9"/>
          <p:cNvSpPr txBox="1"/>
          <p:nvPr>
            <p:ph idx="3" type="body"/>
          </p:nvPr>
        </p:nvSpPr>
        <p:spPr>
          <a:xfrm>
            <a:off x="1818795" y="5119188"/>
            <a:ext cx="73353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30" name="Google Shape;130;p19"/>
          <p:cNvSpPr txBox="1"/>
          <p:nvPr>
            <p:ph idx="4" type="body"/>
          </p:nvPr>
        </p:nvSpPr>
        <p:spPr>
          <a:xfrm>
            <a:off x="1818795" y="5325470"/>
            <a:ext cx="73353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/ Text">
  <p:cSld name="Image w/ 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5806440" y="2075990"/>
            <a:ext cx="46749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33" name="Google Shape;133;p20"/>
          <p:cNvSpPr/>
          <p:nvPr>
            <p:ph idx="2" type="pic"/>
          </p:nvPr>
        </p:nvSpPr>
        <p:spPr>
          <a:xfrm>
            <a:off x="491281" y="1454944"/>
            <a:ext cx="49038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20"/>
          <p:cNvSpPr txBox="1"/>
          <p:nvPr>
            <p:ph idx="3" type="body"/>
          </p:nvPr>
        </p:nvSpPr>
        <p:spPr>
          <a:xfrm>
            <a:off x="491281" y="5119188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35" name="Google Shape;135;p20"/>
          <p:cNvSpPr txBox="1"/>
          <p:nvPr>
            <p:ph idx="4" type="body"/>
          </p:nvPr>
        </p:nvSpPr>
        <p:spPr>
          <a:xfrm>
            <a:off x="491281" y="5325470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36" name="Google Shape;136;p20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5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">
  <p:cSld name="Title, Subtitle, Bulle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Image">
  <p:cSld name="2-up Imag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41" name="Google Shape;141;p21"/>
          <p:cNvSpPr/>
          <p:nvPr>
            <p:ph idx="2" type="pic"/>
          </p:nvPr>
        </p:nvSpPr>
        <p:spPr>
          <a:xfrm>
            <a:off x="491281" y="1454944"/>
            <a:ext cx="49038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21"/>
          <p:cNvSpPr/>
          <p:nvPr>
            <p:ph idx="3" type="pic"/>
          </p:nvPr>
        </p:nvSpPr>
        <p:spPr>
          <a:xfrm>
            <a:off x="5577840" y="1454944"/>
            <a:ext cx="49038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21"/>
          <p:cNvSpPr txBox="1"/>
          <p:nvPr>
            <p:ph idx="4" type="body"/>
          </p:nvPr>
        </p:nvSpPr>
        <p:spPr>
          <a:xfrm>
            <a:off x="491281" y="5119188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44" name="Google Shape;144;p21"/>
          <p:cNvSpPr txBox="1"/>
          <p:nvPr>
            <p:ph idx="5" type="body"/>
          </p:nvPr>
        </p:nvSpPr>
        <p:spPr>
          <a:xfrm>
            <a:off x="491281" y="5325470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45" name="Google Shape;145;p21"/>
          <p:cNvSpPr txBox="1"/>
          <p:nvPr>
            <p:ph idx="6" type="body"/>
          </p:nvPr>
        </p:nvSpPr>
        <p:spPr>
          <a:xfrm>
            <a:off x="5577842" y="5119188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46" name="Google Shape;146;p21"/>
          <p:cNvSpPr txBox="1"/>
          <p:nvPr>
            <p:ph idx="7" type="body"/>
          </p:nvPr>
        </p:nvSpPr>
        <p:spPr>
          <a:xfrm>
            <a:off x="5577842" y="5325470"/>
            <a:ext cx="49038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Image Layout with Bullets">
  <p:cSld name="2-up Image Layout with Bulle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0" name="Google Shape;150;p22"/>
          <p:cNvSpPr/>
          <p:nvPr>
            <p:ph idx="2" type="pic"/>
          </p:nvPr>
        </p:nvSpPr>
        <p:spPr>
          <a:xfrm>
            <a:off x="491281" y="1454944"/>
            <a:ext cx="26496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22"/>
          <p:cNvSpPr txBox="1"/>
          <p:nvPr>
            <p:ph idx="3" type="body"/>
          </p:nvPr>
        </p:nvSpPr>
        <p:spPr>
          <a:xfrm>
            <a:off x="3317505" y="2075990"/>
            <a:ext cx="20775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2" name="Google Shape;152;p22"/>
          <p:cNvSpPr/>
          <p:nvPr>
            <p:ph idx="4" type="pic"/>
          </p:nvPr>
        </p:nvSpPr>
        <p:spPr>
          <a:xfrm>
            <a:off x="5577842" y="1454944"/>
            <a:ext cx="26496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22"/>
          <p:cNvSpPr txBox="1"/>
          <p:nvPr>
            <p:ph idx="5" type="body"/>
          </p:nvPr>
        </p:nvSpPr>
        <p:spPr>
          <a:xfrm>
            <a:off x="8404065" y="2075990"/>
            <a:ext cx="20775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4" name="Google Shape;154;p22"/>
          <p:cNvSpPr txBox="1"/>
          <p:nvPr>
            <p:ph idx="6" type="body"/>
          </p:nvPr>
        </p:nvSpPr>
        <p:spPr>
          <a:xfrm>
            <a:off x="491281" y="5119188"/>
            <a:ext cx="2649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5" name="Google Shape;155;p22"/>
          <p:cNvSpPr txBox="1"/>
          <p:nvPr>
            <p:ph idx="7" type="body"/>
          </p:nvPr>
        </p:nvSpPr>
        <p:spPr>
          <a:xfrm>
            <a:off x="491281" y="5325470"/>
            <a:ext cx="2649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6" name="Google Shape;156;p22"/>
          <p:cNvSpPr txBox="1"/>
          <p:nvPr>
            <p:ph idx="8" type="body"/>
          </p:nvPr>
        </p:nvSpPr>
        <p:spPr>
          <a:xfrm>
            <a:off x="5577842" y="5119188"/>
            <a:ext cx="26499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57" name="Google Shape;157;p22"/>
          <p:cNvSpPr txBox="1"/>
          <p:nvPr>
            <p:ph idx="9" type="body"/>
          </p:nvPr>
        </p:nvSpPr>
        <p:spPr>
          <a:xfrm>
            <a:off x="5577842" y="5325470"/>
            <a:ext cx="26499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Image">
  <p:cSld name="3-up Image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1" name="Google Shape;161;p23"/>
          <p:cNvSpPr/>
          <p:nvPr>
            <p:ph idx="2" type="pic"/>
          </p:nvPr>
        </p:nvSpPr>
        <p:spPr>
          <a:xfrm>
            <a:off x="7244542" y="1454944"/>
            <a:ext cx="32370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23"/>
          <p:cNvSpPr/>
          <p:nvPr>
            <p:ph idx="3" type="pic"/>
          </p:nvPr>
        </p:nvSpPr>
        <p:spPr>
          <a:xfrm>
            <a:off x="3867911" y="1454944"/>
            <a:ext cx="32370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23"/>
          <p:cNvSpPr/>
          <p:nvPr>
            <p:ph idx="4" type="pic"/>
          </p:nvPr>
        </p:nvSpPr>
        <p:spPr>
          <a:xfrm>
            <a:off x="491281" y="1454944"/>
            <a:ext cx="32370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23"/>
          <p:cNvSpPr txBox="1"/>
          <p:nvPr>
            <p:ph idx="5" type="body"/>
          </p:nvPr>
        </p:nvSpPr>
        <p:spPr>
          <a:xfrm>
            <a:off x="495933" y="5119188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5" name="Google Shape;165;p23"/>
          <p:cNvSpPr txBox="1"/>
          <p:nvPr>
            <p:ph idx="6" type="body"/>
          </p:nvPr>
        </p:nvSpPr>
        <p:spPr>
          <a:xfrm>
            <a:off x="495933" y="5325470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6" name="Google Shape;166;p23"/>
          <p:cNvSpPr txBox="1"/>
          <p:nvPr>
            <p:ph idx="7" type="body"/>
          </p:nvPr>
        </p:nvSpPr>
        <p:spPr>
          <a:xfrm>
            <a:off x="3867912" y="5119188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7" name="Google Shape;167;p23"/>
          <p:cNvSpPr txBox="1"/>
          <p:nvPr>
            <p:ph idx="8" type="body"/>
          </p:nvPr>
        </p:nvSpPr>
        <p:spPr>
          <a:xfrm>
            <a:off x="3867912" y="5325470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8" name="Google Shape;168;p23"/>
          <p:cNvSpPr txBox="1"/>
          <p:nvPr>
            <p:ph idx="9" type="body"/>
          </p:nvPr>
        </p:nvSpPr>
        <p:spPr>
          <a:xfrm>
            <a:off x="7239891" y="5119188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69" name="Google Shape;169;p23"/>
          <p:cNvSpPr txBox="1"/>
          <p:nvPr>
            <p:ph idx="13" type="body"/>
          </p:nvPr>
        </p:nvSpPr>
        <p:spPr>
          <a:xfrm>
            <a:off x="7239891" y="5325470"/>
            <a:ext cx="3237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Image">
  <p:cSld name="4-up Imag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73" name="Google Shape;173;p24"/>
          <p:cNvSpPr/>
          <p:nvPr>
            <p:ph idx="2" type="pic"/>
          </p:nvPr>
        </p:nvSpPr>
        <p:spPr>
          <a:xfrm>
            <a:off x="5556227" y="1454944"/>
            <a:ext cx="23949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4"/>
          <p:cNvSpPr/>
          <p:nvPr>
            <p:ph idx="3" type="pic"/>
          </p:nvPr>
        </p:nvSpPr>
        <p:spPr>
          <a:xfrm>
            <a:off x="3021676" y="1454944"/>
            <a:ext cx="23949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24"/>
          <p:cNvSpPr/>
          <p:nvPr>
            <p:ph idx="4" type="pic"/>
          </p:nvPr>
        </p:nvSpPr>
        <p:spPr>
          <a:xfrm>
            <a:off x="491282" y="1454944"/>
            <a:ext cx="23907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24"/>
          <p:cNvSpPr/>
          <p:nvPr>
            <p:ph idx="5" type="pic"/>
          </p:nvPr>
        </p:nvSpPr>
        <p:spPr>
          <a:xfrm>
            <a:off x="8090778" y="1454944"/>
            <a:ext cx="2390700" cy="36060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24"/>
          <p:cNvSpPr txBox="1"/>
          <p:nvPr>
            <p:ph idx="6" type="body"/>
          </p:nvPr>
        </p:nvSpPr>
        <p:spPr>
          <a:xfrm>
            <a:off x="3026200" y="5119188"/>
            <a:ext cx="23904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78" name="Google Shape;178;p24"/>
          <p:cNvSpPr txBox="1"/>
          <p:nvPr>
            <p:ph idx="7" type="body"/>
          </p:nvPr>
        </p:nvSpPr>
        <p:spPr>
          <a:xfrm>
            <a:off x="489158" y="511918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79" name="Google Shape;179;p24"/>
          <p:cNvSpPr txBox="1"/>
          <p:nvPr>
            <p:ph idx="8" type="body"/>
          </p:nvPr>
        </p:nvSpPr>
        <p:spPr>
          <a:xfrm>
            <a:off x="3026200" y="5325470"/>
            <a:ext cx="23904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80" name="Google Shape;180;p24"/>
          <p:cNvSpPr txBox="1"/>
          <p:nvPr>
            <p:ph idx="9" type="body"/>
          </p:nvPr>
        </p:nvSpPr>
        <p:spPr>
          <a:xfrm>
            <a:off x="489158" y="5325470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81" name="Google Shape;181;p24"/>
          <p:cNvSpPr txBox="1"/>
          <p:nvPr>
            <p:ph idx="13" type="body"/>
          </p:nvPr>
        </p:nvSpPr>
        <p:spPr>
          <a:xfrm>
            <a:off x="5558259" y="511918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82" name="Google Shape;182;p24"/>
          <p:cNvSpPr txBox="1"/>
          <p:nvPr>
            <p:ph idx="14" type="body"/>
          </p:nvPr>
        </p:nvSpPr>
        <p:spPr>
          <a:xfrm>
            <a:off x="5558259" y="5325470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83" name="Google Shape;183;p24"/>
          <p:cNvSpPr txBox="1"/>
          <p:nvPr>
            <p:ph idx="15" type="body"/>
          </p:nvPr>
        </p:nvSpPr>
        <p:spPr>
          <a:xfrm>
            <a:off x="8092811" y="511918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84" name="Google Shape;184;p24"/>
          <p:cNvSpPr txBox="1"/>
          <p:nvPr>
            <p:ph idx="16" type="body"/>
          </p:nvPr>
        </p:nvSpPr>
        <p:spPr>
          <a:xfrm>
            <a:off x="8092811" y="5325470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up Image">
  <p:cSld name="5-up Imag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>
            <p:ph idx="2" type="pic"/>
          </p:nvPr>
        </p:nvSpPr>
        <p:spPr>
          <a:xfrm>
            <a:off x="3867418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25"/>
          <p:cNvSpPr/>
          <p:nvPr>
            <p:ph idx="3" type="pic"/>
          </p:nvPr>
        </p:nvSpPr>
        <p:spPr>
          <a:xfrm>
            <a:off x="493675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25"/>
          <p:cNvSpPr/>
          <p:nvPr>
            <p:ph idx="4" type="pic"/>
          </p:nvPr>
        </p:nvSpPr>
        <p:spPr>
          <a:xfrm>
            <a:off x="7244542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497053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0" name="Google Shape;190;p25"/>
          <p:cNvSpPr txBox="1"/>
          <p:nvPr>
            <p:ph idx="5" type="body"/>
          </p:nvPr>
        </p:nvSpPr>
        <p:spPr>
          <a:xfrm>
            <a:off x="497053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1" name="Google Shape;191;p25"/>
          <p:cNvSpPr txBox="1"/>
          <p:nvPr>
            <p:ph idx="6" type="body"/>
          </p:nvPr>
        </p:nvSpPr>
        <p:spPr>
          <a:xfrm>
            <a:off x="3868304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2" name="Google Shape;192;p25"/>
          <p:cNvSpPr txBox="1"/>
          <p:nvPr>
            <p:ph idx="7" type="body"/>
          </p:nvPr>
        </p:nvSpPr>
        <p:spPr>
          <a:xfrm>
            <a:off x="3868304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3" name="Google Shape;193;p25"/>
          <p:cNvSpPr txBox="1"/>
          <p:nvPr>
            <p:ph idx="8" type="body"/>
          </p:nvPr>
        </p:nvSpPr>
        <p:spPr>
          <a:xfrm>
            <a:off x="7245395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4" name="Google Shape;194;p25"/>
          <p:cNvSpPr txBox="1"/>
          <p:nvPr>
            <p:ph idx="9" type="body"/>
          </p:nvPr>
        </p:nvSpPr>
        <p:spPr>
          <a:xfrm>
            <a:off x="7245395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5" name="Google Shape;195;p25"/>
          <p:cNvSpPr/>
          <p:nvPr>
            <p:ph idx="13" type="pic"/>
          </p:nvPr>
        </p:nvSpPr>
        <p:spPr>
          <a:xfrm>
            <a:off x="5556227" y="3579566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25"/>
          <p:cNvSpPr/>
          <p:nvPr>
            <p:ph idx="14" type="pic"/>
          </p:nvPr>
        </p:nvSpPr>
        <p:spPr>
          <a:xfrm>
            <a:off x="2179596" y="3579566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5"/>
          <p:cNvSpPr txBox="1"/>
          <p:nvPr>
            <p:ph idx="15" type="body"/>
          </p:nvPr>
        </p:nvSpPr>
        <p:spPr>
          <a:xfrm>
            <a:off x="2182976" y="511918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16" type="body"/>
          </p:nvPr>
        </p:nvSpPr>
        <p:spPr>
          <a:xfrm>
            <a:off x="2182976" y="5325470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199" name="Google Shape;199;p25"/>
          <p:cNvSpPr txBox="1"/>
          <p:nvPr>
            <p:ph idx="17" type="body"/>
          </p:nvPr>
        </p:nvSpPr>
        <p:spPr>
          <a:xfrm>
            <a:off x="5560066" y="511918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00" name="Google Shape;200;p25"/>
          <p:cNvSpPr txBox="1"/>
          <p:nvPr>
            <p:ph idx="18" type="body"/>
          </p:nvPr>
        </p:nvSpPr>
        <p:spPr>
          <a:xfrm>
            <a:off x="5560066" y="5325470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01" name="Google Shape;201;p25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02" name="Google Shape;202;p25"/>
          <p:cNvSpPr txBox="1"/>
          <p:nvPr>
            <p:ph idx="19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up Image">
  <p:cSld name="6-up Imag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>
            <p:ph idx="2" type="pic"/>
          </p:nvPr>
        </p:nvSpPr>
        <p:spPr>
          <a:xfrm>
            <a:off x="3867418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26"/>
          <p:cNvSpPr/>
          <p:nvPr>
            <p:ph idx="3" type="pic"/>
          </p:nvPr>
        </p:nvSpPr>
        <p:spPr>
          <a:xfrm>
            <a:off x="493675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6"/>
          <p:cNvSpPr/>
          <p:nvPr>
            <p:ph idx="4" type="pic"/>
          </p:nvPr>
        </p:nvSpPr>
        <p:spPr>
          <a:xfrm>
            <a:off x="7244542" y="1454944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497053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08" name="Google Shape;208;p26"/>
          <p:cNvSpPr txBox="1"/>
          <p:nvPr>
            <p:ph idx="5" type="body"/>
          </p:nvPr>
        </p:nvSpPr>
        <p:spPr>
          <a:xfrm>
            <a:off x="497053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09" name="Google Shape;209;p26"/>
          <p:cNvSpPr txBox="1"/>
          <p:nvPr>
            <p:ph idx="6" type="body"/>
          </p:nvPr>
        </p:nvSpPr>
        <p:spPr>
          <a:xfrm>
            <a:off x="3868304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0" name="Google Shape;210;p26"/>
          <p:cNvSpPr txBox="1"/>
          <p:nvPr>
            <p:ph idx="7" type="body"/>
          </p:nvPr>
        </p:nvSpPr>
        <p:spPr>
          <a:xfrm>
            <a:off x="3868304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1" name="Google Shape;211;p26"/>
          <p:cNvSpPr txBox="1"/>
          <p:nvPr>
            <p:ph idx="8" type="body"/>
          </p:nvPr>
        </p:nvSpPr>
        <p:spPr>
          <a:xfrm>
            <a:off x="7245395" y="2994566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2" name="Google Shape;212;p26"/>
          <p:cNvSpPr txBox="1"/>
          <p:nvPr>
            <p:ph idx="9" type="body"/>
          </p:nvPr>
        </p:nvSpPr>
        <p:spPr>
          <a:xfrm>
            <a:off x="7245395" y="320084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3" name="Google Shape;213;p26"/>
          <p:cNvSpPr/>
          <p:nvPr>
            <p:ph idx="13" type="pic"/>
          </p:nvPr>
        </p:nvSpPr>
        <p:spPr>
          <a:xfrm>
            <a:off x="3870796" y="3579567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26"/>
          <p:cNvSpPr/>
          <p:nvPr>
            <p:ph idx="14" type="pic"/>
          </p:nvPr>
        </p:nvSpPr>
        <p:spPr>
          <a:xfrm>
            <a:off x="497053" y="3579567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6"/>
          <p:cNvSpPr/>
          <p:nvPr>
            <p:ph idx="15" type="pic"/>
          </p:nvPr>
        </p:nvSpPr>
        <p:spPr>
          <a:xfrm>
            <a:off x="7247920" y="3579567"/>
            <a:ext cx="32370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6"/>
          <p:cNvSpPr txBox="1"/>
          <p:nvPr>
            <p:ph idx="16" type="body"/>
          </p:nvPr>
        </p:nvSpPr>
        <p:spPr>
          <a:xfrm>
            <a:off x="500432" y="511918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7" name="Google Shape;217;p26"/>
          <p:cNvSpPr txBox="1"/>
          <p:nvPr>
            <p:ph idx="17" type="body"/>
          </p:nvPr>
        </p:nvSpPr>
        <p:spPr>
          <a:xfrm>
            <a:off x="500432" y="5325470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8" name="Google Shape;218;p26"/>
          <p:cNvSpPr txBox="1"/>
          <p:nvPr>
            <p:ph idx="18" type="body"/>
          </p:nvPr>
        </p:nvSpPr>
        <p:spPr>
          <a:xfrm>
            <a:off x="3871683" y="511918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19" name="Google Shape;219;p26"/>
          <p:cNvSpPr txBox="1"/>
          <p:nvPr>
            <p:ph idx="19" type="body"/>
          </p:nvPr>
        </p:nvSpPr>
        <p:spPr>
          <a:xfrm>
            <a:off x="3871683" y="5325470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0" name="Google Shape;220;p26"/>
          <p:cNvSpPr txBox="1"/>
          <p:nvPr>
            <p:ph idx="20" type="body"/>
          </p:nvPr>
        </p:nvSpPr>
        <p:spPr>
          <a:xfrm>
            <a:off x="7248773" y="5119188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1" name="Google Shape;221;p26"/>
          <p:cNvSpPr txBox="1"/>
          <p:nvPr>
            <p:ph idx="21" type="body"/>
          </p:nvPr>
        </p:nvSpPr>
        <p:spPr>
          <a:xfrm>
            <a:off x="7248773" y="5325470"/>
            <a:ext cx="32337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2" name="Google Shape;222;p26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23" name="Google Shape;223;p26"/>
          <p:cNvSpPr txBox="1"/>
          <p:nvPr>
            <p:ph idx="22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-up Image">
  <p:cSld name="7-up Image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4300521" y="5117737"/>
            <a:ext cx="238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6" name="Google Shape;226;p27"/>
          <p:cNvSpPr txBox="1"/>
          <p:nvPr>
            <p:ph idx="2" type="body"/>
          </p:nvPr>
        </p:nvSpPr>
        <p:spPr>
          <a:xfrm>
            <a:off x="1765972" y="5117737"/>
            <a:ext cx="2391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7" name="Google Shape;227;p27"/>
          <p:cNvSpPr txBox="1"/>
          <p:nvPr>
            <p:ph idx="3" type="body"/>
          </p:nvPr>
        </p:nvSpPr>
        <p:spPr>
          <a:xfrm>
            <a:off x="4300521" y="5318117"/>
            <a:ext cx="238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8" name="Google Shape;228;p27"/>
          <p:cNvSpPr txBox="1"/>
          <p:nvPr>
            <p:ph idx="4" type="body"/>
          </p:nvPr>
        </p:nvSpPr>
        <p:spPr>
          <a:xfrm>
            <a:off x="1765972" y="5318117"/>
            <a:ext cx="23910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29" name="Google Shape;229;p27"/>
          <p:cNvSpPr/>
          <p:nvPr>
            <p:ph idx="5" type="pic"/>
          </p:nvPr>
        </p:nvSpPr>
        <p:spPr>
          <a:xfrm>
            <a:off x="1765972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27"/>
          <p:cNvSpPr/>
          <p:nvPr>
            <p:ph idx="6" type="pic"/>
          </p:nvPr>
        </p:nvSpPr>
        <p:spPr>
          <a:xfrm>
            <a:off x="4300522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7"/>
          <p:cNvSpPr/>
          <p:nvPr>
            <p:ph idx="7" type="pic"/>
          </p:nvPr>
        </p:nvSpPr>
        <p:spPr>
          <a:xfrm>
            <a:off x="6835073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27"/>
          <p:cNvSpPr txBox="1"/>
          <p:nvPr>
            <p:ph idx="8" type="body"/>
          </p:nvPr>
        </p:nvSpPr>
        <p:spPr>
          <a:xfrm>
            <a:off x="6835073" y="5117737"/>
            <a:ext cx="2385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33" name="Google Shape;233;p27"/>
          <p:cNvSpPr txBox="1"/>
          <p:nvPr>
            <p:ph idx="9" type="body"/>
          </p:nvPr>
        </p:nvSpPr>
        <p:spPr>
          <a:xfrm>
            <a:off x="6835073" y="5318117"/>
            <a:ext cx="2385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34" name="Google Shape;234;p27"/>
          <p:cNvSpPr/>
          <p:nvPr>
            <p:ph idx="13" type="pic"/>
          </p:nvPr>
        </p:nvSpPr>
        <p:spPr>
          <a:xfrm>
            <a:off x="5560383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27"/>
          <p:cNvSpPr/>
          <p:nvPr>
            <p:ph idx="14" type="pic"/>
          </p:nvPr>
        </p:nvSpPr>
        <p:spPr>
          <a:xfrm>
            <a:off x="3025832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7"/>
          <p:cNvSpPr/>
          <p:nvPr>
            <p:ph idx="15" type="pic"/>
          </p:nvPr>
        </p:nvSpPr>
        <p:spPr>
          <a:xfrm>
            <a:off x="491282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27"/>
          <p:cNvSpPr/>
          <p:nvPr>
            <p:ph idx="16" type="pic"/>
          </p:nvPr>
        </p:nvSpPr>
        <p:spPr>
          <a:xfrm>
            <a:off x="8094934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7"/>
          <p:cNvSpPr txBox="1"/>
          <p:nvPr>
            <p:ph idx="17" type="body"/>
          </p:nvPr>
        </p:nvSpPr>
        <p:spPr>
          <a:xfrm>
            <a:off x="3028323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39" name="Google Shape;239;p27"/>
          <p:cNvSpPr txBox="1"/>
          <p:nvPr>
            <p:ph idx="18" type="body"/>
          </p:nvPr>
        </p:nvSpPr>
        <p:spPr>
          <a:xfrm>
            <a:off x="491281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0" name="Google Shape;240;p27"/>
          <p:cNvSpPr txBox="1"/>
          <p:nvPr>
            <p:ph idx="19" type="body"/>
          </p:nvPr>
        </p:nvSpPr>
        <p:spPr>
          <a:xfrm>
            <a:off x="3028323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1" name="Google Shape;241;p27"/>
          <p:cNvSpPr txBox="1"/>
          <p:nvPr>
            <p:ph idx="20" type="body"/>
          </p:nvPr>
        </p:nvSpPr>
        <p:spPr>
          <a:xfrm>
            <a:off x="491281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2" name="Google Shape;242;p27"/>
          <p:cNvSpPr txBox="1"/>
          <p:nvPr>
            <p:ph idx="21" type="body"/>
          </p:nvPr>
        </p:nvSpPr>
        <p:spPr>
          <a:xfrm>
            <a:off x="5560382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3" name="Google Shape;243;p27"/>
          <p:cNvSpPr txBox="1"/>
          <p:nvPr>
            <p:ph idx="22" type="body"/>
          </p:nvPr>
        </p:nvSpPr>
        <p:spPr>
          <a:xfrm>
            <a:off x="5560382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4" name="Google Shape;244;p27"/>
          <p:cNvSpPr txBox="1"/>
          <p:nvPr>
            <p:ph idx="23" type="body"/>
          </p:nvPr>
        </p:nvSpPr>
        <p:spPr>
          <a:xfrm>
            <a:off x="8094934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5" name="Google Shape;245;p27"/>
          <p:cNvSpPr txBox="1"/>
          <p:nvPr>
            <p:ph idx="24" type="body"/>
          </p:nvPr>
        </p:nvSpPr>
        <p:spPr>
          <a:xfrm>
            <a:off x="8094934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46" name="Google Shape;246;p27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47" name="Google Shape;247;p27"/>
          <p:cNvSpPr txBox="1"/>
          <p:nvPr>
            <p:ph idx="25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up Image">
  <p:cSld name="8-up Imag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>
            <p:ph idx="2" type="pic"/>
          </p:nvPr>
        </p:nvSpPr>
        <p:spPr>
          <a:xfrm>
            <a:off x="491281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3025831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8"/>
          <p:cNvSpPr/>
          <p:nvPr>
            <p:ph idx="4" type="pic"/>
          </p:nvPr>
        </p:nvSpPr>
        <p:spPr>
          <a:xfrm>
            <a:off x="5560382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8"/>
          <p:cNvSpPr/>
          <p:nvPr>
            <p:ph idx="5" type="pic"/>
          </p:nvPr>
        </p:nvSpPr>
        <p:spPr>
          <a:xfrm>
            <a:off x="5560383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8"/>
          <p:cNvSpPr/>
          <p:nvPr>
            <p:ph idx="6" type="pic"/>
          </p:nvPr>
        </p:nvSpPr>
        <p:spPr>
          <a:xfrm>
            <a:off x="3025832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8"/>
          <p:cNvSpPr/>
          <p:nvPr>
            <p:ph idx="7" type="pic"/>
          </p:nvPr>
        </p:nvSpPr>
        <p:spPr>
          <a:xfrm>
            <a:off x="491282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8"/>
          <p:cNvSpPr/>
          <p:nvPr>
            <p:ph idx="8" type="pic"/>
          </p:nvPr>
        </p:nvSpPr>
        <p:spPr>
          <a:xfrm>
            <a:off x="8094934" y="1454944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28"/>
          <p:cNvSpPr/>
          <p:nvPr>
            <p:ph idx="9" type="pic"/>
          </p:nvPr>
        </p:nvSpPr>
        <p:spPr>
          <a:xfrm>
            <a:off x="8090418" y="3577859"/>
            <a:ext cx="23865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28"/>
          <p:cNvSpPr txBox="1"/>
          <p:nvPr>
            <p:ph idx="1" type="body"/>
          </p:nvPr>
        </p:nvSpPr>
        <p:spPr>
          <a:xfrm>
            <a:off x="3028323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58" name="Google Shape;258;p28"/>
          <p:cNvSpPr txBox="1"/>
          <p:nvPr>
            <p:ph idx="13" type="body"/>
          </p:nvPr>
        </p:nvSpPr>
        <p:spPr>
          <a:xfrm>
            <a:off x="491281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59" name="Google Shape;259;p28"/>
          <p:cNvSpPr txBox="1"/>
          <p:nvPr>
            <p:ph idx="14" type="body"/>
          </p:nvPr>
        </p:nvSpPr>
        <p:spPr>
          <a:xfrm>
            <a:off x="3028323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0" name="Google Shape;260;p28"/>
          <p:cNvSpPr txBox="1"/>
          <p:nvPr>
            <p:ph idx="15" type="body"/>
          </p:nvPr>
        </p:nvSpPr>
        <p:spPr>
          <a:xfrm>
            <a:off x="491281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1" name="Google Shape;261;p28"/>
          <p:cNvSpPr txBox="1"/>
          <p:nvPr>
            <p:ph idx="16" type="body"/>
          </p:nvPr>
        </p:nvSpPr>
        <p:spPr>
          <a:xfrm>
            <a:off x="5560382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2" name="Google Shape;262;p28"/>
          <p:cNvSpPr txBox="1"/>
          <p:nvPr>
            <p:ph idx="17" type="body"/>
          </p:nvPr>
        </p:nvSpPr>
        <p:spPr>
          <a:xfrm>
            <a:off x="5560382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3" name="Google Shape;263;p28"/>
          <p:cNvSpPr txBox="1"/>
          <p:nvPr>
            <p:ph idx="18" type="body"/>
          </p:nvPr>
        </p:nvSpPr>
        <p:spPr>
          <a:xfrm>
            <a:off x="8094934" y="2994566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4" name="Google Shape;264;p28"/>
          <p:cNvSpPr txBox="1"/>
          <p:nvPr>
            <p:ph idx="19" type="body"/>
          </p:nvPr>
        </p:nvSpPr>
        <p:spPr>
          <a:xfrm>
            <a:off x="8094934" y="3200848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5" name="Google Shape;265;p28"/>
          <p:cNvSpPr txBox="1"/>
          <p:nvPr>
            <p:ph idx="20" type="body"/>
          </p:nvPr>
        </p:nvSpPr>
        <p:spPr>
          <a:xfrm>
            <a:off x="3026200" y="5117737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6" name="Google Shape;266;p28"/>
          <p:cNvSpPr txBox="1"/>
          <p:nvPr>
            <p:ph idx="21" type="body"/>
          </p:nvPr>
        </p:nvSpPr>
        <p:spPr>
          <a:xfrm>
            <a:off x="489158" y="5117737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7" name="Google Shape;267;p28"/>
          <p:cNvSpPr txBox="1"/>
          <p:nvPr>
            <p:ph idx="22" type="body"/>
          </p:nvPr>
        </p:nvSpPr>
        <p:spPr>
          <a:xfrm>
            <a:off x="3026200" y="5324019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8" name="Google Shape;268;p28"/>
          <p:cNvSpPr txBox="1"/>
          <p:nvPr>
            <p:ph idx="23" type="body"/>
          </p:nvPr>
        </p:nvSpPr>
        <p:spPr>
          <a:xfrm>
            <a:off x="489158" y="5324019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69" name="Google Shape;269;p28"/>
          <p:cNvSpPr txBox="1"/>
          <p:nvPr>
            <p:ph idx="24" type="body"/>
          </p:nvPr>
        </p:nvSpPr>
        <p:spPr>
          <a:xfrm>
            <a:off x="5558259" y="5117737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0" name="Google Shape;270;p28"/>
          <p:cNvSpPr txBox="1"/>
          <p:nvPr>
            <p:ph idx="25" type="body"/>
          </p:nvPr>
        </p:nvSpPr>
        <p:spPr>
          <a:xfrm>
            <a:off x="5558259" y="5324019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1" name="Google Shape;271;p28"/>
          <p:cNvSpPr txBox="1"/>
          <p:nvPr>
            <p:ph idx="26" type="body"/>
          </p:nvPr>
        </p:nvSpPr>
        <p:spPr>
          <a:xfrm>
            <a:off x="8092811" y="5117737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2" name="Google Shape;272;p28"/>
          <p:cNvSpPr txBox="1"/>
          <p:nvPr>
            <p:ph idx="27" type="body"/>
          </p:nvPr>
        </p:nvSpPr>
        <p:spPr>
          <a:xfrm>
            <a:off x="8092811" y="5324019"/>
            <a:ext cx="23841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3" name="Google Shape;273;p28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74" name="Google Shape;274;p28"/>
          <p:cNvSpPr txBox="1"/>
          <p:nvPr>
            <p:ph idx="28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-up Image">
  <p:cSld name="9-up Imag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/>
          <p:nvPr>
            <p:ph idx="1" type="body"/>
          </p:nvPr>
        </p:nvSpPr>
        <p:spPr>
          <a:xfrm>
            <a:off x="3534633" y="5117737"/>
            <a:ext cx="1878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7" name="Google Shape;277;p29"/>
          <p:cNvSpPr txBox="1"/>
          <p:nvPr>
            <p:ph idx="2" type="body"/>
          </p:nvPr>
        </p:nvSpPr>
        <p:spPr>
          <a:xfrm>
            <a:off x="1511226" y="5117737"/>
            <a:ext cx="187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8" name="Google Shape;278;p29"/>
          <p:cNvSpPr txBox="1"/>
          <p:nvPr>
            <p:ph idx="3" type="body"/>
          </p:nvPr>
        </p:nvSpPr>
        <p:spPr>
          <a:xfrm>
            <a:off x="3534633" y="5318117"/>
            <a:ext cx="1878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79" name="Google Shape;279;p29"/>
          <p:cNvSpPr txBox="1"/>
          <p:nvPr>
            <p:ph idx="4" type="body"/>
          </p:nvPr>
        </p:nvSpPr>
        <p:spPr>
          <a:xfrm>
            <a:off x="1511226" y="5318117"/>
            <a:ext cx="187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80" name="Google Shape;280;p29"/>
          <p:cNvSpPr/>
          <p:nvPr>
            <p:ph idx="5" type="pic"/>
          </p:nvPr>
        </p:nvSpPr>
        <p:spPr>
          <a:xfrm>
            <a:off x="1506353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9"/>
          <p:cNvSpPr/>
          <p:nvPr>
            <p:ph idx="6" type="pic"/>
          </p:nvPr>
        </p:nvSpPr>
        <p:spPr>
          <a:xfrm>
            <a:off x="3533914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9"/>
          <p:cNvSpPr/>
          <p:nvPr>
            <p:ph idx="7" type="pic"/>
          </p:nvPr>
        </p:nvSpPr>
        <p:spPr>
          <a:xfrm>
            <a:off x="7585847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9"/>
          <p:cNvSpPr txBox="1"/>
          <p:nvPr>
            <p:ph idx="8" type="body"/>
          </p:nvPr>
        </p:nvSpPr>
        <p:spPr>
          <a:xfrm>
            <a:off x="5559723" y="511773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84" name="Google Shape;284;p29"/>
          <p:cNvSpPr txBox="1"/>
          <p:nvPr>
            <p:ph idx="9" type="body"/>
          </p:nvPr>
        </p:nvSpPr>
        <p:spPr>
          <a:xfrm>
            <a:off x="5559723" y="531811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85" name="Google Shape;285;p29"/>
          <p:cNvSpPr/>
          <p:nvPr>
            <p:ph idx="13" type="pic"/>
          </p:nvPr>
        </p:nvSpPr>
        <p:spPr>
          <a:xfrm>
            <a:off x="4545618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9"/>
          <p:cNvSpPr/>
          <p:nvPr>
            <p:ph idx="14" type="pic"/>
          </p:nvPr>
        </p:nvSpPr>
        <p:spPr>
          <a:xfrm>
            <a:off x="2518450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9"/>
          <p:cNvSpPr/>
          <p:nvPr>
            <p:ph idx="15" type="pic"/>
          </p:nvPr>
        </p:nvSpPr>
        <p:spPr>
          <a:xfrm>
            <a:off x="491282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9"/>
          <p:cNvSpPr/>
          <p:nvPr>
            <p:ph idx="16" type="pic"/>
          </p:nvPr>
        </p:nvSpPr>
        <p:spPr>
          <a:xfrm>
            <a:off x="6572786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29"/>
          <p:cNvSpPr/>
          <p:nvPr>
            <p:ph idx="17" type="pic"/>
          </p:nvPr>
        </p:nvSpPr>
        <p:spPr>
          <a:xfrm>
            <a:off x="8599955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9"/>
          <p:cNvSpPr/>
          <p:nvPr>
            <p:ph idx="18" type="pic"/>
          </p:nvPr>
        </p:nvSpPr>
        <p:spPr>
          <a:xfrm>
            <a:off x="5558286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9"/>
          <p:cNvSpPr txBox="1"/>
          <p:nvPr>
            <p:ph idx="19" type="body"/>
          </p:nvPr>
        </p:nvSpPr>
        <p:spPr>
          <a:xfrm>
            <a:off x="7592227" y="511773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2" name="Google Shape;292;p29"/>
          <p:cNvSpPr txBox="1"/>
          <p:nvPr>
            <p:ph idx="20" type="body"/>
          </p:nvPr>
        </p:nvSpPr>
        <p:spPr>
          <a:xfrm>
            <a:off x="7592227" y="531811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3" name="Google Shape;293;p29"/>
          <p:cNvSpPr txBox="1"/>
          <p:nvPr>
            <p:ph idx="21" type="body"/>
          </p:nvPr>
        </p:nvSpPr>
        <p:spPr>
          <a:xfrm>
            <a:off x="4542574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4" name="Google Shape;294;p29"/>
          <p:cNvSpPr txBox="1"/>
          <p:nvPr>
            <p:ph idx="22" type="body"/>
          </p:nvPr>
        </p:nvSpPr>
        <p:spPr>
          <a:xfrm>
            <a:off x="2517587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5" name="Google Shape;295;p29"/>
          <p:cNvSpPr txBox="1"/>
          <p:nvPr>
            <p:ph idx="23" type="body"/>
          </p:nvPr>
        </p:nvSpPr>
        <p:spPr>
          <a:xfrm>
            <a:off x="4542574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6" name="Google Shape;296;p29"/>
          <p:cNvSpPr txBox="1"/>
          <p:nvPr>
            <p:ph idx="24" type="body"/>
          </p:nvPr>
        </p:nvSpPr>
        <p:spPr>
          <a:xfrm>
            <a:off x="2517587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7" name="Google Shape;297;p29"/>
          <p:cNvSpPr txBox="1"/>
          <p:nvPr>
            <p:ph idx="25" type="body"/>
          </p:nvPr>
        </p:nvSpPr>
        <p:spPr>
          <a:xfrm>
            <a:off x="6570199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8" name="Google Shape;298;p29"/>
          <p:cNvSpPr txBox="1"/>
          <p:nvPr>
            <p:ph idx="26" type="body"/>
          </p:nvPr>
        </p:nvSpPr>
        <p:spPr>
          <a:xfrm>
            <a:off x="6570199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299" name="Google Shape;299;p29"/>
          <p:cNvSpPr txBox="1"/>
          <p:nvPr>
            <p:ph idx="27" type="body"/>
          </p:nvPr>
        </p:nvSpPr>
        <p:spPr>
          <a:xfrm>
            <a:off x="8599955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0" name="Google Shape;300;p29"/>
          <p:cNvSpPr txBox="1"/>
          <p:nvPr>
            <p:ph idx="28" type="body"/>
          </p:nvPr>
        </p:nvSpPr>
        <p:spPr>
          <a:xfrm>
            <a:off x="8599955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1" name="Google Shape;301;p29"/>
          <p:cNvSpPr txBox="1"/>
          <p:nvPr>
            <p:ph idx="29" type="body"/>
          </p:nvPr>
        </p:nvSpPr>
        <p:spPr>
          <a:xfrm>
            <a:off x="491282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2" name="Google Shape;302;p29"/>
          <p:cNvSpPr txBox="1"/>
          <p:nvPr>
            <p:ph idx="30" type="body"/>
          </p:nvPr>
        </p:nvSpPr>
        <p:spPr>
          <a:xfrm>
            <a:off x="491282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3" name="Google Shape;303;p29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04" name="Google Shape;304;p29"/>
          <p:cNvSpPr txBox="1"/>
          <p:nvPr>
            <p:ph idx="3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-up Image">
  <p:cSld name="10-up Imag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/>
          <p:nvPr>
            <p:ph idx="1" type="body"/>
          </p:nvPr>
        </p:nvSpPr>
        <p:spPr>
          <a:xfrm>
            <a:off x="2514688" y="5117737"/>
            <a:ext cx="1878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7" name="Google Shape;307;p30"/>
          <p:cNvSpPr txBox="1"/>
          <p:nvPr>
            <p:ph idx="2" type="body"/>
          </p:nvPr>
        </p:nvSpPr>
        <p:spPr>
          <a:xfrm>
            <a:off x="491281" y="5117737"/>
            <a:ext cx="187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8" name="Google Shape;308;p30"/>
          <p:cNvSpPr txBox="1"/>
          <p:nvPr>
            <p:ph idx="3" type="body"/>
          </p:nvPr>
        </p:nvSpPr>
        <p:spPr>
          <a:xfrm>
            <a:off x="2514688" y="5318117"/>
            <a:ext cx="18786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9" name="Google Shape;309;p30"/>
          <p:cNvSpPr txBox="1"/>
          <p:nvPr>
            <p:ph idx="4" type="body"/>
          </p:nvPr>
        </p:nvSpPr>
        <p:spPr>
          <a:xfrm>
            <a:off x="491281" y="5318117"/>
            <a:ext cx="1876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10" name="Google Shape;310;p30"/>
          <p:cNvSpPr/>
          <p:nvPr>
            <p:ph idx="5" type="pic"/>
          </p:nvPr>
        </p:nvSpPr>
        <p:spPr>
          <a:xfrm>
            <a:off x="491281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30"/>
          <p:cNvSpPr/>
          <p:nvPr>
            <p:ph idx="6" type="pic"/>
          </p:nvPr>
        </p:nvSpPr>
        <p:spPr>
          <a:xfrm>
            <a:off x="2518843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30"/>
          <p:cNvSpPr/>
          <p:nvPr>
            <p:ph idx="7" type="pic"/>
          </p:nvPr>
        </p:nvSpPr>
        <p:spPr>
          <a:xfrm>
            <a:off x="6570776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0"/>
          <p:cNvSpPr txBox="1"/>
          <p:nvPr>
            <p:ph idx="8" type="body"/>
          </p:nvPr>
        </p:nvSpPr>
        <p:spPr>
          <a:xfrm>
            <a:off x="4539778" y="511773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14" name="Google Shape;314;p30"/>
          <p:cNvSpPr txBox="1"/>
          <p:nvPr>
            <p:ph idx="9" type="body"/>
          </p:nvPr>
        </p:nvSpPr>
        <p:spPr>
          <a:xfrm>
            <a:off x="4539778" y="531811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15" name="Google Shape;315;p30"/>
          <p:cNvSpPr/>
          <p:nvPr>
            <p:ph idx="13" type="pic"/>
          </p:nvPr>
        </p:nvSpPr>
        <p:spPr>
          <a:xfrm>
            <a:off x="4545618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30"/>
          <p:cNvSpPr/>
          <p:nvPr>
            <p:ph idx="14" type="pic"/>
          </p:nvPr>
        </p:nvSpPr>
        <p:spPr>
          <a:xfrm>
            <a:off x="2518450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30"/>
          <p:cNvSpPr/>
          <p:nvPr>
            <p:ph idx="15" type="pic"/>
          </p:nvPr>
        </p:nvSpPr>
        <p:spPr>
          <a:xfrm>
            <a:off x="491282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30"/>
          <p:cNvSpPr/>
          <p:nvPr>
            <p:ph idx="16" type="pic"/>
          </p:nvPr>
        </p:nvSpPr>
        <p:spPr>
          <a:xfrm>
            <a:off x="6572786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30"/>
          <p:cNvSpPr/>
          <p:nvPr>
            <p:ph idx="17" type="pic"/>
          </p:nvPr>
        </p:nvSpPr>
        <p:spPr>
          <a:xfrm>
            <a:off x="8599955" y="1454652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30"/>
          <p:cNvSpPr/>
          <p:nvPr>
            <p:ph idx="18" type="pic"/>
          </p:nvPr>
        </p:nvSpPr>
        <p:spPr>
          <a:xfrm>
            <a:off x="4543214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30"/>
          <p:cNvSpPr txBox="1"/>
          <p:nvPr>
            <p:ph idx="19" type="body"/>
          </p:nvPr>
        </p:nvSpPr>
        <p:spPr>
          <a:xfrm>
            <a:off x="6572283" y="511773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2" name="Google Shape;322;p30"/>
          <p:cNvSpPr txBox="1"/>
          <p:nvPr>
            <p:ph idx="20" type="body"/>
          </p:nvPr>
        </p:nvSpPr>
        <p:spPr>
          <a:xfrm>
            <a:off x="6572283" y="5318117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3" name="Google Shape;323;p30"/>
          <p:cNvSpPr txBox="1"/>
          <p:nvPr>
            <p:ph idx="21" type="body"/>
          </p:nvPr>
        </p:nvSpPr>
        <p:spPr>
          <a:xfrm>
            <a:off x="4542574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4" name="Google Shape;324;p30"/>
          <p:cNvSpPr txBox="1"/>
          <p:nvPr>
            <p:ph idx="22" type="body"/>
          </p:nvPr>
        </p:nvSpPr>
        <p:spPr>
          <a:xfrm>
            <a:off x="2517587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5" name="Google Shape;325;p30"/>
          <p:cNvSpPr txBox="1"/>
          <p:nvPr>
            <p:ph idx="23" type="body"/>
          </p:nvPr>
        </p:nvSpPr>
        <p:spPr>
          <a:xfrm>
            <a:off x="4542574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6" name="Google Shape;326;p30"/>
          <p:cNvSpPr txBox="1"/>
          <p:nvPr>
            <p:ph idx="24" type="body"/>
          </p:nvPr>
        </p:nvSpPr>
        <p:spPr>
          <a:xfrm>
            <a:off x="2517587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7" name="Google Shape;327;p30"/>
          <p:cNvSpPr txBox="1"/>
          <p:nvPr>
            <p:ph idx="25" type="body"/>
          </p:nvPr>
        </p:nvSpPr>
        <p:spPr>
          <a:xfrm>
            <a:off x="6570199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8" name="Google Shape;328;p30"/>
          <p:cNvSpPr txBox="1"/>
          <p:nvPr>
            <p:ph idx="26" type="body"/>
          </p:nvPr>
        </p:nvSpPr>
        <p:spPr>
          <a:xfrm>
            <a:off x="6570199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29" name="Google Shape;329;p30"/>
          <p:cNvSpPr txBox="1"/>
          <p:nvPr>
            <p:ph idx="27" type="body"/>
          </p:nvPr>
        </p:nvSpPr>
        <p:spPr>
          <a:xfrm>
            <a:off x="8599955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0" name="Google Shape;330;p30"/>
          <p:cNvSpPr txBox="1"/>
          <p:nvPr>
            <p:ph idx="28" type="body"/>
          </p:nvPr>
        </p:nvSpPr>
        <p:spPr>
          <a:xfrm>
            <a:off x="8599955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1" name="Google Shape;331;p30"/>
          <p:cNvSpPr/>
          <p:nvPr>
            <p:ph idx="29" type="pic"/>
          </p:nvPr>
        </p:nvSpPr>
        <p:spPr>
          <a:xfrm>
            <a:off x="8598337" y="3577859"/>
            <a:ext cx="1879200" cy="1481400"/>
          </a:xfrm>
          <a:prstGeom prst="rect">
            <a:avLst/>
          </a:prstGeom>
          <a:solidFill>
            <a:srgbClr val="151617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30"/>
          <p:cNvSpPr txBox="1"/>
          <p:nvPr>
            <p:ph idx="30" type="body"/>
          </p:nvPr>
        </p:nvSpPr>
        <p:spPr>
          <a:xfrm>
            <a:off x="8593464" y="5131071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3" name="Google Shape;333;p30"/>
          <p:cNvSpPr txBox="1"/>
          <p:nvPr>
            <p:ph idx="31" type="body"/>
          </p:nvPr>
        </p:nvSpPr>
        <p:spPr>
          <a:xfrm>
            <a:off x="8593464" y="5337353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4" name="Google Shape;334;p30"/>
          <p:cNvSpPr txBox="1"/>
          <p:nvPr>
            <p:ph idx="32" type="body"/>
          </p:nvPr>
        </p:nvSpPr>
        <p:spPr>
          <a:xfrm>
            <a:off x="491282" y="2994566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5" name="Google Shape;335;p30"/>
          <p:cNvSpPr txBox="1"/>
          <p:nvPr>
            <p:ph idx="33" type="body"/>
          </p:nvPr>
        </p:nvSpPr>
        <p:spPr>
          <a:xfrm>
            <a:off x="491282" y="3200848"/>
            <a:ext cx="18792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36" name="Google Shape;336;p30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37" name="Google Shape;337;p30"/>
          <p:cNvSpPr txBox="1"/>
          <p:nvPr>
            <p:ph idx="34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eft - Text Right">
  <p:cSld name="Image Left - Text Righ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0" y="0"/>
            <a:ext cx="4923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5738774" y="90619"/>
            <a:ext cx="43917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738774" y="2096458"/>
            <a:ext cx="4391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3" type="body"/>
          </p:nvPr>
        </p:nvSpPr>
        <p:spPr>
          <a:xfrm>
            <a:off x="5738774" y="1119530"/>
            <a:ext cx="4391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cxnSp>
        <p:nvCxnSpPr>
          <p:cNvPr id="31" name="Google Shape;31;p4"/>
          <p:cNvCxnSpPr/>
          <p:nvPr/>
        </p:nvCxnSpPr>
        <p:spPr>
          <a:xfrm>
            <a:off x="4923949" y="1707968"/>
            <a:ext cx="5184600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 Case Layout">
  <p:cSld name="Use Case Layou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>
            <p:ph idx="2" type="pic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mo - Image Layout">
  <p:cSld name="1_Demo - Image Layou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/>
          <p:nvPr>
            <p:ph idx="2" type="pic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mo - Insert Video Layout">
  <p:cSld name="Demo - Insert Video Layou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46" name="Google Shape;346;p33"/>
          <p:cNvSpPr/>
          <p:nvPr>
            <p:ph idx="2" type="media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261875" lIns="27425" spcFirstLastPara="1" rIns="27425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VIDIA Sans"/>
              <a:buNone/>
              <a:defRPr b="1" i="0" sz="25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VIDIA Sans"/>
              <a:buChar char="•"/>
              <a:defRPr b="0" i="0" sz="2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VIDIA Sans"/>
              <a:buChar char="•"/>
              <a:defRPr b="0" i="0" sz="18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348" name="Google Shape;34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4"/>
          <p:cNvSpPr/>
          <p:nvPr/>
        </p:nvSpPr>
        <p:spPr>
          <a:xfrm>
            <a:off x="0" y="2089175"/>
            <a:ext cx="10972800" cy="4083000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350" name="Google Shape;350;p34"/>
          <p:cNvCxnSpPr/>
          <p:nvPr/>
        </p:nvCxnSpPr>
        <p:spPr>
          <a:xfrm>
            <a:off x="0" y="3398782"/>
            <a:ext cx="10972800" cy="0"/>
          </a:xfrm>
          <a:prstGeom prst="straightConnector1">
            <a:avLst/>
          </a:prstGeom>
          <a:noFill/>
          <a:ln cap="flat" cmpd="sng" w="50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1" name="Google Shape;351;p34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52" name="Google Shape;352;p34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x_Timeline">
  <p:cSld name="Complex_Timelin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354" name="Google Shape;35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/>
          <p:nvPr/>
        </p:nvSpPr>
        <p:spPr>
          <a:xfrm>
            <a:off x="0" y="2089175"/>
            <a:ext cx="10972800" cy="4083000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56" name="Google Shape;356;p35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57" name="Google Shape;357;p35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">
  <p:cSld name="1_Agenda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curved lines with a bright light behind them&#10;&#10;Description automatically generated" id="359" name="Google Shape;359;p36"/>
          <p:cNvPicPr preferRelativeResize="0"/>
          <p:nvPr/>
        </p:nvPicPr>
        <p:blipFill rotWithShape="1">
          <a:blip r:embed="rId2">
            <a:alphaModFix/>
          </a:blip>
          <a:srcRect b="921" l="2406" r="51138" t="0"/>
          <a:stretch/>
        </p:blipFill>
        <p:spPr>
          <a:xfrm>
            <a:off x="0" y="0"/>
            <a:ext cx="5145214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/>
          <p:nvPr/>
        </p:nvSpPr>
        <p:spPr>
          <a:xfrm>
            <a:off x="0" y="0"/>
            <a:ext cx="5145300" cy="6172200"/>
          </a:xfrm>
          <a:prstGeom prst="rect">
            <a:avLst/>
          </a:prstGeom>
          <a:solidFill>
            <a:schemeClr val="dk1">
              <a:alpha val="14900"/>
            </a:schemeClr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61" name="Google Shape;361;p36"/>
          <p:cNvSpPr/>
          <p:nvPr/>
        </p:nvSpPr>
        <p:spPr>
          <a:xfrm>
            <a:off x="5161386" y="1618488"/>
            <a:ext cx="170100" cy="455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bargo">
  <p:cSld name="Embargo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64" name="Google Shape;364;p37"/>
          <p:cNvSpPr txBox="1"/>
          <p:nvPr>
            <p:ph idx="1" type="body"/>
          </p:nvPr>
        </p:nvSpPr>
        <p:spPr>
          <a:xfrm>
            <a:off x="2290278" y="3231600"/>
            <a:ext cx="68202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VIDIA Sans"/>
              <a:buNone/>
              <a:defRPr b="0" i="0" sz="23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VIDIA Sans"/>
              <a:buNone/>
              <a:defRPr b="0" i="0" sz="23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None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65" name="Google Shape;365;p37"/>
          <p:cNvSpPr txBox="1"/>
          <p:nvPr>
            <p:ph type="title"/>
          </p:nvPr>
        </p:nvSpPr>
        <p:spPr>
          <a:xfrm>
            <a:off x="2290278" y="2707428"/>
            <a:ext cx="68202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VIDIA Sans Light"/>
              <a:buNone/>
              <a:defRPr b="0" sz="3600" cap="none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366" name="Google Shape;36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7942" y="1874414"/>
            <a:ext cx="707178" cy="707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_1"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8"/>
          <p:cNvPicPr preferRelativeResize="0"/>
          <p:nvPr/>
        </p:nvPicPr>
        <p:blipFill rotWithShape="1">
          <a:blip r:embed="rId2">
            <a:alphaModFix/>
          </a:blip>
          <a:srcRect b="0" l="4242" r="0" t="4141"/>
          <a:stretch/>
        </p:blipFill>
        <p:spPr>
          <a:xfrm>
            <a:off x="0" y="0"/>
            <a:ext cx="10972799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8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8"/>
          <p:cNvSpPr txBox="1"/>
          <p:nvPr>
            <p:ph idx="1" type="subTitle"/>
          </p:nvPr>
        </p:nvSpPr>
        <p:spPr>
          <a:xfrm>
            <a:off x="481661" y="5353031"/>
            <a:ext cx="9526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b="0" i="0" sz="16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b="0" i="0" sz="14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–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71" name="Google Shape;371;p38"/>
          <p:cNvSpPr txBox="1"/>
          <p:nvPr>
            <p:ph type="title"/>
          </p:nvPr>
        </p:nvSpPr>
        <p:spPr>
          <a:xfrm>
            <a:off x="481661" y="4405220"/>
            <a:ext cx="95685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i="0" sz="4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2" name="Google Shape;37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273" y="3219565"/>
            <a:ext cx="2199959" cy="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Content - NO LOGO &amp; PAGE NUMBER">
  <p:cSld name="Title, Subtitle, Content - NO LOGO &amp; PAGE NUMBER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"/>
          <p:cNvSpPr txBox="1"/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i="0" sz="36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39"/>
          <p:cNvSpPr txBox="1"/>
          <p:nvPr>
            <p:ph idx="1" type="body"/>
          </p:nvPr>
        </p:nvSpPr>
        <p:spPr>
          <a:xfrm>
            <a:off x="512064" y="2103035"/>
            <a:ext cx="9948600" cy="36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b="0" i="0" sz="18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b="0" i="0" sz="16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b="0" i="0" sz="16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76" name="Google Shape;376;p39"/>
          <p:cNvSpPr txBox="1"/>
          <p:nvPr>
            <p:ph idx="2" type="body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None/>
              <a:defRPr b="0" i="0" sz="24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  <a:defRPr b="0" i="0" sz="28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rebuchet MS"/>
              <a:buNone/>
              <a:defRPr b="0" i="0" sz="28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ctr"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b="0" i="0" sz="28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ctr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b="0" i="0" sz="28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b="0" i="0" sz="20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77" name="Google Shape;377;p39"/>
          <p:cNvSpPr/>
          <p:nvPr/>
        </p:nvSpPr>
        <p:spPr>
          <a:xfrm>
            <a:off x="9868093" y="5829880"/>
            <a:ext cx="1104600" cy="34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/ Segue">
  <p:cSld name="Transition / Segue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4000">
                <a:srgbClr val="000000">
                  <a:alpha val="0"/>
                </a:srgbClr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0"/>
          <p:cNvSpPr txBox="1"/>
          <p:nvPr>
            <p:ph type="title"/>
          </p:nvPr>
        </p:nvSpPr>
        <p:spPr>
          <a:xfrm>
            <a:off x="4080088" y="4127421"/>
            <a:ext cx="61071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i="0" sz="4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400"/>
              <a:buNone/>
              <a:defRPr b="1" i="0" sz="3200" u="none" cap="none" strike="noStrik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Right - Text Left">
  <p:cSld name="Image Right - Text Lef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9889236" y="5678424"/>
            <a:ext cx="1083600" cy="49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4" name="Google Shape;34;p5"/>
          <p:cNvSpPr/>
          <p:nvPr>
            <p:ph idx="2" type="pic"/>
          </p:nvPr>
        </p:nvSpPr>
        <p:spPr>
          <a:xfrm>
            <a:off x="6048851" y="0"/>
            <a:ext cx="4923900" cy="6172200"/>
          </a:xfrm>
          <a:prstGeom prst="rect">
            <a:avLst/>
          </a:prstGeom>
          <a:solidFill>
            <a:srgbClr val="F2F2F2">
              <a:alpha val="60780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779069" y="90619"/>
            <a:ext cx="43917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779069" y="2096458"/>
            <a:ext cx="43917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3" type="body"/>
          </p:nvPr>
        </p:nvSpPr>
        <p:spPr>
          <a:xfrm>
            <a:off x="779069" y="1119530"/>
            <a:ext cx="4391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38" name="Google Shape;38;p5"/>
          <p:cNvGrpSpPr/>
          <p:nvPr/>
        </p:nvGrpSpPr>
        <p:grpSpPr>
          <a:xfrm>
            <a:off x="0" y="5851324"/>
            <a:ext cx="699171" cy="324919"/>
            <a:chOff x="0" y="19504414"/>
            <a:chExt cx="2330569" cy="1083065"/>
          </a:xfrm>
        </p:grpSpPr>
        <p:sp>
          <p:nvSpPr>
            <p:cNvPr id="39" name="Google Shape;39;p5"/>
            <p:cNvSpPr/>
            <p:nvPr/>
          </p:nvSpPr>
          <p:spPr>
            <a:xfrm>
              <a:off x="0" y="19697679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" name="Google Shape;41;p5"/>
          <p:cNvCxnSpPr/>
          <p:nvPr/>
        </p:nvCxnSpPr>
        <p:spPr>
          <a:xfrm>
            <a:off x="0" y="1707968"/>
            <a:ext cx="5171100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5"/>
          <p:cNvSpPr txBox="1"/>
          <p:nvPr/>
        </p:nvSpPr>
        <p:spPr>
          <a:xfrm>
            <a:off x="77906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"/>
          <p:cNvSpPr txBox="1"/>
          <p:nvPr>
            <p:ph type="title"/>
          </p:nvPr>
        </p:nvSpPr>
        <p:spPr>
          <a:xfrm>
            <a:off x="754380" y="328613"/>
            <a:ext cx="9464040" cy="1193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25" lIns="82275" spcFirstLastPara="1" rIns="82275" wrap="square" tIns="411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84" name="Google Shape;384;p41"/>
          <p:cNvSpPr txBox="1"/>
          <p:nvPr>
            <p:ph idx="1" type="body"/>
          </p:nvPr>
        </p:nvSpPr>
        <p:spPr>
          <a:xfrm>
            <a:off x="754380" y="1643063"/>
            <a:ext cx="9464040" cy="3916204"/>
          </a:xfrm>
          <a:prstGeom prst="rect">
            <a:avLst/>
          </a:prstGeom>
          <a:noFill/>
          <a:ln>
            <a:noFill/>
          </a:ln>
        </p:spPr>
        <p:txBody>
          <a:bodyPr anchorCtr="0" anchor="t" bIns="41125" lIns="82275" spcFirstLastPara="1" rIns="82275" wrap="square" tIns="41125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3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3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3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3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3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3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3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3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300"/>
            </a:lvl9pPr>
          </a:lstStyle>
          <a:p/>
        </p:txBody>
      </p:sp>
      <p:sp>
        <p:nvSpPr>
          <p:cNvPr id="385" name="Google Shape;385;p41"/>
          <p:cNvSpPr txBox="1"/>
          <p:nvPr>
            <p:ph idx="10" type="dt"/>
          </p:nvPr>
        </p:nvSpPr>
        <p:spPr>
          <a:xfrm>
            <a:off x="754380" y="5720715"/>
            <a:ext cx="2468880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86" name="Google Shape;386;p41"/>
          <p:cNvSpPr txBox="1"/>
          <p:nvPr>
            <p:ph idx="11" type="ftr"/>
          </p:nvPr>
        </p:nvSpPr>
        <p:spPr>
          <a:xfrm>
            <a:off x="3634740" y="5720715"/>
            <a:ext cx="3703320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87" name="Google Shape;387;p41"/>
          <p:cNvSpPr txBox="1"/>
          <p:nvPr>
            <p:ph idx="12" type="sldNum"/>
          </p:nvPr>
        </p:nvSpPr>
        <p:spPr>
          <a:xfrm>
            <a:off x="7749540" y="5720715"/>
            <a:ext cx="2468880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25" lIns="82275" spcFirstLastPara="1" rIns="82275" wrap="square" tIns="41125">
            <a:noAutofit/>
          </a:bodyPr>
          <a:lstStyle>
            <a:lvl1pPr indent="0" lvl="0" marL="0" algn="r">
              <a:spcBef>
                <a:spcPts val="0"/>
              </a:spcBef>
              <a:buNone/>
              <a:defRPr sz="1300"/>
            </a:lvl1pPr>
            <a:lvl2pPr indent="0" lvl="1" marL="0" algn="r">
              <a:spcBef>
                <a:spcPts val="0"/>
              </a:spcBef>
              <a:buNone/>
              <a:defRPr sz="1300"/>
            </a:lvl2pPr>
            <a:lvl3pPr indent="0" lvl="2" marL="0" algn="r">
              <a:spcBef>
                <a:spcPts val="0"/>
              </a:spcBef>
              <a:buNone/>
              <a:defRPr sz="1300"/>
            </a:lvl3pPr>
            <a:lvl4pPr indent="0" lvl="3" marL="0" algn="r">
              <a:spcBef>
                <a:spcPts val="0"/>
              </a:spcBef>
              <a:buNone/>
              <a:defRPr sz="1300"/>
            </a:lvl4pPr>
            <a:lvl5pPr indent="0" lvl="4" marL="0" algn="r">
              <a:spcBef>
                <a:spcPts val="0"/>
              </a:spcBef>
              <a:buNone/>
              <a:defRPr sz="1300"/>
            </a:lvl5pPr>
            <a:lvl6pPr indent="0" lvl="5" marL="0" algn="r">
              <a:spcBef>
                <a:spcPts val="0"/>
              </a:spcBef>
              <a:buNone/>
              <a:defRPr sz="1300"/>
            </a:lvl6pPr>
            <a:lvl7pPr indent="0" lvl="6" marL="0" algn="r">
              <a:spcBef>
                <a:spcPts val="0"/>
              </a:spcBef>
              <a:buNone/>
              <a:defRPr sz="1300"/>
            </a:lvl7pPr>
            <a:lvl8pPr indent="0" lvl="7" marL="0" algn="r">
              <a:spcBef>
                <a:spcPts val="0"/>
              </a:spcBef>
              <a:buNone/>
              <a:defRPr sz="1300"/>
            </a:lvl8pPr>
            <a:lvl9pPr indent="0" lvl="8" marL="0" algn="r">
              <a:spcBef>
                <a:spcPts val="0"/>
              </a:spcBef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395" name="Google Shape;39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logo, symbol, graphic design&#10;&#10;Description automatically generated" id="396" name="Google Shape;39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38" y="232059"/>
            <a:ext cx="2509797" cy="86469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3"/>
          <p:cNvSpPr txBox="1"/>
          <p:nvPr>
            <p:ph type="ctrTitle"/>
          </p:nvPr>
        </p:nvSpPr>
        <p:spPr>
          <a:xfrm>
            <a:off x="453904" y="895073"/>
            <a:ext cx="5784664" cy="148132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  <a:defRPr b="1" sz="26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398" name="Google Shape;398;p43"/>
          <p:cNvSpPr txBox="1"/>
          <p:nvPr>
            <p:ph idx="1" type="subTitle"/>
          </p:nvPr>
        </p:nvSpPr>
        <p:spPr>
          <a:xfrm>
            <a:off x="453904" y="2382518"/>
            <a:ext cx="5784664" cy="51115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VIDIA Sans"/>
              <a:buNone/>
              <a:defRPr b="0" i="0" sz="18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None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Bullets">
  <p:cSld name="Title, Subtitle, Bullets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01" name="Google Shape;401;p44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02" name="Google Shape;402;p44"/>
          <p:cNvSpPr txBox="1"/>
          <p:nvPr>
            <p:ph idx="2" type="body"/>
          </p:nvPr>
        </p:nvSpPr>
        <p:spPr>
          <a:xfrm>
            <a:off x="754380" y="1453896"/>
            <a:ext cx="9464040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eft - Text Right">
  <p:cSld name="Image Left - Text Right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"/>
          <p:cNvSpPr/>
          <p:nvPr>
            <p:ph idx="2" type="pic"/>
          </p:nvPr>
        </p:nvSpPr>
        <p:spPr>
          <a:xfrm>
            <a:off x="0" y="0"/>
            <a:ext cx="4923949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45"/>
          <p:cNvSpPr txBox="1"/>
          <p:nvPr>
            <p:ph type="title"/>
          </p:nvPr>
        </p:nvSpPr>
        <p:spPr>
          <a:xfrm>
            <a:off x="5738774" y="90619"/>
            <a:ext cx="4391863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06" name="Google Shape;406;p45"/>
          <p:cNvSpPr txBox="1"/>
          <p:nvPr>
            <p:ph idx="1" type="body"/>
          </p:nvPr>
        </p:nvSpPr>
        <p:spPr>
          <a:xfrm>
            <a:off x="5738774" y="2096458"/>
            <a:ext cx="4391863" cy="3403657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07" name="Google Shape;407;p45"/>
          <p:cNvSpPr txBox="1"/>
          <p:nvPr>
            <p:ph idx="3" type="body"/>
          </p:nvPr>
        </p:nvSpPr>
        <p:spPr>
          <a:xfrm>
            <a:off x="5738774" y="1119530"/>
            <a:ext cx="4391863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cxnSp>
        <p:nvCxnSpPr>
          <p:cNvPr id="408" name="Google Shape;408;p45"/>
          <p:cNvCxnSpPr/>
          <p:nvPr/>
        </p:nvCxnSpPr>
        <p:spPr>
          <a:xfrm>
            <a:off x="4923949" y="1707968"/>
            <a:ext cx="5184743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Right - Text Left">
  <p:cSld name="Image Right - Text Left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"/>
          <p:cNvSpPr/>
          <p:nvPr/>
        </p:nvSpPr>
        <p:spPr>
          <a:xfrm>
            <a:off x="9889236" y="5678424"/>
            <a:ext cx="1083564" cy="4937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411" name="Google Shape;411;p46"/>
          <p:cNvSpPr/>
          <p:nvPr>
            <p:ph idx="2" type="pic"/>
          </p:nvPr>
        </p:nvSpPr>
        <p:spPr>
          <a:xfrm>
            <a:off x="6048851" y="0"/>
            <a:ext cx="4923949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46"/>
          <p:cNvSpPr txBox="1"/>
          <p:nvPr>
            <p:ph type="title"/>
          </p:nvPr>
        </p:nvSpPr>
        <p:spPr>
          <a:xfrm>
            <a:off x="779069" y="90619"/>
            <a:ext cx="4391863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13" name="Google Shape;413;p46"/>
          <p:cNvSpPr txBox="1"/>
          <p:nvPr>
            <p:ph idx="1" type="body"/>
          </p:nvPr>
        </p:nvSpPr>
        <p:spPr>
          <a:xfrm>
            <a:off x="779069" y="2096458"/>
            <a:ext cx="4391863" cy="3403657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14" name="Google Shape;414;p46"/>
          <p:cNvSpPr txBox="1"/>
          <p:nvPr>
            <p:ph idx="3" type="body"/>
          </p:nvPr>
        </p:nvSpPr>
        <p:spPr>
          <a:xfrm>
            <a:off x="779069" y="1119530"/>
            <a:ext cx="4391863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415" name="Google Shape;415;p46"/>
          <p:cNvGrpSpPr/>
          <p:nvPr/>
        </p:nvGrpSpPr>
        <p:grpSpPr>
          <a:xfrm>
            <a:off x="0" y="5851324"/>
            <a:ext cx="699171" cy="324881"/>
            <a:chOff x="0" y="19504414"/>
            <a:chExt cx="2330569" cy="1082936"/>
          </a:xfrm>
        </p:grpSpPr>
        <p:sp>
          <p:nvSpPr>
            <p:cNvPr id="416" name="Google Shape;416;p46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17" name="Google Shape;417;p4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8" name="Google Shape;418;p46"/>
          <p:cNvCxnSpPr/>
          <p:nvPr/>
        </p:nvCxnSpPr>
        <p:spPr>
          <a:xfrm>
            <a:off x="0" y="1707968"/>
            <a:ext cx="5170932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p46"/>
          <p:cNvSpPr txBox="1"/>
          <p:nvPr/>
        </p:nvSpPr>
        <p:spPr>
          <a:xfrm>
            <a:off x="77906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421" name="Google Shape;42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logo, symbol, graphic design&#10;&#10;Description automatically generated" id="422" name="Google Shape;4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38" y="232059"/>
            <a:ext cx="2509797" cy="864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nt Testing Layout">
  <p:cSld name="Font Testing Layout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25" name="Google Shape;425;p48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26" name="Google Shape;426;p48"/>
          <p:cNvSpPr txBox="1"/>
          <p:nvPr>
            <p:ph idx="2" type="body"/>
          </p:nvPr>
        </p:nvSpPr>
        <p:spPr>
          <a:xfrm>
            <a:off x="754380" y="1453896"/>
            <a:ext cx="9464040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27" name="Google Shape;427;p48"/>
          <p:cNvSpPr/>
          <p:nvPr/>
        </p:nvSpPr>
        <p:spPr>
          <a:xfrm>
            <a:off x="4500276" y="3166957"/>
            <a:ext cx="3306087" cy="22476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900" u="none" cap="none" strike="noStrik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428" name="Google Shape;42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6227" y="3166957"/>
            <a:ext cx="3306757" cy="235935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>
            <p:ph idx="3" type="body"/>
          </p:nvPr>
        </p:nvSpPr>
        <p:spPr>
          <a:xfrm>
            <a:off x="4785539" y="3342432"/>
            <a:ext cx="2781910" cy="76524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30" name="Google Shape;430;p48"/>
          <p:cNvSpPr txBox="1"/>
          <p:nvPr>
            <p:ph idx="4" type="body"/>
          </p:nvPr>
        </p:nvSpPr>
        <p:spPr>
          <a:xfrm>
            <a:off x="4785539" y="4119004"/>
            <a:ext cx="2781910" cy="76524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0" i="0" sz="29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">
  <p:cSld name="Title, Subtitle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33" name="Google Shape;433;p49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">
  <p:cSld name="CONFIDENTIAL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0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36" name="Google Shape;436;p50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37" name="Google Shape;437;p50"/>
          <p:cNvSpPr txBox="1"/>
          <p:nvPr>
            <p:ph idx="2" type="body"/>
          </p:nvPr>
        </p:nvSpPr>
        <p:spPr>
          <a:xfrm>
            <a:off x="754380" y="1453896"/>
            <a:ext cx="9464040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38" name="Google Shape;438;p50"/>
          <p:cNvSpPr txBox="1"/>
          <p:nvPr/>
        </p:nvSpPr>
        <p:spPr>
          <a:xfrm>
            <a:off x="212546" y="5890736"/>
            <a:ext cx="1951400" cy="13388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ING_Title, Subtitle, Bullets">
  <p:cSld name="CODING_Title, Subtitle, Bullet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1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41" name="Google Shape;441;p51"/>
          <p:cNvSpPr txBox="1"/>
          <p:nvPr>
            <p:ph idx="1" type="body"/>
          </p:nvPr>
        </p:nvSpPr>
        <p:spPr>
          <a:xfrm>
            <a:off x="754380" y="1462126"/>
            <a:ext cx="9464040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42" name="Google Shape;442;p51"/>
          <p:cNvSpPr txBox="1"/>
          <p:nvPr>
            <p:ph idx="2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s, logo, symbol, graphic design&#10;&#10;Description automatically generated" id="45" name="Google Shape;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838" y="232059"/>
            <a:ext cx="2509800" cy="864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_Coding">
  <p:cSld name="CONFIDENTIAL_Coding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2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45" name="Google Shape;445;p52"/>
          <p:cNvSpPr txBox="1"/>
          <p:nvPr>
            <p:ph idx="1" type="body"/>
          </p:nvPr>
        </p:nvSpPr>
        <p:spPr>
          <a:xfrm>
            <a:off x="754380" y="1462126"/>
            <a:ext cx="9464040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46" name="Google Shape;446;p52"/>
          <p:cNvSpPr txBox="1"/>
          <p:nvPr>
            <p:ph idx="2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47" name="Google Shape;447;p52"/>
          <p:cNvSpPr txBox="1"/>
          <p:nvPr/>
        </p:nvSpPr>
        <p:spPr>
          <a:xfrm>
            <a:off x="212546" y="5890736"/>
            <a:ext cx="1951400" cy="13388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50" name="Google Shape;450;p53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51" name="Google Shape;451;p53"/>
          <p:cNvSpPr txBox="1"/>
          <p:nvPr>
            <p:ph idx="2" type="body"/>
          </p:nvPr>
        </p:nvSpPr>
        <p:spPr>
          <a:xfrm>
            <a:off x="754380" y="1453896"/>
            <a:ext cx="4564685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52" name="Google Shape;452;p53"/>
          <p:cNvSpPr txBox="1"/>
          <p:nvPr>
            <p:ph idx="3" type="body"/>
          </p:nvPr>
        </p:nvSpPr>
        <p:spPr>
          <a:xfrm>
            <a:off x="5653736" y="1453896"/>
            <a:ext cx="4564685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_Two Column">
  <p:cSld name="CONFIDENTIAL_Two Column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4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55" name="Google Shape;455;p54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56" name="Google Shape;456;p54"/>
          <p:cNvSpPr txBox="1"/>
          <p:nvPr>
            <p:ph idx="2" type="body"/>
          </p:nvPr>
        </p:nvSpPr>
        <p:spPr>
          <a:xfrm>
            <a:off x="754380" y="1453896"/>
            <a:ext cx="4564685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57" name="Google Shape;457;p54"/>
          <p:cNvSpPr txBox="1"/>
          <p:nvPr>
            <p:ph idx="3" type="body"/>
          </p:nvPr>
        </p:nvSpPr>
        <p:spPr>
          <a:xfrm>
            <a:off x="5653736" y="1453896"/>
            <a:ext cx="4564685" cy="409559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58" name="Google Shape;458;p54"/>
          <p:cNvSpPr txBox="1"/>
          <p:nvPr/>
        </p:nvSpPr>
        <p:spPr>
          <a:xfrm>
            <a:off x="212546" y="5890736"/>
            <a:ext cx="1951400" cy="13388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Left - Text Right NO SUBTITLE">
  <p:cSld name="Image Left - Text Right NO SUBTITLE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5"/>
          <p:cNvSpPr txBox="1"/>
          <p:nvPr>
            <p:ph idx="1" type="body"/>
          </p:nvPr>
        </p:nvSpPr>
        <p:spPr>
          <a:xfrm>
            <a:off x="5738774" y="2096458"/>
            <a:ext cx="4391863" cy="3403657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cxnSp>
        <p:nvCxnSpPr>
          <p:cNvPr id="461" name="Google Shape;461;p55"/>
          <p:cNvCxnSpPr/>
          <p:nvPr/>
        </p:nvCxnSpPr>
        <p:spPr>
          <a:xfrm>
            <a:off x="4923949" y="1707968"/>
            <a:ext cx="5184743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2" name="Google Shape;462;p55"/>
          <p:cNvSpPr txBox="1"/>
          <p:nvPr>
            <p:ph type="title"/>
          </p:nvPr>
        </p:nvSpPr>
        <p:spPr>
          <a:xfrm>
            <a:off x="5738774" y="365633"/>
            <a:ext cx="4391863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63" name="Google Shape;463;p55"/>
          <p:cNvSpPr/>
          <p:nvPr>
            <p:ph idx="2" type="pic"/>
          </p:nvPr>
        </p:nvSpPr>
        <p:spPr>
          <a:xfrm>
            <a:off x="0" y="0"/>
            <a:ext cx="4923949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ING Layout">
  <p:cSld name="CODING Layout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6"/>
          <p:cNvSpPr/>
          <p:nvPr/>
        </p:nvSpPr>
        <p:spPr>
          <a:xfrm>
            <a:off x="9806940" y="5500114"/>
            <a:ext cx="1165860" cy="6720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466" name="Google Shape;466;p56"/>
          <p:cNvSpPr txBox="1"/>
          <p:nvPr>
            <p:ph type="title"/>
          </p:nvPr>
        </p:nvSpPr>
        <p:spPr>
          <a:xfrm>
            <a:off x="779069" y="90619"/>
            <a:ext cx="4391863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67" name="Google Shape;467;p56"/>
          <p:cNvSpPr txBox="1"/>
          <p:nvPr>
            <p:ph idx="1" type="body"/>
          </p:nvPr>
        </p:nvSpPr>
        <p:spPr>
          <a:xfrm>
            <a:off x="779069" y="2096458"/>
            <a:ext cx="4391863" cy="3403657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68" name="Google Shape;468;p56"/>
          <p:cNvSpPr txBox="1"/>
          <p:nvPr>
            <p:ph idx="2" type="body"/>
          </p:nvPr>
        </p:nvSpPr>
        <p:spPr>
          <a:xfrm>
            <a:off x="779069" y="1119530"/>
            <a:ext cx="4391863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69" name="Google Shape;469;p56"/>
          <p:cNvSpPr/>
          <p:nvPr/>
        </p:nvSpPr>
        <p:spPr>
          <a:xfrm>
            <a:off x="6048851" y="0"/>
            <a:ext cx="4923949" cy="61721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3700" lIns="27425" spcFirstLastPara="1" rIns="27425" wrap="square" tIns="6583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</a:pPr>
            <a:r>
              <a:t/>
            </a:r>
            <a:endParaRPr sz="1200">
              <a:solidFill>
                <a:schemeClr val="lt2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470" name="Google Shape;470;p56"/>
          <p:cNvGrpSpPr/>
          <p:nvPr/>
        </p:nvGrpSpPr>
        <p:grpSpPr>
          <a:xfrm>
            <a:off x="0" y="5851324"/>
            <a:ext cx="699171" cy="324881"/>
            <a:chOff x="0" y="19504414"/>
            <a:chExt cx="2330569" cy="1082936"/>
          </a:xfrm>
        </p:grpSpPr>
        <p:sp>
          <p:nvSpPr>
            <p:cNvPr id="471" name="Google Shape;471;p56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72" name="Google Shape;472;p5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3" name="Google Shape;473;p56"/>
          <p:cNvCxnSpPr/>
          <p:nvPr/>
        </p:nvCxnSpPr>
        <p:spPr>
          <a:xfrm>
            <a:off x="0" y="1707968"/>
            <a:ext cx="5170932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4" name="Google Shape;474;p56"/>
          <p:cNvSpPr txBox="1"/>
          <p:nvPr/>
        </p:nvSpPr>
        <p:spPr>
          <a:xfrm>
            <a:off x="77906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NO SUBTITLE - Image Right">
  <p:cSld name="Text Left NO SUBTITLE - Image Right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7"/>
          <p:cNvSpPr/>
          <p:nvPr/>
        </p:nvSpPr>
        <p:spPr>
          <a:xfrm>
            <a:off x="9889236" y="5678424"/>
            <a:ext cx="1083564" cy="4937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477" name="Google Shape;477;p57"/>
          <p:cNvSpPr txBox="1"/>
          <p:nvPr>
            <p:ph type="title"/>
          </p:nvPr>
        </p:nvSpPr>
        <p:spPr>
          <a:xfrm>
            <a:off x="779069" y="365633"/>
            <a:ext cx="4391863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78" name="Google Shape;478;p57"/>
          <p:cNvSpPr txBox="1"/>
          <p:nvPr>
            <p:ph idx="1" type="body"/>
          </p:nvPr>
        </p:nvSpPr>
        <p:spPr>
          <a:xfrm>
            <a:off x="779069" y="2096458"/>
            <a:ext cx="4391863" cy="3403657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479" name="Google Shape;479;p57"/>
          <p:cNvGrpSpPr/>
          <p:nvPr/>
        </p:nvGrpSpPr>
        <p:grpSpPr>
          <a:xfrm>
            <a:off x="0" y="5851324"/>
            <a:ext cx="699171" cy="324881"/>
            <a:chOff x="0" y="19504414"/>
            <a:chExt cx="2330569" cy="1082936"/>
          </a:xfrm>
        </p:grpSpPr>
        <p:sp>
          <p:nvSpPr>
            <p:cNvPr id="480" name="Google Shape;480;p57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81" name="Google Shape;481;p5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82" name="Google Shape;482;p57"/>
          <p:cNvCxnSpPr/>
          <p:nvPr/>
        </p:nvCxnSpPr>
        <p:spPr>
          <a:xfrm>
            <a:off x="0" y="1707968"/>
            <a:ext cx="5170932" cy="0"/>
          </a:xfrm>
          <a:prstGeom prst="straightConnector1">
            <a:avLst/>
          </a:prstGeom>
          <a:noFill/>
          <a:ln cap="flat" cmpd="sng" w="317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3" name="Google Shape;483;p57"/>
          <p:cNvSpPr/>
          <p:nvPr>
            <p:ph idx="2" type="pic"/>
          </p:nvPr>
        </p:nvSpPr>
        <p:spPr>
          <a:xfrm>
            <a:off x="6048851" y="0"/>
            <a:ext cx="4923949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57"/>
          <p:cNvSpPr txBox="1"/>
          <p:nvPr/>
        </p:nvSpPr>
        <p:spPr>
          <a:xfrm>
            <a:off x="77906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TITLE ONLY - Image Right">
  <p:cSld name="Text Left TITLE ONLY - Image Righ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8"/>
          <p:cNvSpPr/>
          <p:nvPr/>
        </p:nvSpPr>
        <p:spPr>
          <a:xfrm>
            <a:off x="9889236" y="5678424"/>
            <a:ext cx="1083564" cy="4937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487" name="Google Shape;487;p58"/>
          <p:cNvSpPr/>
          <p:nvPr>
            <p:ph idx="2" type="pic"/>
          </p:nvPr>
        </p:nvSpPr>
        <p:spPr>
          <a:xfrm>
            <a:off x="4926787" y="0"/>
            <a:ext cx="6046013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58"/>
          <p:cNvSpPr txBox="1"/>
          <p:nvPr>
            <p:ph type="title"/>
          </p:nvPr>
        </p:nvSpPr>
        <p:spPr>
          <a:xfrm>
            <a:off x="779069" y="2581246"/>
            <a:ext cx="3653942" cy="1009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grpSp>
        <p:nvGrpSpPr>
          <p:cNvPr id="489" name="Google Shape;489;p58"/>
          <p:cNvGrpSpPr/>
          <p:nvPr/>
        </p:nvGrpSpPr>
        <p:grpSpPr>
          <a:xfrm>
            <a:off x="0" y="5851324"/>
            <a:ext cx="699171" cy="324881"/>
            <a:chOff x="0" y="19504414"/>
            <a:chExt cx="2330569" cy="1082936"/>
          </a:xfrm>
        </p:grpSpPr>
        <p:sp>
          <p:nvSpPr>
            <p:cNvPr id="490" name="Google Shape;490;p58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91" name="Google Shape;491;p5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2" name="Google Shape;492;p58"/>
          <p:cNvSpPr txBox="1"/>
          <p:nvPr/>
        </p:nvSpPr>
        <p:spPr>
          <a:xfrm>
            <a:off x="77906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eft NO BULLETS - Image Right ">
  <p:cSld name="Text Left NO BULLETS - Image Right 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9"/>
          <p:cNvSpPr/>
          <p:nvPr/>
        </p:nvSpPr>
        <p:spPr>
          <a:xfrm>
            <a:off x="9889236" y="5678424"/>
            <a:ext cx="1083564" cy="4937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495" name="Google Shape;495;p59"/>
          <p:cNvSpPr txBox="1"/>
          <p:nvPr>
            <p:ph type="title"/>
          </p:nvPr>
        </p:nvSpPr>
        <p:spPr>
          <a:xfrm>
            <a:off x="779069" y="2048878"/>
            <a:ext cx="3642970" cy="1009709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96" name="Google Shape;496;p59"/>
          <p:cNvSpPr txBox="1"/>
          <p:nvPr>
            <p:ph idx="1" type="body"/>
          </p:nvPr>
        </p:nvSpPr>
        <p:spPr>
          <a:xfrm>
            <a:off x="779069" y="3084936"/>
            <a:ext cx="364297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grpSp>
        <p:nvGrpSpPr>
          <p:cNvPr id="497" name="Google Shape;497;p59"/>
          <p:cNvGrpSpPr/>
          <p:nvPr/>
        </p:nvGrpSpPr>
        <p:grpSpPr>
          <a:xfrm>
            <a:off x="0" y="5851324"/>
            <a:ext cx="699171" cy="324881"/>
            <a:chOff x="0" y="19504414"/>
            <a:chExt cx="2330569" cy="1082936"/>
          </a:xfrm>
        </p:grpSpPr>
        <p:sp>
          <p:nvSpPr>
            <p:cNvPr id="498" name="Google Shape;498;p59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499" name="Google Shape;499;p5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0" name="Google Shape;500;p59"/>
          <p:cNvSpPr/>
          <p:nvPr>
            <p:ph idx="2" type="pic"/>
          </p:nvPr>
        </p:nvSpPr>
        <p:spPr>
          <a:xfrm>
            <a:off x="4926787" y="0"/>
            <a:ext cx="6046013" cy="6172200"/>
          </a:xfrm>
          <a:prstGeom prst="rect">
            <a:avLst/>
          </a:prstGeom>
          <a:solidFill>
            <a:srgbClr val="F2F2F2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59"/>
          <p:cNvSpPr txBox="1"/>
          <p:nvPr/>
        </p:nvSpPr>
        <p:spPr>
          <a:xfrm>
            <a:off x="77906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sz="7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 Layout">
  <p:cSld name="Single Image Layout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0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04" name="Google Shape;504;p60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05" name="Google Shape;505;p60"/>
          <p:cNvSpPr/>
          <p:nvPr>
            <p:ph idx="2" type="pic"/>
          </p:nvPr>
        </p:nvSpPr>
        <p:spPr>
          <a:xfrm>
            <a:off x="1818795" y="1454944"/>
            <a:ext cx="7335210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60"/>
          <p:cNvSpPr txBox="1"/>
          <p:nvPr>
            <p:ph idx="3" type="body"/>
          </p:nvPr>
        </p:nvSpPr>
        <p:spPr>
          <a:xfrm>
            <a:off x="1818795" y="5119188"/>
            <a:ext cx="7335210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07" name="Google Shape;507;p60"/>
          <p:cNvSpPr txBox="1"/>
          <p:nvPr>
            <p:ph idx="4" type="body"/>
          </p:nvPr>
        </p:nvSpPr>
        <p:spPr>
          <a:xfrm>
            <a:off x="1818795" y="5325470"/>
            <a:ext cx="7335210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/ Text">
  <p:cSld name="Image w/ Tex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1"/>
          <p:cNvSpPr txBox="1"/>
          <p:nvPr>
            <p:ph idx="1" type="body"/>
          </p:nvPr>
        </p:nvSpPr>
        <p:spPr>
          <a:xfrm>
            <a:off x="5806440" y="2075990"/>
            <a:ext cx="4675079" cy="2363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10" name="Google Shape;510;p61"/>
          <p:cNvSpPr/>
          <p:nvPr>
            <p:ph idx="2" type="pic"/>
          </p:nvPr>
        </p:nvSpPr>
        <p:spPr>
          <a:xfrm>
            <a:off x="491281" y="1454944"/>
            <a:ext cx="4903679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61"/>
          <p:cNvSpPr txBox="1"/>
          <p:nvPr>
            <p:ph idx="3" type="body"/>
          </p:nvPr>
        </p:nvSpPr>
        <p:spPr>
          <a:xfrm>
            <a:off x="491281" y="5119188"/>
            <a:ext cx="4903679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12" name="Google Shape;512;p61"/>
          <p:cNvSpPr txBox="1"/>
          <p:nvPr>
            <p:ph idx="4" type="body"/>
          </p:nvPr>
        </p:nvSpPr>
        <p:spPr>
          <a:xfrm>
            <a:off x="491281" y="5325470"/>
            <a:ext cx="4903679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13" name="Google Shape;513;p61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14" name="Google Shape;514;p61"/>
          <p:cNvSpPr txBox="1"/>
          <p:nvPr>
            <p:ph idx="5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nt Testing Layout">
  <p:cSld name="Font Testing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0" name="Google Shape;50;p7"/>
          <p:cNvSpPr/>
          <p:nvPr/>
        </p:nvSpPr>
        <p:spPr>
          <a:xfrm>
            <a:off x="4500276" y="3166957"/>
            <a:ext cx="3306000" cy="22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900" u="none" cap="none" strike="noStrik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6227" y="3166957"/>
            <a:ext cx="3306755" cy="235935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>
            <p:ph idx="3" type="body"/>
          </p:nvPr>
        </p:nvSpPr>
        <p:spPr>
          <a:xfrm>
            <a:off x="4785539" y="3342432"/>
            <a:ext cx="27819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4" type="body"/>
          </p:nvPr>
        </p:nvSpPr>
        <p:spPr>
          <a:xfrm>
            <a:off x="4785539" y="4119004"/>
            <a:ext cx="27819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0" i="0" sz="29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NVIDIA Sans"/>
              <a:buNone/>
              <a:defRPr b="1" i="0" sz="29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Image">
  <p:cSld name="2-up Image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17" name="Google Shape;517;p62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18" name="Google Shape;518;p62"/>
          <p:cNvSpPr/>
          <p:nvPr>
            <p:ph idx="2" type="pic"/>
          </p:nvPr>
        </p:nvSpPr>
        <p:spPr>
          <a:xfrm>
            <a:off x="491281" y="1454944"/>
            <a:ext cx="4903679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62"/>
          <p:cNvSpPr/>
          <p:nvPr>
            <p:ph idx="3" type="pic"/>
          </p:nvPr>
        </p:nvSpPr>
        <p:spPr>
          <a:xfrm>
            <a:off x="5577840" y="1454944"/>
            <a:ext cx="4903679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62"/>
          <p:cNvSpPr txBox="1"/>
          <p:nvPr>
            <p:ph idx="4" type="body"/>
          </p:nvPr>
        </p:nvSpPr>
        <p:spPr>
          <a:xfrm>
            <a:off x="491281" y="5119188"/>
            <a:ext cx="4903679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21" name="Google Shape;521;p62"/>
          <p:cNvSpPr txBox="1"/>
          <p:nvPr>
            <p:ph idx="5" type="body"/>
          </p:nvPr>
        </p:nvSpPr>
        <p:spPr>
          <a:xfrm>
            <a:off x="491281" y="5325470"/>
            <a:ext cx="4903679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22" name="Google Shape;522;p62"/>
          <p:cNvSpPr txBox="1"/>
          <p:nvPr>
            <p:ph idx="6" type="body"/>
          </p:nvPr>
        </p:nvSpPr>
        <p:spPr>
          <a:xfrm>
            <a:off x="5577842" y="5119188"/>
            <a:ext cx="4903883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23" name="Google Shape;523;p62"/>
          <p:cNvSpPr txBox="1"/>
          <p:nvPr>
            <p:ph idx="7" type="body"/>
          </p:nvPr>
        </p:nvSpPr>
        <p:spPr>
          <a:xfrm>
            <a:off x="5577842" y="5325470"/>
            <a:ext cx="4903883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up Image Layout with Bullets">
  <p:cSld name="2-up Image Layout with Bullets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3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26" name="Google Shape;526;p63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27" name="Google Shape;527;p63"/>
          <p:cNvSpPr/>
          <p:nvPr>
            <p:ph idx="2" type="pic"/>
          </p:nvPr>
        </p:nvSpPr>
        <p:spPr>
          <a:xfrm>
            <a:off x="491281" y="1454944"/>
            <a:ext cx="2649683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63"/>
          <p:cNvSpPr txBox="1"/>
          <p:nvPr>
            <p:ph idx="3" type="body"/>
          </p:nvPr>
        </p:nvSpPr>
        <p:spPr>
          <a:xfrm>
            <a:off x="3317505" y="2075990"/>
            <a:ext cx="2077455" cy="2363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29" name="Google Shape;529;p63"/>
          <p:cNvSpPr/>
          <p:nvPr>
            <p:ph idx="4" type="pic"/>
          </p:nvPr>
        </p:nvSpPr>
        <p:spPr>
          <a:xfrm>
            <a:off x="5577842" y="1454944"/>
            <a:ext cx="2649683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63"/>
          <p:cNvSpPr txBox="1"/>
          <p:nvPr>
            <p:ph idx="5" type="body"/>
          </p:nvPr>
        </p:nvSpPr>
        <p:spPr>
          <a:xfrm>
            <a:off x="8404065" y="2075990"/>
            <a:ext cx="2077455" cy="2363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1" name="Google Shape;531;p63"/>
          <p:cNvSpPr txBox="1"/>
          <p:nvPr>
            <p:ph idx="6" type="body"/>
          </p:nvPr>
        </p:nvSpPr>
        <p:spPr>
          <a:xfrm>
            <a:off x="491281" y="5119188"/>
            <a:ext cx="2649683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2" name="Google Shape;532;p63"/>
          <p:cNvSpPr txBox="1"/>
          <p:nvPr>
            <p:ph idx="7" type="body"/>
          </p:nvPr>
        </p:nvSpPr>
        <p:spPr>
          <a:xfrm>
            <a:off x="491281" y="5325470"/>
            <a:ext cx="2649683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3" name="Google Shape;533;p63"/>
          <p:cNvSpPr txBox="1"/>
          <p:nvPr>
            <p:ph idx="8" type="body"/>
          </p:nvPr>
        </p:nvSpPr>
        <p:spPr>
          <a:xfrm>
            <a:off x="5577841" y="5119188"/>
            <a:ext cx="2649794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4" name="Google Shape;534;p63"/>
          <p:cNvSpPr txBox="1"/>
          <p:nvPr>
            <p:ph idx="9" type="body"/>
          </p:nvPr>
        </p:nvSpPr>
        <p:spPr>
          <a:xfrm>
            <a:off x="5577841" y="5325470"/>
            <a:ext cx="2649794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Image">
  <p:cSld name="3-up Image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4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37" name="Google Shape;537;p64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38" name="Google Shape;538;p64"/>
          <p:cNvSpPr/>
          <p:nvPr>
            <p:ph idx="2" type="pic"/>
          </p:nvPr>
        </p:nvSpPr>
        <p:spPr>
          <a:xfrm>
            <a:off x="7244542" y="1454944"/>
            <a:ext cx="3236976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64"/>
          <p:cNvSpPr/>
          <p:nvPr>
            <p:ph idx="3" type="pic"/>
          </p:nvPr>
        </p:nvSpPr>
        <p:spPr>
          <a:xfrm>
            <a:off x="3867911" y="1454944"/>
            <a:ext cx="3236976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64"/>
          <p:cNvSpPr/>
          <p:nvPr>
            <p:ph idx="4" type="pic"/>
          </p:nvPr>
        </p:nvSpPr>
        <p:spPr>
          <a:xfrm>
            <a:off x="491281" y="1454944"/>
            <a:ext cx="3236976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64"/>
          <p:cNvSpPr txBox="1"/>
          <p:nvPr>
            <p:ph idx="5" type="body"/>
          </p:nvPr>
        </p:nvSpPr>
        <p:spPr>
          <a:xfrm>
            <a:off x="495933" y="5119188"/>
            <a:ext cx="323697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42" name="Google Shape;542;p64"/>
          <p:cNvSpPr txBox="1"/>
          <p:nvPr>
            <p:ph idx="6" type="body"/>
          </p:nvPr>
        </p:nvSpPr>
        <p:spPr>
          <a:xfrm>
            <a:off x="495933" y="5325470"/>
            <a:ext cx="323697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43" name="Google Shape;543;p64"/>
          <p:cNvSpPr txBox="1"/>
          <p:nvPr>
            <p:ph idx="7" type="body"/>
          </p:nvPr>
        </p:nvSpPr>
        <p:spPr>
          <a:xfrm>
            <a:off x="3867912" y="5119188"/>
            <a:ext cx="323697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44" name="Google Shape;544;p64"/>
          <p:cNvSpPr txBox="1"/>
          <p:nvPr>
            <p:ph idx="8" type="body"/>
          </p:nvPr>
        </p:nvSpPr>
        <p:spPr>
          <a:xfrm>
            <a:off x="3867912" y="5325470"/>
            <a:ext cx="323697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45" name="Google Shape;545;p64"/>
          <p:cNvSpPr txBox="1"/>
          <p:nvPr>
            <p:ph idx="9" type="body"/>
          </p:nvPr>
        </p:nvSpPr>
        <p:spPr>
          <a:xfrm>
            <a:off x="7239891" y="5119188"/>
            <a:ext cx="323711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46" name="Google Shape;546;p64"/>
          <p:cNvSpPr txBox="1"/>
          <p:nvPr>
            <p:ph idx="13" type="body"/>
          </p:nvPr>
        </p:nvSpPr>
        <p:spPr>
          <a:xfrm>
            <a:off x="7239891" y="5325470"/>
            <a:ext cx="323711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Image">
  <p:cSld name="4-up Image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5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49" name="Google Shape;549;p65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0" name="Google Shape;550;p65"/>
          <p:cNvSpPr/>
          <p:nvPr>
            <p:ph idx="2" type="pic"/>
          </p:nvPr>
        </p:nvSpPr>
        <p:spPr>
          <a:xfrm>
            <a:off x="5556227" y="1454944"/>
            <a:ext cx="2394895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65"/>
          <p:cNvSpPr/>
          <p:nvPr>
            <p:ph idx="3" type="pic"/>
          </p:nvPr>
        </p:nvSpPr>
        <p:spPr>
          <a:xfrm>
            <a:off x="3021676" y="1454944"/>
            <a:ext cx="2394896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65"/>
          <p:cNvSpPr/>
          <p:nvPr>
            <p:ph idx="4" type="pic"/>
          </p:nvPr>
        </p:nvSpPr>
        <p:spPr>
          <a:xfrm>
            <a:off x="491282" y="1454944"/>
            <a:ext cx="2390739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65"/>
          <p:cNvSpPr/>
          <p:nvPr>
            <p:ph idx="5" type="pic"/>
          </p:nvPr>
        </p:nvSpPr>
        <p:spPr>
          <a:xfrm>
            <a:off x="8090778" y="1454944"/>
            <a:ext cx="2390740" cy="3605951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65"/>
          <p:cNvSpPr txBox="1"/>
          <p:nvPr>
            <p:ph idx="6" type="body"/>
          </p:nvPr>
        </p:nvSpPr>
        <p:spPr>
          <a:xfrm>
            <a:off x="3026200" y="5119188"/>
            <a:ext cx="239037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5" name="Google Shape;555;p65"/>
          <p:cNvSpPr txBox="1"/>
          <p:nvPr>
            <p:ph idx="7" type="body"/>
          </p:nvPr>
        </p:nvSpPr>
        <p:spPr>
          <a:xfrm>
            <a:off x="489158" y="5119188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6" name="Google Shape;556;p65"/>
          <p:cNvSpPr txBox="1"/>
          <p:nvPr>
            <p:ph idx="8" type="body"/>
          </p:nvPr>
        </p:nvSpPr>
        <p:spPr>
          <a:xfrm>
            <a:off x="3026200" y="5325470"/>
            <a:ext cx="239037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7" name="Google Shape;557;p65"/>
          <p:cNvSpPr txBox="1"/>
          <p:nvPr>
            <p:ph idx="9" type="body"/>
          </p:nvPr>
        </p:nvSpPr>
        <p:spPr>
          <a:xfrm>
            <a:off x="489158" y="5325470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8" name="Google Shape;558;p65"/>
          <p:cNvSpPr txBox="1"/>
          <p:nvPr>
            <p:ph idx="13" type="body"/>
          </p:nvPr>
        </p:nvSpPr>
        <p:spPr>
          <a:xfrm>
            <a:off x="5558259" y="5119188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59" name="Google Shape;559;p65"/>
          <p:cNvSpPr txBox="1"/>
          <p:nvPr>
            <p:ph idx="14" type="body"/>
          </p:nvPr>
        </p:nvSpPr>
        <p:spPr>
          <a:xfrm>
            <a:off x="5558259" y="5325470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60" name="Google Shape;560;p65"/>
          <p:cNvSpPr txBox="1"/>
          <p:nvPr>
            <p:ph idx="15" type="body"/>
          </p:nvPr>
        </p:nvSpPr>
        <p:spPr>
          <a:xfrm>
            <a:off x="8092811" y="5119188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61" name="Google Shape;561;p65"/>
          <p:cNvSpPr txBox="1"/>
          <p:nvPr>
            <p:ph idx="16" type="body"/>
          </p:nvPr>
        </p:nvSpPr>
        <p:spPr>
          <a:xfrm>
            <a:off x="8092811" y="5325470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up Image">
  <p:cSld name="5-up Image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6"/>
          <p:cNvSpPr/>
          <p:nvPr>
            <p:ph idx="2" type="pic"/>
          </p:nvPr>
        </p:nvSpPr>
        <p:spPr>
          <a:xfrm>
            <a:off x="3867418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66"/>
          <p:cNvSpPr/>
          <p:nvPr>
            <p:ph idx="3" type="pic"/>
          </p:nvPr>
        </p:nvSpPr>
        <p:spPr>
          <a:xfrm>
            <a:off x="493675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66"/>
          <p:cNvSpPr/>
          <p:nvPr>
            <p:ph idx="4" type="pic"/>
          </p:nvPr>
        </p:nvSpPr>
        <p:spPr>
          <a:xfrm>
            <a:off x="7244542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66"/>
          <p:cNvSpPr txBox="1"/>
          <p:nvPr>
            <p:ph idx="1" type="body"/>
          </p:nvPr>
        </p:nvSpPr>
        <p:spPr>
          <a:xfrm>
            <a:off x="497053" y="2994566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67" name="Google Shape;567;p66"/>
          <p:cNvSpPr txBox="1"/>
          <p:nvPr>
            <p:ph idx="5" type="body"/>
          </p:nvPr>
        </p:nvSpPr>
        <p:spPr>
          <a:xfrm>
            <a:off x="497053" y="320084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68" name="Google Shape;568;p66"/>
          <p:cNvSpPr txBox="1"/>
          <p:nvPr>
            <p:ph idx="6" type="body"/>
          </p:nvPr>
        </p:nvSpPr>
        <p:spPr>
          <a:xfrm>
            <a:off x="3868304" y="2994566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69" name="Google Shape;569;p66"/>
          <p:cNvSpPr txBox="1"/>
          <p:nvPr>
            <p:ph idx="7" type="body"/>
          </p:nvPr>
        </p:nvSpPr>
        <p:spPr>
          <a:xfrm>
            <a:off x="3868304" y="320084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0" name="Google Shape;570;p66"/>
          <p:cNvSpPr txBox="1"/>
          <p:nvPr>
            <p:ph idx="8" type="body"/>
          </p:nvPr>
        </p:nvSpPr>
        <p:spPr>
          <a:xfrm>
            <a:off x="7245395" y="2994566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1" name="Google Shape;571;p66"/>
          <p:cNvSpPr txBox="1"/>
          <p:nvPr>
            <p:ph idx="9" type="body"/>
          </p:nvPr>
        </p:nvSpPr>
        <p:spPr>
          <a:xfrm>
            <a:off x="7245395" y="3200848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2" name="Google Shape;572;p66"/>
          <p:cNvSpPr/>
          <p:nvPr>
            <p:ph idx="13" type="pic"/>
          </p:nvPr>
        </p:nvSpPr>
        <p:spPr>
          <a:xfrm>
            <a:off x="5556227" y="3579566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66"/>
          <p:cNvSpPr/>
          <p:nvPr>
            <p:ph idx="14" type="pic"/>
          </p:nvPr>
        </p:nvSpPr>
        <p:spPr>
          <a:xfrm>
            <a:off x="2179596" y="3579566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66"/>
          <p:cNvSpPr txBox="1"/>
          <p:nvPr>
            <p:ph idx="15" type="body"/>
          </p:nvPr>
        </p:nvSpPr>
        <p:spPr>
          <a:xfrm>
            <a:off x="2182976" y="5119188"/>
            <a:ext cx="3233595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5" name="Google Shape;575;p66"/>
          <p:cNvSpPr txBox="1"/>
          <p:nvPr>
            <p:ph idx="16" type="body"/>
          </p:nvPr>
        </p:nvSpPr>
        <p:spPr>
          <a:xfrm>
            <a:off x="2182976" y="5325470"/>
            <a:ext cx="3233595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6" name="Google Shape;576;p66"/>
          <p:cNvSpPr txBox="1"/>
          <p:nvPr>
            <p:ph idx="17" type="body"/>
          </p:nvPr>
        </p:nvSpPr>
        <p:spPr>
          <a:xfrm>
            <a:off x="5560066" y="5119188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7" name="Google Shape;577;p66"/>
          <p:cNvSpPr txBox="1"/>
          <p:nvPr>
            <p:ph idx="18" type="body"/>
          </p:nvPr>
        </p:nvSpPr>
        <p:spPr>
          <a:xfrm>
            <a:off x="5560066" y="5325470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78" name="Google Shape;578;p66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79" name="Google Shape;579;p66"/>
          <p:cNvSpPr txBox="1"/>
          <p:nvPr>
            <p:ph idx="19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up Image">
  <p:cSld name="6-up Image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7"/>
          <p:cNvSpPr/>
          <p:nvPr>
            <p:ph idx="2" type="pic"/>
          </p:nvPr>
        </p:nvSpPr>
        <p:spPr>
          <a:xfrm>
            <a:off x="3867418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67"/>
          <p:cNvSpPr/>
          <p:nvPr>
            <p:ph idx="3" type="pic"/>
          </p:nvPr>
        </p:nvSpPr>
        <p:spPr>
          <a:xfrm>
            <a:off x="493675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67"/>
          <p:cNvSpPr/>
          <p:nvPr>
            <p:ph idx="4" type="pic"/>
          </p:nvPr>
        </p:nvSpPr>
        <p:spPr>
          <a:xfrm>
            <a:off x="7244542" y="1454944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67"/>
          <p:cNvSpPr txBox="1"/>
          <p:nvPr>
            <p:ph idx="1" type="body"/>
          </p:nvPr>
        </p:nvSpPr>
        <p:spPr>
          <a:xfrm>
            <a:off x="497053" y="2994566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85" name="Google Shape;585;p67"/>
          <p:cNvSpPr txBox="1"/>
          <p:nvPr>
            <p:ph idx="5" type="body"/>
          </p:nvPr>
        </p:nvSpPr>
        <p:spPr>
          <a:xfrm>
            <a:off x="497053" y="320084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86" name="Google Shape;586;p67"/>
          <p:cNvSpPr txBox="1"/>
          <p:nvPr>
            <p:ph idx="6" type="body"/>
          </p:nvPr>
        </p:nvSpPr>
        <p:spPr>
          <a:xfrm>
            <a:off x="3868304" y="2994566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87" name="Google Shape;587;p67"/>
          <p:cNvSpPr txBox="1"/>
          <p:nvPr>
            <p:ph idx="7" type="body"/>
          </p:nvPr>
        </p:nvSpPr>
        <p:spPr>
          <a:xfrm>
            <a:off x="3868304" y="320084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88" name="Google Shape;588;p67"/>
          <p:cNvSpPr txBox="1"/>
          <p:nvPr>
            <p:ph idx="8" type="body"/>
          </p:nvPr>
        </p:nvSpPr>
        <p:spPr>
          <a:xfrm>
            <a:off x="7245395" y="2994566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89" name="Google Shape;589;p67"/>
          <p:cNvSpPr txBox="1"/>
          <p:nvPr>
            <p:ph idx="9" type="body"/>
          </p:nvPr>
        </p:nvSpPr>
        <p:spPr>
          <a:xfrm>
            <a:off x="7245395" y="3200848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0" name="Google Shape;590;p67"/>
          <p:cNvSpPr/>
          <p:nvPr>
            <p:ph idx="13" type="pic"/>
          </p:nvPr>
        </p:nvSpPr>
        <p:spPr>
          <a:xfrm>
            <a:off x="3870796" y="3579567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67"/>
          <p:cNvSpPr/>
          <p:nvPr>
            <p:ph idx="14" type="pic"/>
          </p:nvPr>
        </p:nvSpPr>
        <p:spPr>
          <a:xfrm>
            <a:off x="497053" y="3579567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67"/>
          <p:cNvSpPr/>
          <p:nvPr>
            <p:ph idx="15" type="pic"/>
          </p:nvPr>
        </p:nvSpPr>
        <p:spPr>
          <a:xfrm>
            <a:off x="7247920" y="3579567"/>
            <a:ext cx="3236976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67"/>
          <p:cNvSpPr txBox="1"/>
          <p:nvPr>
            <p:ph idx="16" type="body"/>
          </p:nvPr>
        </p:nvSpPr>
        <p:spPr>
          <a:xfrm>
            <a:off x="500431" y="511918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4" name="Google Shape;594;p67"/>
          <p:cNvSpPr txBox="1"/>
          <p:nvPr>
            <p:ph idx="17" type="body"/>
          </p:nvPr>
        </p:nvSpPr>
        <p:spPr>
          <a:xfrm>
            <a:off x="500431" y="5325470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5" name="Google Shape;595;p67"/>
          <p:cNvSpPr txBox="1"/>
          <p:nvPr>
            <p:ph idx="18" type="body"/>
          </p:nvPr>
        </p:nvSpPr>
        <p:spPr>
          <a:xfrm>
            <a:off x="3871683" y="5119188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6" name="Google Shape;596;p67"/>
          <p:cNvSpPr txBox="1"/>
          <p:nvPr>
            <p:ph idx="19" type="body"/>
          </p:nvPr>
        </p:nvSpPr>
        <p:spPr>
          <a:xfrm>
            <a:off x="3871683" y="5325470"/>
            <a:ext cx="3233596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7" name="Google Shape;597;p67"/>
          <p:cNvSpPr txBox="1"/>
          <p:nvPr>
            <p:ph idx="20" type="body"/>
          </p:nvPr>
        </p:nvSpPr>
        <p:spPr>
          <a:xfrm>
            <a:off x="7248773" y="5119188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8" name="Google Shape;598;p67"/>
          <p:cNvSpPr txBox="1"/>
          <p:nvPr>
            <p:ph idx="21" type="body"/>
          </p:nvPr>
        </p:nvSpPr>
        <p:spPr>
          <a:xfrm>
            <a:off x="7248773" y="5325470"/>
            <a:ext cx="323373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599" name="Google Shape;599;p67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00" name="Google Shape;600;p67"/>
          <p:cNvSpPr txBox="1"/>
          <p:nvPr>
            <p:ph idx="22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-up Image">
  <p:cSld name="7-up Image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8"/>
          <p:cNvSpPr txBox="1"/>
          <p:nvPr>
            <p:ph idx="1" type="body"/>
          </p:nvPr>
        </p:nvSpPr>
        <p:spPr>
          <a:xfrm>
            <a:off x="4300521" y="5117737"/>
            <a:ext cx="2386584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03" name="Google Shape;603;p68"/>
          <p:cNvSpPr txBox="1"/>
          <p:nvPr>
            <p:ph idx="2" type="body"/>
          </p:nvPr>
        </p:nvSpPr>
        <p:spPr>
          <a:xfrm>
            <a:off x="1765972" y="5117737"/>
            <a:ext cx="239110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04" name="Google Shape;604;p68"/>
          <p:cNvSpPr txBox="1"/>
          <p:nvPr>
            <p:ph idx="3" type="body"/>
          </p:nvPr>
        </p:nvSpPr>
        <p:spPr>
          <a:xfrm>
            <a:off x="4300521" y="5318117"/>
            <a:ext cx="2386584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05" name="Google Shape;605;p68"/>
          <p:cNvSpPr txBox="1"/>
          <p:nvPr>
            <p:ph idx="4" type="body"/>
          </p:nvPr>
        </p:nvSpPr>
        <p:spPr>
          <a:xfrm>
            <a:off x="1765972" y="5318117"/>
            <a:ext cx="239110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06" name="Google Shape;606;p68"/>
          <p:cNvSpPr/>
          <p:nvPr>
            <p:ph idx="5" type="pic"/>
          </p:nvPr>
        </p:nvSpPr>
        <p:spPr>
          <a:xfrm>
            <a:off x="1765972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68"/>
          <p:cNvSpPr/>
          <p:nvPr>
            <p:ph idx="6" type="pic"/>
          </p:nvPr>
        </p:nvSpPr>
        <p:spPr>
          <a:xfrm>
            <a:off x="4300522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68"/>
          <p:cNvSpPr/>
          <p:nvPr>
            <p:ph idx="7" type="pic"/>
          </p:nvPr>
        </p:nvSpPr>
        <p:spPr>
          <a:xfrm>
            <a:off x="6835073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68"/>
          <p:cNvSpPr txBox="1"/>
          <p:nvPr>
            <p:ph idx="8" type="body"/>
          </p:nvPr>
        </p:nvSpPr>
        <p:spPr>
          <a:xfrm>
            <a:off x="6835072" y="5117737"/>
            <a:ext cx="2385440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0" name="Google Shape;610;p68"/>
          <p:cNvSpPr txBox="1"/>
          <p:nvPr>
            <p:ph idx="9" type="body"/>
          </p:nvPr>
        </p:nvSpPr>
        <p:spPr>
          <a:xfrm>
            <a:off x="6835072" y="5318117"/>
            <a:ext cx="2385440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1" name="Google Shape;611;p68"/>
          <p:cNvSpPr/>
          <p:nvPr>
            <p:ph idx="13" type="pic"/>
          </p:nvPr>
        </p:nvSpPr>
        <p:spPr>
          <a:xfrm>
            <a:off x="5560383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68"/>
          <p:cNvSpPr/>
          <p:nvPr>
            <p:ph idx="14" type="pic"/>
          </p:nvPr>
        </p:nvSpPr>
        <p:spPr>
          <a:xfrm>
            <a:off x="3025832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p68"/>
          <p:cNvSpPr/>
          <p:nvPr>
            <p:ph idx="15" type="pic"/>
          </p:nvPr>
        </p:nvSpPr>
        <p:spPr>
          <a:xfrm>
            <a:off x="491282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68"/>
          <p:cNvSpPr/>
          <p:nvPr>
            <p:ph idx="16" type="pic"/>
          </p:nvPr>
        </p:nvSpPr>
        <p:spPr>
          <a:xfrm>
            <a:off x="8094934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68"/>
          <p:cNvSpPr txBox="1"/>
          <p:nvPr>
            <p:ph idx="17" type="body"/>
          </p:nvPr>
        </p:nvSpPr>
        <p:spPr>
          <a:xfrm>
            <a:off x="3028323" y="2994566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6" name="Google Shape;616;p68"/>
          <p:cNvSpPr txBox="1"/>
          <p:nvPr>
            <p:ph idx="18" type="body"/>
          </p:nvPr>
        </p:nvSpPr>
        <p:spPr>
          <a:xfrm>
            <a:off x="491281" y="2994566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7" name="Google Shape;617;p68"/>
          <p:cNvSpPr txBox="1"/>
          <p:nvPr>
            <p:ph idx="19" type="body"/>
          </p:nvPr>
        </p:nvSpPr>
        <p:spPr>
          <a:xfrm>
            <a:off x="3028323" y="3200848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8" name="Google Shape;618;p68"/>
          <p:cNvSpPr txBox="1"/>
          <p:nvPr>
            <p:ph idx="20" type="body"/>
          </p:nvPr>
        </p:nvSpPr>
        <p:spPr>
          <a:xfrm>
            <a:off x="491281" y="3200848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9" name="Google Shape;619;p68"/>
          <p:cNvSpPr txBox="1"/>
          <p:nvPr>
            <p:ph idx="21" type="body"/>
          </p:nvPr>
        </p:nvSpPr>
        <p:spPr>
          <a:xfrm>
            <a:off x="5560382" y="2994566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20" name="Google Shape;620;p68"/>
          <p:cNvSpPr txBox="1"/>
          <p:nvPr>
            <p:ph idx="22" type="body"/>
          </p:nvPr>
        </p:nvSpPr>
        <p:spPr>
          <a:xfrm>
            <a:off x="5560382" y="3200848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21" name="Google Shape;621;p68"/>
          <p:cNvSpPr txBox="1"/>
          <p:nvPr>
            <p:ph idx="23" type="body"/>
          </p:nvPr>
        </p:nvSpPr>
        <p:spPr>
          <a:xfrm>
            <a:off x="8094934" y="2994566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22" name="Google Shape;622;p68"/>
          <p:cNvSpPr txBox="1"/>
          <p:nvPr>
            <p:ph idx="24" type="body"/>
          </p:nvPr>
        </p:nvSpPr>
        <p:spPr>
          <a:xfrm>
            <a:off x="8094934" y="3200848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23" name="Google Shape;623;p68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24" name="Google Shape;624;p68"/>
          <p:cNvSpPr txBox="1"/>
          <p:nvPr>
            <p:ph idx="25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up Image">
  <p:cSld name="8-up Image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9"/>
          <p:cNvSpPr/>
          <p:nvPr>
            <p:ph idx="2" type="pic"/>
          </p:nvPr>
        </p:nvSpPr>
        <p:spPr>
          <a:xfrm>
            <a:off x="491281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p69"/>
          <p:cNvSpPr/>
          <p:nvPr>
            <p:ph idx="3" type="pic"/>
          </p:nvPr>
        </p:nvSpPr>
        <p:spPr>
          <a:xfrm>
            <a:off x="3025831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p69"/>
          <p:cNvSpPr/>
          <p:nvPr>
            <p:ph idx="4" type="pic"/>
          </p:nvPr>
        </p:nvSpPr>
        <p:spPr>
          <a:xfrm>
            <a:off x="5560382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69"/>
          <p:cNvSpPr/>
          <p:nvPr>
            <p:ph idx="5" type="pic"/>
          </p:nvPr>
        </p:nvSpPr>
        <p:spPr>
          <a:xfrm>
            <a:off x="5560383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p69"/>
          <p:cNvSpPr/>
          <p:nvPr>
            <p:ph idx="6" type="pic"/>
          </p:nvPr>
        </p:nvSpPr>
        <p:spPr>
          <a:xfrm>
            <a:off x="3025832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69"/>
          <p:cNvSpPr/>
          <p:nvPr>
            <p:ph idx="7" type="pic"/>
          </p:nvPr>
        </p:nvSpPr>
        <p:spPr>
          <a:xfrm>
            <a:off x="491282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p69"/>
          <p:cNvSpPr/>
          <p:nvPr>
            <p:ph idx="8" type="pic"/>
          </p:nvPr>
        </p:nvSpPr>
        <p:spPr>
          <a:xfrm>
            <a:off x="8094934" y="1454944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p69"/>
          <p:cNvSpPr/>
          <p:nvPr>
            <p:ph idx="9" type="pic"/>
          </p:nvPr>
        </p:nvSpPr>
        <p:spPr>
          <a:xfrm>
            <a:off x="8090418" y="3577859"/>
            <a:ext cx="2386584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4" name="Google Shape;634;p69"/>
          <p:cNvSpPr txBox="1"/>
          <p:nvPr>
            <p:ph idx="1" type="body"/>
          </p:nvPr>
        </p:nvSpPr>
        <p:spPr>
          <a:xfrm>
            <a:off x="3028323" y="2994566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35" name="Google Shape;635;p69"/>
          <p:cNvSpPr txBox="1"/>
          <p:nvPr>
            <p:ph idx="13" type="body"/>
          </p:nvPr>
        </p:nvSpPr>
        <p:spPr>
          <a:xfrm>
            <a:off x="491281" y="2994566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36" name="Google Shape;636;p69"/>
          <p:cNvSpPr txBox="1"/>
          <p:nvPr>
            <p:ph idx="14" type="body"/>
          </p:nvPr>
        </p:nvSpPr>
        <p:spPr>
          <a:xfrm>
            <a:off x="3028323" y="3200848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37" name="Google Shape;637;p69"/>
          <p:cNvSpPr txBox="1"/>
          <p:nvPr>
            <p:ph idx="15" type="body"/>
          </p:nvPr>
        </p:nvSpPr>
        <p:spPr>
          <a:xfrm>
            <a:off x="491281" y="3200848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38" name="Google Shape;638;p69"/>
          <p:cNvSpPr txBox="1"/>
          <p:nvPr>
            <p:ph idx="16" type="body"/>
          </p:nvPr>
        </p:nvSpPr>
        <p:spPr>
          <a:xfrm>
            <a:off x="5560382" y="2994566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39" name="Google Shape;639;p69"/>
          <p:cNvSpPr txBox="1"/>
          <p:nvPr>
            <p:ph idx="17" type="body"/>
          </p:nvPr>
        </p:nvSpPr>
        <p:spPr>
          <a:xfrm>
            <a:off x="5560382" y="3200848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0" name="Google Shape;640;p69"/>
          <p:cNvSpPr txBox="1"/>
          <p:nvPr>
            <p:ph idx="18" type="body"/>
          </p:nvPr>
        </p:nvSpPr>
        <p:spPr>
          <a:xfrm>
            <a:off x="8094934" y="2994566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1" name="Google Shape;641;p69"/>
          <p:cNvSpPr txBox="1"/>
          <p:nvPr>
            <p:ph idx="19" type="body"/>
          </p:nvPr>
        </p:nvSpPr>
        <p:spPr>
          <a:xfrm>
            <a:off x="8094934" y="3200848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2" name="Google Shape;642;p69"/>
          <p:cNvSpPr txBox="1"/>
          <p:nvPr>
            <p:ph idx="20" type="body"/>
          </p:nvPr>
        </p:nvSpPr>
        <p:spPr>
          <a:xfrm>
            <a:off x="3026200" y="5117737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3" name="Google Shape;643;p69"/>
          <p:cNvSpPr txBox="1"/>
          <p:nvPr>
            <p:ph idx="21" type="body"/>
          </p:nvPr>
        </p:nvSpPr>
        <p:spPr>
          <a:xfrm>
            <a:off x="489158" y="5117737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4" name="Google Shape;644;p69"/>
          <p:cNvSpPr txBox="1"/>
          <p:nvPr>
            <p:ph idx="22" type="body"/>
          </p:nvPr>
        </p:nvSpPr>
        <p:spPr>
          <a:xfrm>
            <a:off x="3026200" y="5324019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5" name="Google Shape;645;p69"/>
          <p:cNvSpPr txBox="1"/>
          <p:nvPr>
            <p:ph idx="23" type="body"/>
          </p:nvPr>
        </p:nvSpPr>
        <p:spPr>
          <a:xfrm>
            <a:off x="489158" y="5324019"/>
            <a:ext cx="23840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6" name="Google Shape;646;p69"/>
          <p:cNvSpPr txBox="1"/>
          <p:nvPr>
            <p:ph idx="24" type="body"/>
          </p:nvPr>
        </p:nvSpPr>
        <p:spPr>
          <a:xfrm>
            <a:off x="5558259" y="5117737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7" name="Google Shape;647;p69"/>
          <p:cNvSpPr txBox="1"/>
          <p:nvPr>
            <p:ph idx="25" type="body"/>
          </p:nvPr>
        </p:nvSpPr>
        <p:spPr>
          <a:xfrm>
            <a:off x="5558259" y="5324019"/>
            <a:ext cx="2384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8" name="Google Shape;648;p69"/>
          <p:cNvSpPr txBox="1"/>
          <p:nvPr>
            <p:ph idx="26" type="body"/>
          </p:nvPr>
        </p:nvSpPr>
        <p:spPr>
          <a:xfrm>
            <a:off x="8092811" y="5117737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49" name="Google Shape;649;p69"/>
          <p:cNvSpPr txBox="1"/>
          <p:nvPr>
            <p:ph idx="27" type="body"/>
          </p:nvPr>
        </p:nvSpPr>
        <p:spPr>
          <a:xfrm>
            <a:off x="8092811" y="5324019"/>
            <a:ext cx="238419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0" name="Google Shape;650;p69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51" name="Google Shape;651;p69"/>
          <p:cNvSpPr txBox="1"/>
          <p:nvPr>
            <p:ph idx="28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-up Image">
  <p:cSld name="9-up Image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0"/>
          <p:cNvSpPr txBox="1"/>
          <p:nvPr>
            <p:ph idx="1" type="body"/>
          </p:nvPr>
        </p:nvSpPr>
        <p:spPr>
          <a:xfrm>
            <a:off x="3534633" y="5117737"/>
            <a:ext cx="1878445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4" name="Google Shape;654;p70"/>
          <p:cNvSpPr txBox="1"/>
          <p:nvPr>
            <p:ph idx="2" type="body"/>
          </p:nvPr>
        </p:nvSpPr>
        <p:spPr>
          <a:xfrm>
            <a:off x="1511226" y="5117737"/>
            <a:ext cx="1876453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5" name="Google Shape;655;p70"/>
          <p:cNvSpPr txBox="1"/>
          <p:nvPr>
            <p:ph idx="3" type="body"/>
          </p:nvPr>
        </p:nvSpPr>
        <p:spPr>
          <a:xfrm>
            <a:off x="3534633" y="5318117"/>
            <a:ext cx="1878445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6" name="Google Shape;656;p70"/>
          <p:cNvSpPr txBox="1"/>
          <p:nvPr>
            <p:ph idx="4" type="body"/>
          </p:nvPr>
        </p:nvSpPr>
        <p:spPr>
          <a:xfrm>
            <a:off x="1511226" y="5318117"/>
            <a:ext cx="1876453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7" name="Google Shape;657;p70"/>
          <p:cNvSpPr/>
          <p:nvPr>
            <p:ph idx="5" type="pic"/>
          </p:nvPr>
        </p:nvSpPr>
        <p:spPr>
          <a:xfrm>
            <a:off x="1506353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70"/>
          <p:cNvSpPr/>
          <p:nvPr>
            <p:ph idx="6" type="pic"/>
          </p:nvPr>
        </p:nvSpPr>
        <p:spPr>
          <a:xfrm>
            <a:off x="3533914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p70"/>
          <p:cNvSpPr/>
          <p:nvPr>
            <p:ph idx="7" type="pic"/>
          </p:nvPr>
        </p:nvSpPr>
        <p:spPr>
          <a:xfrm>
            <a:off x="7585847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p70"/>
          <p:cNvSpPr txBox="1"/>
          <p:nvPr>
            <p:ph idx="8" type="body"/>
          </p:nvPr>
        </p:nvSpPr>
        <p:spPr>
          <a:xfrm>
            <a:off x="5559723" y="511773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61" name="Google Shape;661;p70"/>
          <p:cNvSpPr txBox="1"/>
          <p:nvPr>
            <p:ph idx="9" type="body"/>
          </p:nvPr>
        </p:nvSpPr>
        <p:spPr>
          <a:xfrm>
            <a:off x="5559723" y="531811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62" name="Google Shape;662;p70"/>
          <p:cNvSpPr/>
          <p:nvPr>
            <p:ph idx="13" type="pic"/>
          </p:nvPr>
        </p:nvSpPr>
        <p:spPr>
          <a:xfrm>
            <a:off x="4545618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70"/>
          <p:cNvSpPr/>
          <p:nvPr>
            <p:ph idx="14" type="pic"/>
          </p:nvPr>
        </p:nvSpPr>
        <p:spPr>
          <a:xfrm>
            <a:off x="2518450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p70"/>
          <p:cNvSpPr/>
          <p:nvPr>
            <p:ph idx="15" type="pic"/>
          </p:nvPr>
        </p:nvSpPr>
        <p:spPr>
          <a:xfrm>
            <a:off x="491282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70"/>
          <p:cNvSpPr/>
          <p:nvPr>
            <p:ph idx="16" type="pic"/>
          </p:nvPr>
        </p:nvSpPr>
        <p:spPr>
          <a:xfrm>
            <a:off x="6572786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70"/>
          <p:cNvSpPr/>
          <p:nvPr>
            <p:ph idx="17" type="pic"/>
          </p:nvPr>
        </p:nvSpPr>
        <p:spPr>
          <a:xfrm>
            <a:off x="8599955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70"/>
          <p:cNvSpPr/>
          <p:nvPr>
            <p:ph idx="18" type="pic"/>
          </p:nvPr>
        </p:nvSpPr>
        <p:spPr>
          <a:xfrm>
            <a:off x="5558286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p70"/>
          <p:cNvSpPr txBox="1"/>
          <p:nvPr>
            <p:ph idx="19" type="body"/>
          </p:nvPr>
        </p:nvSpPr>
        <p:spPr>
          <a:xfrm>
            <a:off x="7592227" y="511773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69" name="Google Shape;669;p70"/>
          <p:cNvSpPr txBox="1"/>
          <p:nvPr>
            <p:ph idx="20" type="body"/>
          </p:nvPr>
        </p:nvSpPr>
        <p:spPr>
          <a:xfrm>
            <a:off x="7592227" y="531811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0" name="Google Shape;670;p70"/>
          <p:cNvSpPr txBox="1"/>
          <p:nvPr>
            <p:ph idx="21" type="body"/>
          </p:nvPr>
        </p:nvSpPr>
        <p:spPr>
          <a:xfrm>
            <a:off x="4542574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1" name="Google Shape;671;p70"/>
          <p:cNvSpPr txBox="1"/>
          <p:nvPr>
            <p:ph idx="22" type="body"/>
          </p:nvPr>
        </p:nvSpPr>
        <p:spPr>
          <a:xfrm>
            <a:off x="2517587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2" name="Google Shape;672;p70"/>
          <p:cNvSpPr txBox="1"/>
          <p:nvPr>
            <p:ph idx="23" type="body"/>
          </p:nvPr>
        </p:nvSpPr>
        <p:spPr>
          <a:xfrm>
            <a:off x="4542574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3" name="Google Shape;673;p70"/>
          <p:cNvSpPr txBox="1"/>
          <p:nvPr>
            <p:ph idx="24" type="body"/>
          </p:nvPr>
        </p:nvSpPr>
        <p:spPr>
          <a:xfrm>
            <a:off x="2517587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4" name="Google Shape;674;p70"/>
          <p:cNvSpPr txBox="1"/>
          <p:nvPr>
            <p:ph idx="25" type="body"/>
          </p:nvPr>
        </p:nvSpPr>
        <p:spPr>
          <a:xfrm>
            <a:off x="6570199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5" name="Google Shape;675;p70"/>
          <p:cNvSpPr txBox="1"/>
          <p:nvPr>
            <p:ph idx="26" type="body"/>
          </p:nvPr>
        </p:nvSpPr>
        <p:spPr>
          <a:xfrm>
            <a:off x="6570199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6" name="Google Shape;676;p70"/>
          <p:cNvSpPr txBox="1"/>
          <p:nvPr>
            <p:ph idx="27" type="body"/>
          </p:nvPr>
        </p:nvSpPr>
        <p:spPr>
          <a:xfrm>
            <a:off x="8599955" y="2994566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7" name="Google Shape;677;p70"/>
          <p:cNvSpPr txBox="1"/>
          <p:nvPr>
            <p:ph idx="28" type="body"/>
          </p:nvPr>
        </p:nvSpPr>
        <p:spPr>
          <a:xfrm>
            <a:off x="8599955" y="3200848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8" name="Google Shape;678;p70"/>
          <p:cNvSpPr txBox="1"/>
          <p:nvPr>
            <p:ph idx="29" type="body"/>
          </p:nvPr>
        </p:nvSpPr>
        <p:spPr>
          <a:xfrm>
            <a:off x="491282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79" name="Google Shape;679;p70"/>
          <p:cNvSpPr txBox="1"/>
          <p:nvPr>
            <p:ph idx="30" type="body"/>
          </p:nvPr>
        </p:nvSpPr>
        <p:spPr>
          <a:xfrm>
            <a:off x="491282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80" name="Google Shape;680;p70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81" name="Google Shape;681;p70"/>
          <p:cNvSpPr txBox="1"/>
          <p:nvPr>
            <p:ph idx="3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-up Image">
  <p:cSld name="10-up Image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1"/>
          <p:cNvSpPr txBox="1"/>
          <p:nvPr>
            <p:ph idx="1" type="body"/>
          </p:nvPr>
        </p:nvSpPr>
        <p:spPr>
          <a:xfrm>
            <a:off x="2514688" y="5117737"/>
            <a:ext cx="1878445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84" name="Google Shape;684;p71"/>
          <p:cNvSpPr txBox="1"/>
          <p:nvPr>
            <p:ph idx="2" type="body"/>
          </p:nvPr>
        </p:nvSpPr>
        <p:spPr>
          <a:xfrm>
            <a:off x="491282" y="5117737"/>
            <a:ext cx="1876453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85" name="Google Shape;685;p71"/>
          <p:cNvSpPr txBox="1"/>
          <p:nvPr>
            <p:ph idx="3" type="body"/>
          </p:nvPr>
        </p:nvSpPr>
        <p:spPr>
          <a:xfrm>
            <a:off x="2514688" y="5318117"/>
            <a:ext cx="1878445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86" name="Google Shape;686;p71"/>
          <p:cNvSpPr txBox="1"/>
          <p:nvPr>
            <p:ph idx="4" type="body"/>
          </p:nvPr>
        </p:nvSpPr>
        <p:spPr>
          <a:xfrm>
            <a:off x="491282" y="5318117"/>
            <a:ext cx="1876453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87" name="Google Shape;687;p71"/>
          <p:cNvSpPr/>
          <p:nvPr>
            <p:ph idx="5" type="pic"/>
          </p:nvPr>
        </p:nvSpPr>
        <p:spPr>
          <a:xfrm>
            <a:off x="491282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71"/>
          <p:cNvSpPr/>
          <p:nvPr>
            <p:ph idx="6" type="pic"/>
          </p:nvPr>
        </p:nvSpPr>
        <p:spPr>
          <a:xfrm>
            <a:off x="2518843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71"/>
          <p:cNvSpPr/>
          <p:nvPr>
            <p:ph idx="7" type="pic"/>
          </p:nvPr>
        </p:nvSpPr>
        <p:spPr>
          <a:xfrm>
            <a:off x="6570776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p71"/>
          <p:cNvSpPr txBox="1"/>
          <p:nvPr>
            <p:ph idx="8" type="body"/>
          </p:nvPr>
        </p:nvSpPr>
        <p:spPr>
          <a:xfrm>
            <a:off x="4539778" y="511773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91" name="Google Shape;691;p71"/>
          <p:cNvSpPr txBox="1"/>
          <p:nvPr>
            <p:ph idx="9" type="body"/>
          </p:nvPr>
        </p:nvSpPr>
        <p:spPr>
          <a:xfrm>
            <a:off x="4539778" y="531811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92" name="Google Shape;692;p71"/>
          <p:cNvSpPr/>
          <p:nvPr>
            <p:ph idx="13" type="pic"/>
          </p:nvPr>
        </p:nvSpPr>
        <p:spPr>
          <a:xfrm>
            <a:off x="4545618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p71"/>
          <p:cNvSpPr/>
          <p:nvPr>
            <p:ph idx="14" type="pic"/>
          </p:nvPr>
        </p:nvSpPr>
        <p:spPr>
          <a:xfrm>
            <a:off x="2518450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71"/>
          <p:cNvSpPr/>
          <p:nvPr>
            <p:ph idx="15" type="pic"/>
          </p:nvPr>
        </p:nvSpPr>
        <p:spPr>
          <a:xfrm>
            <a:off x="491282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p71"/>
          <p:cNvSpPr/>
          <p:nvPr>
            <p:ph idx="16" type="pic"/>
          </p:nvPr>
        </p:nvSpPr>
        <p:spPr>
          <a:xfrm>
            <a:off x="6572786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p71"/>
          <p:cNvSpPr/>
          <p:nvPr>
            <p:ph idx="17" type="pic"/>
          </p:nvPr>
        </p:nvSpPr>
        <p:spPr>
          <a:xfrm>
            <a:off x="8599955" y="1454652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71"/>
          <p:cNvSpPr/>
          <p:nvPr>
            <p:ph idx="18" type="pic"/>
          </p:nvPr>
        </p:nvSpPr>
        <p:spPr>
          <a:xfrm>
            <a:off x="4543214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71"/>
          <p:cNvSpPr txBox="1"/>
          <p:nvPr>
            <p:ph idx="19" type="body"/>
          </p:nvPr>
        </p:nvSpPr>
        <p:spPr>
          <a:xfrm>
            <a:off x="6572283" y="511773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99" name="Google Shape;699;p71"/>
          <p:cNvSpPr txBox="1"/>
          <p:nvPr>
            <p:ph idx="20" type="body"/>
          </p:nvPr>
        </p:nvSpPr>
        <p:spPr>
          <a:xfrm>
            <a:off x="6572283" y="5318117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0" name="Google Shape;700;p71"/>
          <p:cNvSpPr txBox="1"/>
          <p:nvPr>
            <p:ph idx="21" type="body"/>
          </p:nvPr>
        </p:nvSpPr>
        <p:spPr>
          <a:xfrm>
            <a:off x="4542574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1" name="Google Shape;701;p71"/>
          <p:cNvSpPr txBox="1"/>
          <p:nvPr>
            <p:ph idx="22" type="body"/>
          </p:nvPr>
        </p:nvSpPr>
        <p:spPr>
          <a:xfrm>
            <a:off x="2517587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2" name="Google Shape;702;p71"/>
          <p:cNvSpPr txBox="1"/>
          <p:nvPr>
            <p:ph idx="23" type="body"/>
          </p:nvPr>
        </p:nvSpPr>
        <p:spPr>
          <a:xfrm>
            <a:off x="4542574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3" name="Google Shape;703;p71"/>
          <p:cNvSpPr txBox="1"/>
          <p:nvPr>
            <p:ph idx="24" type="body"/>
          </p:nvPr>
        </p:nvSpPr>
        <p:spPr>
          <a:xfrm>
            <a:off x="2517587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4" name="Google Shape;704;p71"/>
          <p:cNvSpPr txBox="1"/>
          <p:nvPr>
            <p:ph idx="25" type="body"/>
          </p:nvPr>
        </p:nvSpPr>
        <p:spPr>
          <a:xfrm>
            <a:off x="6570199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5" name="Google Shape;705;p71"/>
          <p:cNvSpPr txBox="1"/>
          <p:nvPr>
            <p:ph idx="26" type="body"/>
          </p:nvPr>
        </p:nvSpPr>
        <p:spPr>
          <a:xfrm>
            <a:off x="6570199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6" name="Google Shape;706;p71"/>
          <p:cNvSpPr txBox="1"/>
          <p:nvPr>
            <p:ph idx="27" type="body"/>
          </p:nvPr>
        </p:nvSpPr>
        <p:spPr>
          <a:xfrm>
            <a:off x="8599955" y="2994566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7" name="Google Shape;707;p71"/>
          <p:cNvSpPr txBox="1"/>
          <p:nvPr>
            <p:ph idx="28" type="body"/>
          </p:nvPr>
        </p:nvSpPr>
        <p:spPr>
          <a:xfrm>
            <a:off x="8599955" y="3200848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08" name="Google Shape;708;p71"/>
          <p:cNvSpPr/>
          <p:nvPr>
            <p:ph idx="29" type="pic"/>
          </p:nvPr>
        </p:nvSpPr>
        <p:spPr>
          <a:xfrm>
            <a:off x="8598337" y="3577859"/>
            <a:ext cx="1879092" cy="1481328"/>
          </a:xfrm>
          <a:prstGeom prst="rect">
            <a:avLst/>
          </a:prstGeom>
          <a:solidFill>
            <a:srgbClr val="151617">
              <a:alpha val="60784"/>
            </a:srgbClr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71"/>
          <p:cNvSpPr txBox="1"/>
          <p:nvPr>
            <p:ph idx="30" type="body"/>
          </p:nvPr>
        </p:nvSpPr>
        <p:spPr>
          <a:xfrm>
            <a:off x="8593464" y="5131071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10" name="Google Shape;710;p71"/>
          <p:cNvSpPr txBox="1"/>
          <p:nvPr>
            <p:ph idx="31" type="body"/>
          </p:nvPr>
        </p:nvSpPr>
        <p:spPr>
          <a:xfrm>
            <a:off x="8593464" y="5337353"/>
            <a:ext cx="1879171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11" name="Google Shape;711;p71"/>
          <p:cNvSpPr txBox="1"/>
          <p:nvPr>
            <p:ph idx="32" type="body"/>
          </p:nvPr>
        </p:nvSpPr>
        <p:spPr>
          <a:xfrm>
            <a:off x="491282" y="2994566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VIDIA Sans"/>
              <a:buNone/>
              <a:defRPr b="0" i="0" sz="12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12" name="Google Shape;712;p71"/>
          <p:cNvSpPr txBox="1"/>
          <p:nvPr>
            <p:ph idx="33" type="body"/>
          </p:nvPr>
        </p:nvSpPr>
        <p:spPr>
          <a:xfrm>
            <a:off x="491282" y="3200848"/>
            <a:ext cx="1879092" cy="2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VIDIA Sans"/>
              <a:buNone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VIDIA Sans"/>
              <a:buNone/>
              <a:defRPr b="1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13" name="Google Shape;713;p71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714" name="Google Shape;714;p71"/>
          <p:cNvSpPr txBox="1"/>
          <p:nvPr>
            <p:ph idx="34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">
  <p:cSld name="Title, Sub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 Case Layout">
  <p:cSld name="Use Case Layout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2"/>
          <p:cNvSpPr/>
          <p:nvPr>
            <p:ph idx="2" type="pic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mo - Image Layout">
  <p:cSld name="1_Demo - Image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3"/>
          <p:cNvSpPr/>
          <p:nvPr>
            <p:ph idx="2" type="pic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mo - Insert Video Layout">
  <p:cSld name="Demo - Insert Video Layout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4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23" name="Google Shape;723;p74"/>
          <p:cNvSpPr/>
          <p:nvPr>
            <p:ph idx="2" type="media"/>
          </p:nvPr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261875" lIns="27425" spcFirstLastPara="1" rIns="27425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VIDIA Sans"/>
              <a:buNone/>
              <a:defRPr b="1" i="0" sz="25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VIDIA Sans"/>
              <a:buChar char="•"/>
              <a:defRPr b="0" i="0" sz="2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VIDIA Sans"/>
              <a:buChar char="•"/>
              <a:defRPr b="0" i="0" sz="18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725" name="Google Shape;72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5"/>
          <p:cNvSpPr/>
          <p:nvPr/>
        </p:nvSpPr>
        <p:spPr>
          <a:xfrm>
            <a:off x="0" y="2089175"/>
            <a:ext cx="10972800" cy="4083025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727" name="Google Shape;727;p75"/>
          <p:cNvCxnSpPr/>
          <p:nvPr/>
        </p:nvCxnSpPr>
        <p:spPr>
          <a:xfrm>
            <a:off x="0" y="3398782"/>
            <a:ext cx="10972800" cy="0"/>
          </a:xfrm>
          <a:prstGeom prst="straightConnector1">
            <a:avLst/>
          </a:prstGeom>
          <a:noFill/>
          <a:ln cap="flat" cmpd="sng" w="50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8" name="Google Shape;728;p75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729" name="Google Shape;729;p75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x_Timeline">
  <p:cSld name="Complex_Timelin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white background&#10;&#10;Description automatically generated" id="731" name="Google Shape;73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76"/>
          <p:cNvSpPr/>
          <p:nvPr/>
        </p:nvSpPr>
        <p:spPr>
          <a:xfrm>
            <a:off x="0" y="2089175"/>
            <a:ext cx="10972800" cy="4083025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33" name="Google Shape;733;p76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734" name="Google Shape;734;p76"/>
          <p:cNvSpPr txBox="1"/>
          <p:nvPr>
            <p:ph idx="1" type="body"/>
          </p:nvPr>
        </p:nvSpPr>
        <p:spPr>
          <a:xfrm>
            <a:off x="754380" y="746150"/>
            <a:ext cx="9464040" cy="422453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">
  <p:cSld name="1_Agenda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curved lines with a bright light behind them&#10;&#10;Description automatically generated" id="736" name="Google Shape;736;p77"/>
          <p:cNvPicPr preferRelativeResize="0"/>
          <p:nvPr/>
        </p:nvPicPr>
        <p:blipFill rotWithShape="1">
          <a:blip r:embed="rId2">
            <a:alphaModFix/>
          </a:blip>
          <a:srcRect b="926" l="2408" r="51135" t="0"/>
          <a:stretch/>
        </p:blipFill>
        <p:spPr>
          <a:xfrm>
            <a:off x="0" y="0"/>
            <a:ext cx="5145212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7"/>
          <p:cNvSpPr/>
          <p:nvPr/>
        </p:nvSpPr>
        <p:spPr>
          <a:xfrm>
            <a:off x="0" y="0"/>
            <a:ext cx="5145212" cy="6172200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38" name="Google Shape;738;p77"/>
          <p:cNvSpPr/>
          <p:nvPr/>
        </p:nvSpPr>
        <p:spPr>
          <a:xfrm>
            <a:off x="5161386" y="1618488"/>
            <a:ext cx="170078" cy="45537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bargo">
  <p:cSld name="Embargo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8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41" name="Google Shape;741;p78"/>
          <p:cNvSpPr txBox="1"/>
          <p:nvPr>
            <p:ph idx="1" type="body"/>
          </p:nvPr>
        </p:nvSpPr>
        <p:spPr>
          <a:xfrm>
            <a:off x="2290278" y="3231600"/>
            <a:ext cx="6820163" cy="1642856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VIDIA Sans"/>
              <a:buNone/>
              <a:defRPr b="0" i="0" sz="23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VIDIA Sans"/>
              <a:buNone/>
              <a:defRPr b="0" i="0" sz="23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None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742" name="Google Shape;742;p78"/>
          <p:cNvSpPr txBox="1"/>
          <p:nvPr>
            <p:ph type="title"/>
          </p:nvPr>
        </p:nvSpPr>
        <p:spPr>
          <a:xfrm>
            <a:off x="2290278" y="2707428"/>
            <a:ext cx="6820163" cy="5262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VIDIA Sans Light"/>
              <a:buNone/>
              <a:defRPr b="0" sz="3600" cap="none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743" name="Google Shape;743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7942" y="1874414"/>
            <a:ext cx="707178" cy="70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IDENTIAL">
  <p:cSld name="CONFIDENTIAL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sz="2200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1" name="Google Shape;61;p9"/>
          <p:cNvSpPr txBox="1"/>
          <p:nvPr/>
        </p:nvSpPr>
        <p:spPr>
          <a:xfrm>
            <a:off x="212546" y="5890736"/>
            <a:ext cx="1951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DING_Title, Subtitle, Bullets">
  <p:cSld name="CODING_Title, Subtitle, Bulle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 Mono"/>
              <a:buNone/>
              <a:defRPr b="1" sz="2200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754380" y="1462126"/>
            <a:ext cx="9464100" cy="4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3111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VIDIA Sans"/>
              <a:buChar char="•"/>
              <a:defRPr b="0" i="0" sz="13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VIDIA Sans"/>
              <a:buChar char="•"/>
              <a:defRPr b="0" i="0" sz="12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VIDIA Sans"/>
              <a:buChar char="•"/>
              <a:defRPr b="0" i="0" sz="11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VIDIA Sans"/>
              <a:buChar char="•"/>
              <a:defRPr b="0" i="0" sz="10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279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VIDIA Sans"/>
              <a:buChar char="•"/>
              <a:defRPr b="0" i="0" sz="800" u="none" cap="none" strike="noStrik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VIDIA Sans"/>
              <a:buNone/>
              <a:defRPr b="0" i="0" sz="1400" u="none" cap="none" strike="noStrik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VIDIA Sans"/>
              <a:buNone/>
              <a:defRPr b="0" i="0" sz="13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VIDIA Sans"/>
              <a:buChar char="•"/>
              <a:defRPr b="0" i="0" sz="16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theme" Target="../theme/theme3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2.xml"/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i="0" sz="2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2pPr>
            <a:lvl3pPr lvl="2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3pPr>
            <a:lvl4pPr lvl="3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4pPr>
            <a:lvl5pPr lvl="4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5pPr>
            <a:lvl6pPr lvl="5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6pPr>
            <a:lvl7pPr lvl="6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7pPr>
            <a:lvl8pPr lvl="7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8pPr>
            <a:lvl9pPr lvl="8" rtl="0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9pPr>
          </a:lstStyle>
          <a:p/>
        </p:txBody>
      </p:sp>
      <p:grpSp>
        <p:nvGrpSpPr>
          <p:cNvPr id="13" name="Google Shape;13;p1"/>
          <p:cNvGrpSpPr/>
          <p:nvPr/>
        </p:nvGrpSpPr>
        <p:grpSpPr>
          <a:xfrm>
            <a:off x="10218420" y="5851324"/>
            <a:ext cx="754366" cy="321874"/>
            <a:chOff x="34061399" y="19504414"/>
            <a:chExt cx="2514553" cy="1072912"/>
          </a:xfrm>
        </p:grpSpPr>
        <p:sp>
          <p:nvSpPr>
            <p:cNvPr id="14" name="Google Shape;14;p1"/>
            <p:cNvSpPr/>
            <p:nvPr/>
          </p:nvSpPr>
          <p:spPr>
            <a:xfrm>
              <a:off x="36420552" y="19687526"/>
              <a:ext cx="155400" cy="889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15" name="Google Shape;15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34061399" y="19504414"/>
              <a:ext cx="2003438" cy="690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1"/>
          <p:cNvSpPr txBox="1"/>
          <p:nvPr/>
        </p:nvSpPr>
        <p:spPr>
          <a:xfrm>
            <a:off x="7741529" y="5794482"/>
            <a:ext cx="2406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/>
          <p:nvPr>
            <p:ph type="title"/>
          </p:nvPr>
        </p:nvSpPr>
        <p:spPr>
          <a:xfrm>
            <a:off x="754380" y="0"/>
            <a:ext cx="9464040" cy="75438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None/>
              <a:defRPr b="1" i="0" sz="22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2pPr>
            <a:lvl3pPr lvl="2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3pPr>
            <a:lvl4pPr lvl="3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4pPr>
            <a:lvl5pPr lvl="4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5pPr>
            <a:lvl6pPr lvl="5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6pPr>
            <a:lvl7pPr lvl="6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7pPr>
            <a:lvl8pPr lvl="7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8pPr>
            <a:lvl9pPr lvl="8">
              <a:spcBef>
                <a:spcPts val="0"/>
              </a:spcBef>
              <a:spcAft>
                <a:spcPts val="0"/>
              </a:spcAft>
              <a:buSzPts val="400"/>
              <a:buNone/>
              <a:defRPr sz="500"/>
            </a:lvl9pPr>
          </a:lstStyle>
          <a:p/>
        </p:txBody>
      </p:sp>
      <p:grpSp>
        <p:nvGrpSpPr>
          <p:cNvPr id="390" name="Google Shape;390;p42"/>
          <p:cNvGrpSpPr/>
          <p:nvPr/>
        </p:nvGrpSpPr>
        <p:grpSpPr>
          <a:xfrm>
            <a:off x="10218420" y="5851324"/>
            <a:ext cx="754380" cy="321835"/>
            <a:chOff x="34061399" y="19504414"/>
            <a:chExt cx="2514601" cy="1072783"/>
          </a:xfrm>
        </p:grpSpPr>
        <p:sp>
          <p:nvSpPr>
            <p:cNvPr id="391" name="Google Shape;391;p42"/>
            <p:cNvSpPr/>
            <p:nvPr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3700" lIns="27425" spcFirstLastPara="1" rIns="27425" wrap="square" tIns="13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descr="A picture containing shape&#10;&#10;Description automatically generated" id="392" name="Google Shape;392;p42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34061399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42"/>
          <p:cNvSpPr txBox="1"/>
          <p:nvPr/>
        </p:nvSpPr>
        <p:spPr>
          <a:xfrm>
            <a:off x="7741529" y="5794482"/>
            <a:ext cx="2406752" cy="328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00" lIns="27425" spcFirstLastPara="1" rIns="27425" wrap="square" tIns="13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lancucki@nvidia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47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47.png"/><Relationship Id="rId5" Type="http://schemas.openxmlformats.org/officeDocument/2006/relationships/image" Target="../media/image64.png"/><Relationship Id="rId6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alancucki@nvidia.com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70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Relationship Id="rId7" Type="http://schemas.openxmlformats.org/officeDocument/2006/relationships/hyperlink" Target="https://www.compart.com/en/unicode/U+03B1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Relationship Id="rId4" Type="http://schemas.openxmlformats.org/officeDocument/2006/relationships/image" Target="../media/image57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Relationship Id="rId5" Type="http://schemas.openxmlformats.org/officeDocument/2006/relationships/image" Target="../media/image47.png"/><Relationship Id="rId6" Type="http://schemas.openxmlformats.org/officeDocument/2006/relationships/image" Target="../media/image39.png"/><Relationship Id="rId7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9"/>
          <p:cNvSpPr txBox="1"/>
          <p:nvPr>
            <p:ph type="ctrTitle"/>
          </p:nvPr>
        </p:nvSpPr>
        <p:spPr>
          <a:xfrm>
            <a:off x="453900" y="1272425"/>
            <a:ext cx="103695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3300"/>
              <a:t>Learning Dynamic Segmentation and Compression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3300"/>
              <a:t>of Sequences in Transformer LLMs</a:t>
            </a:r>
            <a:endParaRPr sz="3300"/>
          </a:p>
        </p:txBody>
      </p:sp>
      <p:sp>
        <p:nvSpPr>
          <p:cNvPr id="750" name="Google Shape;750;p79"/>
          <p:cNvSpPr txBox="1"/>
          <p:nvPr>
            <p:ph idx="1" type="subTitle"/>
          </p:nvPr>
        </p:nvSpPr>
        <p:spPr>
          <a:xfrm>
            <a:off x="453900" y="2376400"/>
            <a:ext cx="10369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/>
              <a:t>Adrian Łańcucki</a:t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 u="sng">
                <a:solidFill>
                  <a:srgbClr val="9E9E9E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alancucki@nvidia.com</a:t>
            </a:r>
            <a:endParaRPr sz="2600">
              <a:solidFill>
                <a:srgbClr val="9E9E9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/>
              <a:t>October 16th, 2025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8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Results</a:t>
            </a:r>
            <a:endParaRPr sz="3600"/>
          </a:p>
        </p:txBody>
      </p:sp>
      <p:pic>
        <p:nvPicPr>
          <p:cNvPr id="893" name="Google Shape;89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50" y="1225851"/>
            <a:ext cx="5101124" cy="446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9500" y="2078800"/>
            <a:ext cx="5101125" cy="25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88"/>
          <p:cNvSpPr/>
          <p:nvPr/>
        </p:nvSpPr>
        <p:spPr>
          <a:xfrm>
            <a:off x="1098176" y="1704062"/>
            <a:ext cx="3818400" cy="23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88"/>
          <p:cNvSpPr txBox="1"/>
          <p:nvPr/>
        </p:nvSpPr>
        <p:spPr>
          <a:xfrm>
            <a:off x="1274655" y="1629162"/>
            <a:ext cx="14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English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7" name="Google Shape;897;p88"/>
          <p:cNvSpPr txBox="1"/>
          <p:nvPr/>
        </p:nvSpPr>
        <p:spPr>
          <a:xfrm>
            <a:off x="3619604" y="1619150"/>
            <a:ext cx="14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Hebrew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8" name="Google Shape;898;p88"/>
          <p:cNvSpPr/>
          <p:nvPr/>
        </p:nvSpPr>
        <p:spPr>
          <a:xfrm>
            <a:off x="1098176" y="3448300"/>
            <a:ext cx="3818400" cy="230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88"/>
          <p:cNvSpPr txBox="1"/>
          <p:nvPr/>
        </p:nvSpPr>
        <p:spPr>
          <a:xfrm>
            <a:off x="1274655" y="3383435"/>
            <a:ext cx="14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Finnish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0" name="Google Shape;900;p88"/>
          <p:cNvSpPr txBox="1"/>
          <p:nvPr/>
        </p:nvSpPr>
        <p:spPr>
          <a:xfrm>
            <a:off x="3619605" y="3383435"/>
            <a:ext cx="141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Vietnamese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9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Byte-Latent Transformer</a:t>
            </a:r>
            <a:endParaRPr sz="3600"/>
          </a:p>
        </p:txBody>
      </p:sp>
      <p:sp>
        <p:nvSpPr>
          <p:cNvPr id="907" name="Google Shape;907;p89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Dynamic Pooling Executed at Scale</a:t>
            </a:r>
            <a:endParaRPr sz="1800"/>
          </a:p>
        </p:txBody>
      </p:sp>
      <p:sp>
        <p:nvSpPr>
          <p:cNvPr id="908" name="Google Shape;908;p89"/>
          <p:cNvSpPr txBox="1"/>
          <p:nvPr/>
        </p:nvSpPr>
        <p:spPr>
          <a:xfrm>
            <a:off x="251125" y="5461700"/>
            <a:ext cx="1031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Images from</a:t>
            </a:r>
            <a:r>
              <a:rPr lang="en-US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: </a:t>
            </a:r>
            <a:r>
              <a:rPr lang="en-US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A. Pagnoni, R. Pasunuru, P. Rodriguez, J. Nguyen, B. Muller, M. Li, C. Zhou, L. Yu, J. Weston, L. Zettlemoyer, G. Ghosh, M. Lewis, A. Holtzman, S. Iyer, Byte Latent Transformer: Patches Scale Better Than Tokens, 2024.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09" name="Google Shape;90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50" y="1320950"/>
            <a:ext cx="5929314" cy="38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1725" y="1725825"/>
            <a:ext cx="4489124" cy="2313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89"/>
          <p:cNvSpPr txBox="1"/>
          <p:nvPr/>
        </p:nvSpPr>
        <p:spPr>
          <a:xfrm>
            <a:off x="6897800" y="4011875"/>
            <a:ext cx="437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NVIDIA Sans"/>
                <a:ea typeface="NVIDIA Sans"/>
                <a:cs typeface="NVIDIA Sans"/>
                <a:sym typeface="NVIDIA Sans"/>
              </a:rPr>
              <a:t>Accuracy of </a:t>
            </a:r>
            <a:r>
              <a:rPr lang="en-US" sz="2000">
                <a:latin typeface="NVIDIA Sans"/>
                <a:ea typeface="NVIDIA Sans"/>
                <a:cs typeface="NVIDIA Sans"/>
                <a:sym typeface="NVIDIA Sans"/>
              </a:rPr>
              <a:t>8B BLT models</a:t>
            </a:r>
            <a:endParaRPr sz="2000"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0"/>
          <p:cNvSpPr/>
          <p:nvPr/>
        </p:nvSpPr>
        <p:spPr>
          <a:xfrm>
            <a:off x="6025750" y="428375"/>
            <a:ext cx="4674000" cy="2795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90"/>
          <p:cNvSpPr/>
          <p:nvPr/>
        </p:nvSpPr>
        <p:spPr>
          <a:xfrm>
            <a:off x="6028375" y="4086825"/>
            <a:ext cx="4674000" cy="1102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90"/>
          <p:cNvSpPr/>
          <p:nvPr/>
        </p:nvSpPr>
        <p:spPr>
          <a:xfrm>
            <a:off x="6028375" y="3280875"/>
            <a:ext cx="4674000" cy="754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90"/>
          <p:cNvSpPr txBox="1"/>
          <p:nvPr>
            <p:ph type="title"/>
          </p:nvPr>
        </p:nvSpPr>
        <p:spPr>
          <a:xfrm>
            <a:off x="488025" y="0"/>
            <a:ext cx="52887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H-Net</a:t>
            </a:r>
            <a:endParaRPr sz="3600"/>
          </a:p>
        </p:txBody>
      </p:sp>
      <p:pic>
        <p:nvPicPr>
          <p:cNvPr id="921" name="Google Shape;92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00" y="890600"/>
            <a:ext cx="5288649" cy="4507801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0"/>
          <p:cNvSpPr txBox="1"/>
          <p:nvPr/>
        </p:nvSpPr>
        <p:spPr>
          <a:xfrm>
            <a:off x="179775" y="5489700"/>
            <a:ext cx="9264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Images from</a:t>
            </a:r>
            <a:r>
              <a:rPr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: </a:t>
            </a:r>
            <a:r>
              <a:rPr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S. Hwang, B. Wang, A. Gu, Dynamic Chunking for End-to-End Hierarchical Sequence Modeling, 2025.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923" name="Google Shape;923;p90"/>
          <p:cNvGrpSpPr/>
          <p:nvPr/>
        </p:nvGrpSpPr>
        <p:grpSpPr>
          <a:xfrm>
            <a:off x="6076175" y="4163025"/>
            <a:ext cx="4548676" cy="1016374"/>
            <a:chOff x="6076175" y="4086825"/>
            <a:chExt cx="4548676" cy="1016374"/>
          </a:xfrm>
        </p:grpSpPr>
        <p:pic>
          <p:nvPicPr>
            <p:cNvPr id="924" name="Google Shape;924;p90"/>
            <p:cNvPicPr preferRelativeResize="0"/>
            <p:nvPr/>
          </p:nvPicPr>
          <p:blipFill rotWithShape="1">
            <a:blip r:embed="rId4">
              <a:alphaModFix/>
            </a:blip>
            <a:srcRect b="10554" l="36370" r="0" t="0"/>
            <a:stretch/>
          </p:blipFill>
          <p:spPr>
            <a:xfrm>
              <a:off x="6076175" y="4426099"/>
              <a:ext cx="4548676" cy="67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90"/>
            <p:cNvPicPr preferRelativeResize="0"/>
            <p:nvPr/>
          </p:nvPicPr>
          <p:blipFill rotWithShape="1">
            <a:blip r:embed="rId4">
              <a:alphaModFix/>
            </a:blip>
            <a:srcRect b="32032" l="0" r="68294" t="22952"/>
            <a:stretch/>
          </p:blipFill>
          <p:spPr>
            <a:xfrm>
              <a:off x="6076175" y="4086825"/>
              <a:ext cx="2266576" cy="340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6" name="Google Shape;926;p90"/>
          <p:cNvSpPr txBox="1"/>
          <p:nvPr/>
        </p:nvSpPr>
        <p:spPr>
          <a:xfrm>
            <a:off x="6076175" y="3422363"/>
            <a:ext cx="3871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No pooling (discards tokens)</a:t>
            </a:r>
            <a:endParaRPr sz="1800"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27" name="Google Shape;92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5637" y="2731450"/>
            <a:ext cx="2479301" cy="4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0"/>
          <p:cNvSpPr txBox="1"/>
          <p:nvPr/>
        </p:nvSpPr>
        <p:spPr>
          <a:xfrm>
            <a:off x="6025738" y="2706575"/>
            <a:ext cx="1546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Smoothing:</a:t>
            </a:r>
            <a:endParaRPr sz="1800"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29" name="Google Shape;929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261" y="504575"/>
            <a:ext cx="3404458" cy="22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1"/>
          <p:cNvSpPr txBox="1"/>
          <p:nvPr>
            <p:ph idx="2" type="body"/>
          </p:nvPr>
        </p:nvSpPr>
        <p:spPr>
          <a:xfrm>
            <a:off x="144775" y="2782450"/>
            <a:ext cx="7485000" cy="25593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For long contexts:</a:t>
            </a:r>
            <a:endParaRPr sz="2200"/>
          </a:p>
          <a:p>
            <a:pPr indent="0" lvl="0" marL="9144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i="1" lang="en-US" sz="2200"/>
              <a:t>N×</a:t>
            </a:r>
            <a:r>
              <a:rPr lang="en-US" sz="2200"/>
              <a:t> KV cache compression</a:t>
            </a:r>
            <a:endParaRPr sz="2200"/>
          </a:p>
          <a:p>
            <a:pPr indent="0" lvl="0" marL="9144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9144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i="1" lang="en-US" sz="2200"/>
              <a:t>N×</a:t>
            </a:r>
            <a:r>
              <a:rPr lang="en-US" sz="2200"/>
              <a:t> speed up</a:t>
            </a:r>
            <a:endParaRPr sz="2200"/>
          </a:p>
        </p:txBody>
      </p:sp>
      <p:sp>
        <p:nvSpPr>
          <p:cNvPr id="936" name="Google Shape;936;p9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Shifting Attention to KV Cache</a:t>
            </a:r>
            <a:endParaRPr sz="3600"/>
          </a:p>
        </p:txBody>
      </p:sp>
      <p:sp>
        <p:nvSpPr>
          <p:cNvPr id="937" name="Google Shape;937;p91"/>
          <p:cNvSpPr txBox="1"/>
          <p:nvPr>
            <p:ph idx="2" type="body"/>
          </p:nvPr>
        </p:nvSpPr>
        <p:spPr>
          <a:xfrm>
            <a:off x="144775" y="996700"/>
            <a:ext cx="7485000" cy="16878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“Software 3.0” built on top of LLM</a:t>
            </a:r>
            <a:r>
              <a:rPr lang="en-US" sz="2200"/>
              <a:t>s</a:t>
            </a:r>
            <a:endParaRPr sz="22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(Andrej Karpathy)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Optimizing inference instead of training</a:t>
            </a:r>
            <a:endParaRPr sz="2200"/>
          </a:p>
        </p:txBody>
      </p:sp>
      <p:grpSp>
        <p:nvGrpSpPr>
          <p:cNvPr id="938" name="Google Shape;938;p91"/>
          <p:cNvGrpSpPr/>
          <p:nvPr/>
        </p:nvGrpSpPr>
        <p:grpSpPr>
          <a:xfrm>
            <a:off x="4781294" y="2914391"/>
            <a:ext cx="5496378" cy="3125962"/>
            <a:chOff x="4781294" y="2914391"/>
            <a:chExt cx="5496378" cy="3125962"/>
          </a:xfrm>
        </p:grpSpPr>
        <p:pic>
          <p:nvPicPr>
            <p:cNvPr id="939" name="Google Shape;939;p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47303" y="2914391"/>
              <a:ext cx="4364357" cy="2815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0" name="Google Shape;940;p91"/>
            <p:cNvSpPr txBox="1"/>
            <p:nvPr/>
          </p:nvSpPr>
          <p:spPr>
            <a:xfrm>
              <a:off x="4781294" y="5640160"/>
              <a:ext cx="5496378" cy="400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Llama 2 7B, BS=32 (A100 80GB, BF16)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</p:grpSp>
      <p:sp>
        <p:nvSpPr>
          <p:cNvPr id="941" name="Google Shape;941;p91"/>
          <p:cNvSpPr/>
          <p:nvPr/>
        </p:nvSpPr>
        <p:spPr>
          <a:xfrm>
            <a:off x="7996341" y="3040132"/>
            <a:ext cx="1571639" cy="659910"/>
          </a:xfrm>
          <a:prstGeom prst="rect">
            <a:avLst/>
          </a:prstGeom>
          <a:solidFill>
            <a:srgbClr val="FFFFFF">
              <a:alpha val="81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2" name="Google Shape;942;p91"/>
          <p:cNvGrpSpPr/>
          <p:nvPr/>
        </p:nvGrpSpPr>
        <p:grpSpPr>
          <a:xfrm>
            <a:off x="7900247" y="1020848"/>
            <a:ext cx="2793183" cy="1687933"/>
            <a:chOff x="7669925" y="1601550"/>
            <a:chExt cx="2933400" cy="2969100"/>
          </a:xfrm>
        </p:grpSpPr>
        <p:sp>
          <p:nvSpPr>
            <p:cNvPr id="943" name="Google Shape;943;p91"/>
            <p:cNvSpPr/>
            <p:nvPr/>
          </p:nvSpPr>
          <p:spPr>
            <a:xfrm>
              <a:off x="7669925" y="3719550"/>
              <a:ext cx="2933400" cy="851100"/>
            </a:xfrm>
            <a:prstGeom prst="rect">
              <a:avLst/>
            </a:prstGeom>
            <a:solidFill>
              <a:schemeClr val="dk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NVIDIA Sans"/>
                  <a:ea typeface="NVIDIA Sans"/>
                  <a:cs typeface="NVIDIA Sans"/>
                  <a:sym typeface="NVIDIA Sans"/>
                </a:rPr>
                <a:t>Foundation Models</a:t>
              </a:r>
              <a:endParaRPr sz="2000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944" name="Google Shape;944;p91"/>
            <p:cNvSpPr/>
            <p:nvPr/>
          </p:nvSpPr>
          <p:spPr>
            <a:xfrm>
              <a:off x="7669925" y="1601550"/>
              <a:ext cx="2933400" cy="851100"/>
            </a:xfrm>
            <a:prstGeom prst="rect">
              <a:avLst/>
            </a:prstGeom>
            <a:solidFill>
              <a:schemeClr val="dk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NVIDIA Sans"/>
                  <a:ea typeface="NVIDIA Sans"/>
                  <a:cs typeface="NVIDIA Sans"/>
                  <a:sym typeface="NVIDIA Sans"/>
                </a:rPr>
                <a:t>Apps</a:t>
              </a:r>
              <a:endParaRPr sz="2000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945" name="Google Shape;945;p91"/>
            <p:cNvSpPr/>
            <p:nvPr/>
          </p:nvSpPr>
          <p:spPr>
            <a:xfrm>
              <a:off x="7669925" y="2660550"/>
              <a:ext cx="2933400" cy="851100"/>
            </a:xfrm>
            <a:prstGeom prst="rect">
              <a:avLst/>
            </a:prstGeom>
            <a:solidFill>
              <a:schemeClr val="dk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NVIDIA Sans"/>
                  <a:ea typeface="NVIDIA Sans"/>
                  <a:cs typeface="NVIDIA Sans"/>
                  <a:sym typeface="NVIDIA Sans"/>
                </a:rPr>
                <a:t>Derivative</a:t>
              </a:r>
              <a:r>
                <a:rPr lang="en-US" sz="2000">
                  <a:latin typeface="NVIDIA Sans"/>
                  <a:ea typeface="NVIDIA Sans"/>
                  <a:cs typeface="NVIDIA Sans"/>
                  <a:sym typeface="NVIDIA Sans"/>
                </a:rPr>
                <a:t> Models</a:t>
              </a:r>
              <a:endParaRPr sz="2000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</p:grpSp>
      <p:cxnSp>
        <p:nvCxnSpPr>
          <p:cNvPr id="946" name="Google Shape;946;p91"/>
          <p:cNvCxnSpPr/>
          <p:nvPr/>
        </p:nvCxnSpPr>
        <p:spPr>
          <a:xfrm>
            <a:off x="2317675" y="3842125"/>
            <a:ext cx="0" cy="68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7" name="Google Shape;947;p91"/>
          <p:cNvSpPr/>
          <p:nvPr/>
        </p:nvSpPr>
        <p:spPr>
          <a:xfrm>
            <a:off x="74375" y="2782450"/>
            <a:ext cx="10745700" cy="3389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92"/>
          <p:cNvSpPr txBox="1"/>
          <p:nvPr>
            <p:ph type="title"/>
          </p:nvPr>
        </p:nvSpPr>
        <p:spPr>
          <a:xfrm>
            <a:off x="754380" y="7620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Dynamic Memory Compression (ICML 2024)</a:t>
            </a:r>
            <a:endParaRPr sz="3600"/>
          </a:p>
        </p:txBody>
      </p:sp>
      <p:pic>
        <p:nvPicPr>
          <p:cNvPr id="954" name="Google Shape;95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1331" y="3444813"/>
            <a:ext cx="1395964" cy="139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789" y="1451369"/>
            <a:ext cx="1395968" cy="1395958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92"/>
          <p:cNvSpPr txBox="1"/>
          <p:nvPr/>
        </p:nvSpPr>
        <p:spPr>
          <a:xfrm>
            <a:off x="7357612" y="2821025"/>
            <a:ext cx="141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Piotr Nawrot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57" name="Google Shape;957;p92"/>
          <p:cNvSpPr txBox="1"/>
          <p:nvPr/>
        </p:nvSpPr>
        <p:spPr>
          <a:xfrm>
            <a:off x="8918325" y="4840775"/>
            <a:ext cx="17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Edoardo M. Ponti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58" name="Google Shape;958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125" y="1338386"/>
            <a:ext cx="6807226" cy="1607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59" name="Google Shape;959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5138" y="3444825"/>
            <a:ext cx="1381925" cy="13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92"/>
          <p:cNvSpPr txBox="1"/>
          <p:nvPr/>
        </p:nvSpPr>
        <p:spPr>
          <a:xfrm>
            <a:off x="7305988" y="4826750"/>
            <a:ext cx="15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David Tarjan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61" name="Google Shape;961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9513" y="1451375"/>
            <a:ext cx="1381925" cy="13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92"/>
          <p:cNvSpPr txBox="1"/>
          <p:nvPr/>
        </p:nvSpPr>
        <p:spPr>
          <a:xfrm>
            <a:off x="8918425" y="2833300"/>
            <a:ext cx="18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Marcin Chochowski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63" name="Google Shape;963;p92"/>
          <p:cNvSpPr txBox="1"/>
          <p:nvPr>
            <p:ph idx="2" type="body"/>
          </p:nvPr>
        </p:nvSpPr>
        <p:spPr>
          <a:xfrm>
            <a:off x="332125" y="3145671"/>
            <a:ext cx="6807300" cy="11889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End-to-end dynamic pooling for KV cache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Slowly adapt an existing model to pool tokens making </a:t>
            </a:r>
            <a:r>
              <a:rPr b="1" lang="en-US" sz="2200"/>
              <a:t>discrete decisions</a:t>
            </a:r>
            <a:endParaRPr b="1" sz="2200"/>
          </a:p>
          <a:p>
            <a:pPr indent="0" lvl="0" marL="457200" rtl="0" algn="l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964" name="Google Shape;964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83448" y="4384623"/>
            <a:ext cx="5447695" cy="1376556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92"/>
          <p:cNvSpPr txBox="1"/>
          <p:nvPr/>
        </p:nvSpPr>
        <p:spPr>
          <a:xfrm>
            <a:off x="1345056" y="5634192"/>
            <a:ext cx="417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6">
                <a:latin typeface="NVIDIA Sans"/>
                <a:ea typeface="NVIDIA Sans"/>
                <a:cs typeface="NVIDIA Sans"/>
                <a:sym typeface="NVIDIA Sans"/>
              </a:rPr>
              <a:t>FM</a:t>
            </a:r>
            <a:endParaRPr b="1" sz="1506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66" name="Google Shape;966;p92"/>
          <p:cNvSpPr txBox="1"/>
          <p:nvPr/>
        </p:nvSpPr>
        <p:spPr>
          <a:xfrm>
            <a:off x="4788235" y="5634192"/>
            <a:ext cx="19815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6">
                <a:latin typeface="NVIDIA Sans"/>
                <a:ea typeface="NVIDIA Sans"/>
                <a:cs typeface="NVIDIA Sans"/>
                <a:sym typeface="NVIDIA Sans"/>
              </a:rPr>
              <a:t>Compressing FM</a:t>
            </a:r>
            <a:endParaRPr b="1" sz="1506"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967" name="Google Shape;967;p92"/>
          <p:cNvCxnSpPr/>
          <p:nvPr/>
        </p:nvCxnSpPr>
        <p:spPr>
          <a:xfrm>
            <a:off x="2205723" y="5811212"/>
            <a:ext cx="2308200" cy="4200"/>
          </a:xfrm>
          <a:prstGeom prst="straightConnector1">
            <a:avLst/>
          </a:prstGeom>
          <a:noFill/>
          <a:ln cap="flat" cmpd="sng" w="6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DMC Framework</a:t>
            </a:r>
            <a:endParaRPr sz="2800"/>
          </a:p>
        </p:txBody>
      </p:sp>
      <p:sp>
        <p:nvSpPr>
          <p:cNvPr id="974" name="Google Shape;974;p93"/>
          <p:cNvSpPr txBox="1"/>
          <p:nvPr>
            <p:ph idx="2" type="body"/>
          </p:nvPr>
        </p:nvSpPr>
        <p:spPr>
          <a:xfrm>
            <a:off x="754380" y="12252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Pool K and V sequences of each head at every layer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The compression of </a:t>
            </a:r>
            <a:r>
              <a:rPr i="1" lang="en-US" sz="2200"/>
              <a:t>V</a:t>
            </a:r>
            <a:r>
              <a:rPr lang="en-US" sz="2200"/>
              <a:t> mirrors the compression of </a:t>
            </a:r>
            <a:r>
              <a:rPr i="1" lang="en-US" sz="2200"/>
              <a:t>K</a:t>
            </a:r>
            <a:endParaRPr i="1"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Input/output resolution remains unchanged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No need to upsample!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975" name="Google Shape;975;p93"/>
          <p:cNvSpPr/>
          <p:nvPr/>
        </p:nvSpPr>
        <p:spPr>
          <a:xfrm>
            <a:off x="7886700" y="3473375"/>
            <a:ext cx="12384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MatMul</a:t>
            </a:r>
            <a:endParaRPr/>
          </a:p>
        </p:txBody>
      </p:sp>
      <p:sp>
        <p:nvSpPr>
          <p:cNvPr id="976" name="Google Shape;976;p93"/>
          <p:cNvSpPr/>
          <p:nvPr/>
        </p:nvSpPr>
        <p:spPr>
          <a:xfrm>
            <a:off x="7886700" y="2581275"/>
            <a:ext cx="12384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Softmax</a:t>
            </a:r>
            <a:endParaRPr/>
          </a:p>
        </p:txBody>
      </p:sp>
      <p:sp>
        <p:nvSpPr>
          <p:cNvPr id="977" name="Google Shape;977;p93"/>
          <p:cNvSpPr/>
          <p:nvPr/>
        </p:nvSpPr>
        <p:spPr>
          <a:xfrm>
            <a:off x="8324850" y="1598613"/>
            <a:ext cx="15906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MatMul</a:t>
            </a:r>
            <a:endParaRPr/>
          </a:p>
        </p:txBody>
      </p:sp>
      <p:cxnSp>
        <p:nvCxnSpPr>
          <p:cNvPr id="978" name="Google Shape;978;p93"/>
          <p:cNvCxnSpPr/>
          <p:nvPr/>
        </p:nvCxnSpPr>
        <p:spPr>
          <a:xfrm rot="10800000">
            <a:off x="8910638" y="4033225"/>
            <a:ext cx="0" cy="1217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9" name="Google Shape;979;p93"/>
          <p:cNvCxnSpPr/>
          <p:nvPr/>
        </p:nvCxnSpPr>
        <p:spPr>
          <a:xfrm rot="10800000">
            <a:off x="8324850" y="4029150"/>
            <a:ext cx="0" cy="1217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0" name="Google Shape;980;p93"/>
          <p:cNvCxnSpPr>
            <a:stCxn id="975" idx="0"/>
            <a:endCxn id="976" idx="2"/>
          </p:cNvCxnSpPr>
          <p:nvPr/>
        </p:nvCxnSpPr>
        <p:spPr>
          <a:xfrm rot="10800000">
            <a:off x="8505900" y="3133775"/>
            <a:ext cx="0" cy="339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1" name="Google Shape;981;p93"/>
          <p:cNvCxnSpPr>
            <a:stCxn id="976" idx="0"/>
          </p:cNvCxnSpPr>
          <p:nvPr/>
        </p:nvCxnSpPr>
        <p:spPr>
          <a:xfrm rot="10800000">
            <a:off x="8505900" y="2142975"/>
            <a:ext cx="0" cy="438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2" name="Google Shape;982;p93"/>
          <p:cNvCxnSpPr>
            <a:stCxn id="983" idx="0"/>
          </p:cNvCxnSpPr>
          <p:nvPr/>
        </p:nvCxnSpPr>
        <p:spPr>
          <a:xfrm flipH="1" rot="10800000">
            <a:off x="9696450" y="2152575"/>
            <a:ext cx="9600" cy="3095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4" name="Google Shape;984;p93"/>
          <p:cNvCxnSpPr>
            <a:stCxn id="977" idx="0"/>
          </p:cNvCxnSpPr>
          <p:nvPr/>
        </p:nvCxnSpPr>
        <p:spPr>
          <a:xfrm rot="10800000">
            <a:off x="9115350" y="1228713"/>
            <a:ext cx="4800" cy="369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5" name="Google Shape;985;p93"/>
          <p:cNvSpPr txBox="1"/>
          <p:nvPr/>
        </p:nvSpPr>
        <p:spPr>
          <a:xfrm>
            <a:off x="8124750" y="52482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Q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86" name="Google Shape;986;p93"/>
          <p:cNvSpPr txBox="1"/>
          <p:nvPr/>
        </p:nvSpPr>
        <p:spPr>
          <a:xfrm>
            <a:off x="8753475" y="52575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K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83" name="Google Shape;983;p93"/>
          <p:cNvSpPr txBox="1"/>
          <p:nvPr/>
        </p:nvSpPr>
        <p:spPr>
          <a:xfrm>
            <a:off x="9505950" y="52482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V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987" name="Google Shape;987;p93"/>
          <p:cNvSpPr/>
          <p:nvPr/>
        </p:nvSpPr>
        <p:spPr>
          <a:xfrm>
            <a:off x="8677050" y="4365475"/>
            <a:ext cx="1238400" cy="552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Pooling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4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DMC Inference</a:t>
            </a:r>
            <a:endParaRPr sz="3600"/>
          </a:p>
        </p:txBody>
      </p:sp>
      <p:sp>
        <p:nvSpPr>
          <p:cNvPr id="994" name="Google Shape;994;p94"/>
          <p:cNvSpPr txBox="1"/>
          <p:nvPr/>
        </p:nvSpPr>
        <p:spPr>
          <a:xfrm>
            <a:off x="754375" y="2053950"/>
            <a:ext cx="4745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Vanilla transformer inference</a:t>
            </a:r>
            <a:endParaRPr sz="18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Append the next token to the KV cache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995" name="Google Shape;9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563" y="2731049"/>
            <a:ext cx="3534761" cy="61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6" name="Google Shape;996;p94"/>
          <p:cNvGrpSpPr/>
          <p:nvPr/>
        </p:nvGrpSpPr>
        <p:grpSpPr>
          <a:xfrm>
            <a:off x="5910239" y="1973475"/>
            <a:ext cx="4674245" cy="3620986"/>
            <a:chOff x="5547099" y="1381125"/>
            <a:chExt cx="5527726" cy="4282150"/>
          </a:xfrm>
        </p:grpSpPr>
        <p:pic>
          <p:nvPicPr>
            <p:cNvPr id="997" name="Google Shape;997;p94"/>
            <p:cNvPicPr preferRelativeResize="0"/>
            <p:nvPr/>
          </p:nvPicPr>
          <p:blipFill rotWithShape="1">
            <a:blip r:embed="rId4">
              <a:alphaModFix/>
            </a:blip>
            <a:srcRect b="0" l="0" r="36848" t="0"/>
            <a:stretch/>
          </p:blipFill>
          <p:spPr>
            <a:xfrm>
              <a:off x="5547099" y="2128325"/>
              <a:ext cx="3674750" cy="3534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Google Shape;998;p94"/>
            <p:cNvSpPr txBox="1"/>
            <p:nvPr/>
          </p:nvSpPr>
          <p:spPr>
            <a:xfrm>
              <a:off x="5612125" y="1381125"/>
              <a:ext cx="54627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NVIDIA Sans"/>
                  <a:ea typeface="NVIDIA Sans"/>
                  <a:cs typeface="NVIDIA Sans"/>
                  <a:sym typeface="NVIDIA Sans"/>
                </a:rPr>
                <a:t>DMC inference</a:t>
              </a:r>
              <a:endParaRPr sz="1800">
                <a:latin typeface="NVIDIA Sans"/>
                <a:ea typeface="NVIDIA Sans"/>
                <a:cs typeface="NVIDIA Sans"/>
                <a:sym typeface="NVIDIA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The models decides to append or accumulate (pool)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</p:grpSp>
      <p:sp>
        <p:nvSpPr>
          <p:cNvPr id="999" name="Google Shape;999;p94"/>
          <p:cNvSpPr/>
          <p:nvPr/>
        </p:nvSpPr>
        <p:spPr>
          <a:xfrm>
            <a:off x="6233253" y="3346661"/>
            <a:ext cx="221400" cy="1469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4"/>
          <p:cNvSpPr/>
          <p:nvPr/>
        </p:nvSpPr>
        <p:spPr>
          <a:xfrm>
            <a:off x="6281577" y="4389651"/>
            <a:ext cx="221400" cy="36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94"/>
          <p:cNvSpPr/>
          <p:nvPr/>
        </p:nvSpPr>
        <p:spPr>
          <a:xfrm>
            <a:off x="6386301" y="3096985"/>
            <a:ext cx="2702100" cy="280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94"/>
          <p:cNvSpPr/>
          <p:nvPr/>
        </p:nvSpPr>
        <p:spPr>
          <a:xfrm>
            <a:off x="6386259" y="3552029"/>
            <a:ext cx="2702100" cy="280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94"/>
          <p:cNvSpPr/>
          <p:nvPr/>
        </p:nvSpPr>
        <p:spPr>
          <a:xfrm>
            <a:off x="6426529" y="3995002"/>
            <a:ext cx="2702100" cy="280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94"/>
          <p:cNvSpPr/>
          <p:nvPr/>
        </p:nvSpPr>
        <p:spPr>
          <a:xfrm>
            <a:off x="6398329" y="4425926"/>
            <a:ext cx="2702100" cy="280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94"/>
          <p:cNvSpPr/>
          <p:nvPr/>
        </p:nvSpPr>
        <p:spPr>
          <a:xfrm>
            <a:off x="6454708" y="4864861"/>
            <a:ext cx="2702100" cy="2802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95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DMC Training</a:t>
            </a:r>
            <a:endParaRPr sz="2800"/>
          </a:p>
        </p:txBody>
      </p:sp>
      <p:grpSp>
        <p:nvGrpSpPr>
          <p:cNvPr id="1012" name="Google Shape;1012;p95"/>
          <p:cNvGrpSpPr/>
          <p:nvPr/>
        </p:nvGrpSpPr>
        <p:grpSpPr>
          <a:xfrm>
            <a:off x="1472551" y="2245889"/>
            <a:ext cx="2129941" cy="993535"/>
            <a:chOff x="6502713" y="2332250"/>
            <a:chExt cx="2129941" cy="993535"/>
          </a:xfrm>
        </p:grpSpPr>
        <p:sp>
          <p:nvSpPr>
            <p:cNvPr id="1013" name="Google Shape;1013;p95"/>
            <p:cNvSpPr/>
            <p:nvPr/>
          </p:nvSpPr>
          <p:spPr>
            <a:xfrm>
              <a:off x="6502713" y="2804685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4" name="Google Shape;1014;p95"/>
            <p:cNvSpPr/>
            <p:nvPr/>
          </p:nvSpPr>
          <p:spPr>
            <a:xfrm>
              <a:off x="6675621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5" name="Google Shape;1015;p95"/>
            <p:cNvSpPr/>
            <p:nvPr/>
          </p:nvSpPr>
          <p:spPr>
            <a:xfrm>
              <a:off x="705737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6" name="Google Shape;1016;p95"/>
            <p:cNvSpPr/>
            <p:nvPr/>
          </p:nvSpPr>
          <p:spPr>
            <a:xfrm>
              <a:off x="743912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7" name="Google Shape;1017;p95"/>
            <p:cNvSpPr/>
            <p:nvPr/>
          </p:nvSpPr>
          <p:spPr>
            <a:xfrm>
              <a:off x="782087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8" name="Google Shape;1018;p95"/>
            <p:cNvSpPr/>
            <p:nvPr/>
          </p:nvSpPr>
          <p:spPr>
            <a:xfrm>
              <a:off x="820262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19" name="Google Shape;1019;p95"/>
            <p:cNvSpPr txBox="1"/>
            <p:nvPr/>
          </p:nvSpPr>
          <p:spPr>
            <a:xfrm>
              <a:off x="6590462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20" name="Google Shape;1020;p95"/>
            <p:cNvSpPr txBox="1"/>
            <p:nvPr/>
          </p:nvSpPr>
          <p:spPr>
            <a:xfrm>
              <a:off x="6995711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21" name="Google Shape;1021;p95"/>
            <p:cNvSpPr txBox="1"/>
            <p:nvPr/>
          </p:nvSpPr>
          <p:spPr>
            <a:xfrm>
              <a:off x="7384963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22" name="Google Shape;1022;p95"/>
            <p:cNvSpPr txBox="1"/>
            <p:nvPr/>
          </p:nvSpPr>
          <p:spPr>
            <a:xfrm>
              <a:off x="7766704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23" name="Google Shape;1023;p95"/>
            <p:cNvSpPr txBox="1"/>
            <p:nvPr/>
          </p:nvSpPr>
          <p:spPr>
            <a:xfrm>
              <a:off x="8148455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24" name="Google Shape;1024;p95"/>
            <p:cNvSpPr/>
            <p:nvPr/>
          </p:nvSpPr>
          <p:spPr>
            <a:xfrm>
              <a:off x="6882481" y="280466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25" name="Google Shape;1025;p95"/>
            <p:cNvSpPr/>
            <p:nvPr/>
          </p:nvSpPr>
          <p:spPr>
            <a:xfrm>
              <a:off x="7262225" y="2804675"/>
              <a:ext cx="238200" cy="5211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26" name="Google Shape;1026;p95"/>
            <p:cNvSpPr/>
            <p:nvPr/>
          </p:nvSpPr>
          <p:spPr>
            <a:xfrm>
              <a:off x="7665733" y="2804668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27" name="Google Shape;1027;p95"/>
            <p:cNvSpPr/>
            <p:nvPr/>
          </p:nvSpPr>
          <p:spPr>
            <a:xfrm>
              <a:off x="8069215" y="2804682"/>
              <a:ext cx="238200" cy="5211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1028" name="Google Shape;1028;p95"/>
          <p:cNvGrpSpPr/>
          <p:nvPr/>
        </p:nvGrpSpPr>
        <p:grpSpPr>
          <a:xfrm>
            <a:off x="7370338" y="2245899"/>
            <a:ext cx="2129941" cy="1088250"/>
            <a:chOff x="6480001" y="3655685"/>
            <a:chExt cx="2129941" cy="1088250"/>
          </a:xfrm>
        </p:grpSpPr>
        <p:sp>
          <p:nvSpPr>
            <p:cNvPr id="1029" name="Google Shape;1029;p95"/>
            <p:cNvSpPr/>
            <p:nvPr/>
          </p:nvSpPr>
          <p:spPr>
            <a:xfrm>
              <a:off x="648000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0" name="Google Shape;1030;p95"/>
            <p:cNvSpPr/>
            <p:nvPr/>
          </p:nvSpPr>
          <p:spPr>
            <a:xfrm>
              <a:off x="685976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1" name="Google Shape;1031;p95"/>
            <p:cNvSpPr/>
            <p:nvPr/>
          </p:nvSpPr>
          <p:spPr>
            <a:xfrm>
              <a:off x="723952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2" name="Google Shape;1032;p95"/>
            <p:cNvSpPr/>
            <p:nvPr/>
          </p:nvSpPr>
          <p:spPr>
            <a:xfrm>
              <a:off x="665290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3" name="Google Shape;1033;p95"/>
            <p:cNvSpPr/>
            <p:nvPr/>
          </p:nvSpPr>
          <p:spPr>
            <a:xfrm>
              <a:off x="703465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4" name="Google Shape;1034;p95"/>
            <p:cNvSpPr/>
            <p:nvPr/>
          </p:nvSpPr>
          <p:spPr>
            <a:xfrm>
              <a:off x="741640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5" name="Google Shape;1035;p95"/>
            <p:cNvSpPr/>
            <p:nvPr/>
          </p:nvSpPr>
          <p:spPr>
            <a:xfrm>
              <a:off x="779815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6" name="Google Shape;1036;p95"/>
            <p:cNvSpPr/>
            <p:nvPr/>
          </p:nvSpPr>
          <p:spPr>
            <a:xfrm>
              <a:off x="8179907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37" name="Google Shape;1037;p95"/>
            <p:cNvSpPr txBox="1"/>
            <p:nvPr/>
          </p:nvSpPr>
          <p:spPr>
            <a:xfrm>
              <a:off x="6567750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038" name="Google Shape;1038;p95"/>
            <p:cNvSpPr txBox="1"/>
            <p:nvPr/>
          </p:nvSpPr>
          <p:spPr>
            <a:xfrm>
              <a:off x="6972998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039" name="Google Shape;1039;p95"/>
            <p:cNvSpPr txBox="1"/>
            <p:nvPr/>
          </p:nvSpPr>
          <p:spPr>
            <a:xfrm>
              <a:off x="7362251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40" name="Google Shape;1040;p95"/>
            <p:cNvSpPr txBox="1"/>
            <p:nvPr/>
          </p:nvSpPr>
          <p:spPr>
            <a:xfrm>
              <a:off x="7743991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041" name="Google Shape;1041;p95"/>
            <p:cNvSpPr txBox="1"/>
            <p:nvPr/>
          </p:nvSpPr>
          <p:spPr>
            <a:xfrm>
              <a:off x="8125742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042" name="Google Shape;1042;p95"/>
            <p:cNvSpPr/>
            <p:nvPr/>
          </p:nvSpPr>
          <p:spPr>
            <a:xfrm>
              <a:off x="6891494" y="417552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43" name="Google Shape;1043;p95"/>
            <p:cNvSpPr/>
            <p:nvPr/>
          </p:nvSpPr>
          <p:spPr>
            <a:xfrm>
              <a:off x="7271499" y="417552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44" name="Google Shape;1044;p95"/>
            <p:cNvSpPr/>
            <p:nvPr/>
          </p:nvSpPr>
          <p:spPr>
            <a:xfrm>
              <a:off x="7302987" y="4222835"/>
              <a:ext cx="238200" cy="5211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45" name="Google Shape;1045;p95"/>
            <p:cNvSpPr/>
            <p:nvPr/>
          </p:nvSpPr>
          <p:spPr>
            <a:xfrm>
              <a:off x="7635276" y="4129319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46" name="Google Shape;1046;p95"/>
            <p:cNvSpPr/>
            <p:nvPr/>
          </p:nvSpPr>
          <p:spPr>
            <a:xfrm>
              <a:off x="7999037" y="4129319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47" name="Google Shape;1047;p95"/>
            <p:cNvSpPr/>
            <p:nvPr/>
          </p:nvSpPr>
          <p:spPr>
            <a:xfrm>
              <a:off x="8015408" y="4178733"/>
              <a:ext cx="238200" cy="5211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1048" name="Google Shape;1048;p95"/>
          <p:cNvGrpSpPr/>
          <p:nvPr/>
        </p:nvGrpSpPr>
        <p:grpSpPr>
          <a:xfrm>
            <a:off x="4421438" y="2245276"/>
            <a:ext cx="2129941" cy="994744"/>
            <a:chOff x="6485676" y="4889950"/>
            <a:chExt cx="2129941" cy="994744"/>
          </a:xfrm>
        </p:grpSpPr>
        <p:sp>
          <p:nvSpPr>
            <p:cNvPr id="1049" name="Google Shape;1049;p95"/>
            <p:cNvSpPr/>
            <p:nvPr/>
          </p:nvSpPr>
          <p:spPr>
            <a:xfrm>
              <a:off x="6485676" y="5362396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0" name="Google Shape;1050;p95"/>
            <p:cNvSpPr/>
            <p:nvPr/>
          </p:nvSpPr>
          <p:spPr>
            <a:xfrm>
              <a:off x="6865425" y="5362400"/>
              <a:ext cx="238200" cy="3003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1" name="Google Shape;1051;p95"/>
            <p:cNvSpPr/>
            <p:nvPr/>
          </p:nvSpPr>
          <p:spPr>
            <a:xfrm>
              <a:off x="7245200" y="5362400"/>
              <a:ext cx="238200" cy="3552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2" name="Google Shape;1052;p95"/>
            <p:cNvSpPr/>
            <p:nvPr/>
          </p:nvSpPr>
          <p:spPr>
            <a:xfrm>
              <a:off x="665858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3" name="Google Shape;1053;p95"/>
            <p:cNvSpPr/>
            <p:nvPr/>
          </p:nvSpPr>
          <p:spPr>
            <a:xfrm>
              <a:off x="704033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4" name="Google Shape;1054;p95"/>
            <p:cNvSpPr/>
            <p:nvPr/>
          </p:nvSpPr>
          <p:spPr>
            <a:xfrm>
              <a:off x="742208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5" name="Google Shape;1055;p95"/>
            <p:cNvSpPr/>
            <p:nvPr/>
          </p:nvSpPr>
          <p:spPr>
            <a:xfrm>
              <a:off x="780383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6" name="Google Shape;1056;p95"/>
            <p:cNvSpPr/>
            <p:nvPr/>
          </p:nvSpPr>
          <p:spPr>
            <a:xfrm>
              <a:off x="8185582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57" name="Google Shape;1057;p95"/>
            <p:cNvSpPr txBox="1"/>
            <p:nvPr/>
          </p:nvSpPr>
          <p:spPr>
            <a:xfrm>
              <a:off x="6573425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α=.5</a:t>
              </a:r>
              <a:endParaRPr baseline="-25000" i="1" sz="1100"/>
            </a:p>
          </p:txBody>
        </p:sp>
        <p:sp>
          <p:nvSpPr>
            <p:cNvPr id="1058" name="Google Shape;1058;p95"/>
            <p:cNvSpPr txBox="1"/>
            <p:nvPr/>
          </p:nvSpPr>
          <p:spPr>
            <a:xfrm>
              <a:off x="6978675" y="4889950"/>
              <a:ext cx="5664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α=.8</a:t>
              </a:r>
              <a:endParaRPr baseline="-25000" i="1" sz="1100"/>
            </a:p>
          </p:txBody>
        </p:sp>
        <p:sp>
          <p:nvSpPr>
            <p:cNvPr id="1059" name="Google Shape;1059;p95"/>
            <p:cNvSpPr txBox="1"/>
            <p:nvPr/>
          </p:nvSpPr>
          <p:spPr>
            <a:xfrm>
              <a:off x="7367926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060" name="Google Shape;1060;p95"/>
            <p:cNvSpPr txBox="1"/>
            <p:nvPr/>
          </p:nvSpPr>
          <p:spPr>
            <a:xfrm>
              <a:off x="7749666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α=.2</a:t>
              </a:r>
              <a:endParaRPr baseline="-25000" i="1" sz="1100"/>
            </a:p>
          </p:txBody>
        </p:sp>
        <p:sp>
          <p:nvSpPr>
            <p:cNvPr id="1061" name="Google Shape;1061;p95"/>
            <p:cNvSpPr txBox="1"/>
            <p:nvPr/>
          </p:nvSpPr>
          <p:spPr>
            <a:xfrm>
              <a:off x="8131417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062" name="Google Shape;1062;p95"/>
            <p:cNvSpPr/>
            <p:nvPr/>
          </p:nvSpPr>
          <p:spPr>
            <a:xfrm>
              <a:off x="6897175" y="5409798"/>
              <a:ext cx="238200" cy="3207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63" name="Google Shape;1063;p95"/>
            <p:cNvSpPr/>
            <p:nvPr/>
          </p:nvSpPr>
          <p:spPr>
            <a:xfrm>
              <a:off x="7277175" y="5409800"/>
              <a:ext cx="238200" cy="3552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64" name="Google Shape;1064;p95"/>
            <p:cNvSpPr/>
            <p:nvPr/>
          </p:nvSpPr>
          <p:spPr>
            <a:xfrm>
              <a:off x="7308650" y="5457100"/>
              <a:ext cx="238200" cy="1434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65" name="Google Shape;1065;p95"/>
            <p:cNvSpPr/>
            <p:nvPr/>
          </p:nvSpPr>
          <p:spPr>
            <a:xfrm>
              <a:off x="7640951" y="5363594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66" name="Google Shape;1066;p95"/>
            <p:cNvSpPr/>
            <p:nvPr/>
          </p:nvSpPr>
          <p:spPr>
            <a:xfrm>
              <a:off x="8004700" y="5363596"/>
              <a:ext cx="238200" cy="1704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067" name="Google Shape;1067;p95"/>
            <p:cNvSpPr/>
            <p:nvPr/>
          </p:nvSpPr>
          <p:spPr>
            <a:xfrm>
              <a:off x="8036700" y="5413427"/>
              <a:ext cx="238200" cy="3552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sp>
        <p:nvSpPr>
          <p:cNvPr id="1068" name="Google Shape;1068;p95"/>
          <p:cNvSpPr txBox="1"/>
          <p:nvPr/>
        </p:nvSpPr>
        <p:spPr>
          <a:xfrm>
            <a:off x="1700213" y="3253114"/>
            <a:ext cx="13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No pooling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069" name="Google Shape;1069;p95"/>
          <p:cNvSpPr txBox="1"/>
          <p:nvPr/>
        </p:nvSpPr>
        <p:spPr>
          <a:xfrm>
            <a:off x="7497813" y="3297814"/>
            <a:ext cx="187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Pooling with discrete boundaries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96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DMC Training</a:t>
            </a:r>
            <a:endParaRPr sz="2800"/>
          </a:p>
        </p:txBody>
      </p:sp>
      <p:sp>
        <p:nvSpPr>
          <p:cNvPr id="1076" name="Google Shape;1076;p96"/>
          <p:cNvSpPr txBox="1"/>
          <p:nvPr>
            <p:ph idx="2" type="body"/>
          </p:nvPr>
        </p:nvSpPr>
        <p:spPr>
          <a:xfrm>
            <a:off x="754380" y="12252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All intermediate tokens are retained during training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Partial tokens should not be accessible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α</a:t>
            </a:r>
            <a:r>
              <a:rPr lang="en-US" sz="2200"/>
              <a:t> determine, whether states are partial or final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We apply partial masking which relies on </a:t>
            </a:r>
            <a:r>
              <a:rPr lang="en-US" sz="2200"/>
              <a:t>α</a:t>
            </a:r>
            <a:endParaRPr sz="2200"/>
          </a:p>
        </p:txBody>
      </p:sp>
      <p:sp>
        <p:nvSpPr>
          <p:cNvPr id="1077" name="Google Shape;1077;p96"/>
          <p:cNvSpPr/>
          <p:nvPr/>
        </p:nvSpPr>
        <p:spPr>
          <a:xfrm>
            <a:off x="7886700" y="3473375"/>
            <a:ext cx="12384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MatMul</a:t>
            </a:r>
            <a:endParaRPr/>
          </a:p>
        </p:txBody>
      </p:sp>
      <p:sp>
        <p:nvSpPr>
          <p:cNvPr id="1078" name="Google Shape;1078;p96"/>
          <p:cNvSpPr/>
          <p:nvPr/>
        </p:nvSpPr>
        <p:spPr>
          <a:xfrm>
            <a:off x="7886700" y="2581275"/>
            <a:ext cx="12384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Softmax</a:t>
            </a:r>
            <a:endParaRPr/>
          </a:p>
        </p:txBody>
      </p:sp>
      <p:sp>
        <p:nvSpPr>
          <p:cNvPr id="1079" name="Google Shape;1079;p96"/>
          <p:cNvSpPr/>
          <p:nvPr/>
        </p:nvSpPr>
        <p:spPr>
          <a:xfrm>
            <a:off x="8324850" y="1598613"/>
            <a:ext cx="1590600" cy="552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MatMul</a:t>
            </a:r>
            <a:endParaRPr/>
          </a:p>
        </p:txBody>
      </p:sp>
      <p:sp>
        <p:nvSpPr>
          <p:cNvPr id="1080" name="Google Shape;1080;p96"/>
          <p:cNvSpPr/>
          <p:nvPr/>
        </p:nvSpPr>
        <p:spPr>
          <a:xfrm>
            <a:off x="6286525" y="3027275"/>
            <a:ext cx="1400100" cy="552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Pooling-aware Mask</a:t>
            </a:r>
            <a:endParaRPr/>
          </a:p>
        </p:txBody>
      </p:sp>
      <p:cxnSp>
        <p:nvCxnSpPr>
          <p:cNvPr id="1081" name="Google Shape;1081;p96"/>
          <p:cNvCxnSpPr/>
          <p:nvPr/>
        </p:nvCxnSpPr>
        <p:spPr>
          <a:xfrm rot="10800000">
            <a:off x="8910638" y="4033225"/>
            <a:ext cx="0" cy="1217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2" name="Google Shape;1082;p96"/>
          <p:cNvCxnSpPr/>
          <p:nvPr/>
        </p:nvCxnSpPr>
        <p:spPr>
          <a:xfrm rot="10800000">
            <a:off x="8324850" y="4029150"/>
            <a:ext cx="0" cy="1217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3" name="Google Shape;1083;p96"/>
          <p:cNvCxnSpPr>
            <a:stCxn id="1077" idx="0"/>
            <a:endCxn id="1078" idx="2"/>
          </p:cNvCxnSpPr>
          <p:nvPr/>
        </p:nvCxnSpPr>
        <p:spPr>
          <a:xfrm rot="10800000">
            <a:off x="8505900" y="3133775"/>
            <a:ext cx="0" cy="339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4" name="Google Shape;1084;p96"/>
          <p:cNvCxnSpPr>
            <a:stCxn id="1078" idx="0"/>
          </p:cNvCxnSpPr>
          <p:nvPr/>
        </p:nvCxnSpPr>
        <p:spPr>
          <a:xfrm rot="10800000">
            <a:off x="8505900" y="2142975"/>
            <a:ext cx="0" cy="438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5" name="Google Shape;1085;p96"/>
          <p:cNvCxnSpPr>
            <a:stCxn id="1086" idx="0"/>
          </p:cNvCxnSpPr>
          <p:nvPr/>
        </p:nvCxnSpPr>
        <p:spPr>
          <a:xfrm flipH="1" rot="10800000">
            <a:off x="9696450" y="2152575"/>
            <a:ext cx="9600" cy="3095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7" name="Google Shape;1087;p96"/>
          <p:cNvCxnSpPr/>
          <p:nvPr/>
        </p:nvCxnSpPr>
        <p:spPr>
          <a:xfrm>
            <a:off x="7724688" y="3303575"/>
            <a:ext cx="781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088" name="Google Shape;1088;p96"/>
          <p:cNvCxnSpPr>
            <a:stCxn id="1079" idx="0"/>
          </p:cNvCxnSpPr>
          <p:nvPr/>
        </p:nvCxnSpPr>
        <p:spPr>
          <a:xfrm rot="10800000">
            <a:off x="9115350" y="1228713"/>
            <a:ext cx="4800" cy="369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9" name="Google Shape;1089;p96"/>
          <p:cNvSpPr txBox="1"/>
          <p:nvPr/>
        </p:nvSpPr>
        <p:spPr>
          <a:xfrm>
            <a:off x="8124750" y="52482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Q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090" name="Google Shape;1090;p96"/>
          <p:cNvSpPr txBox="1"/>
          <p:nvPr/>
        </p:nvSpPr>
        <p:spPr>
          <a:xfrm>
            <a:off x="8753475" y="52575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K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086" name="Google Shape;1086;p96"/>
          <p:cNvSpPr txBox="1"/>
          <p:nvPr/>
        </p:nvSpPr>
        <p:spPr>
          <a:xfrm>
            <a:off x="9505950" y="5248275"/>
            <a:ext cx="3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NVIDIA Sans"/>
                <a:ea typeface="NVIDIA Sans"/>
                <a:cs typeface="NVIDIA Sans"/>
                <a:sym typeface="NVIDIA Sans"/>
              </a:rPr>
              <a:t>V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1091" name="Google Shape;109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173" y="2094872"/>
            <a:ext cx="1826552" cy="13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0013" y="4673400"/>
            <a:ext cx="3666863" cy="13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96"/>
          <p:cNvSpPr/>
          <p:nvPr/>
        </p:nvSpPr>
        <p:spPr>
          <a:xfrm>
            <a:off x="8677050" y="4365475"/>
            <a:ext cx="1238400" cy="552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Pooling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97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Every Head Learns a Custom Compression</a:t>
            </a:r>
            <a:endParaRPr sz="3600"/>
          </a:p>
        </p:txBody>
      </p:sp>
      <p:sp>
        <p:nvSpPr>
          <p:cNvPr id="1100" name="Google Shape;1100;p97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Compression rate heatmaps</a:t>
            </a:r>
            <a:endParaRPr sz="2300"/>
          </a:p>
        </p:txBody>
      </p:sp>
      <p:pic>
        <p:nvPicPr>
          <p:cNvPr id="1101" name="Google Shape;110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078" y="1300200"/>
            <a:ext cx="6518650" cy="42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100" y="1168550"/>
            <a:ext cx="7234600" cy="47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97"/>
          <p:cNvSpPr/>
          <p:nvPr/>
        </p:nvSpPr>
        <p:spPr>
          <a:xfrm flipH="1" rot="10800000">
            <a:off x="2439200" y="1112475"/>
            <a:ext cx="6462600" cy="435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0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Motivation</a:t>
            </a:r>
            <a:endParaRPr sz="3600"/>
          </a:p>
        </p:txBody>
      </p:sp>
      <p:pic>
        <p:nvPicPr>
          <p:cNvPr id="757" name="Google Shape;75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75" y="2575400"/>
            <a:ext cx="3912876" cy="22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80"/>
          <p:cNvPicPr preferRelativeResize="0"/>
          <p:nvPr/>
        </p:nvPicPr>
        <p:blipFill rotWithShape="1">
          <a:blip r:embed="rId4">
            <a:alphaModFix/>
          </a:blip>
          <a:srcRect b="6985" l="0" r="0" t="0"/>
          <a:stretch/>
        </p:blipFill>
        <p:spPr>
          <a:xfrm>
            <a:off x="754375" y="1032325"/>
            <a:ext cx="2190750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80"/>
          <p:cNvSpPr txBox="1"/>
          <p:nvPr/>
        </p:nvSpPr>
        <p:spPr>
          <a:xfrm>
            <a:off x="4445175" y="795775"/>
            <a:ext cx="61482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CNNs naturally extract hierarchical features of images.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No proven end-to-end mechanism for autoregressive sequence models.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760" name="Google Shape;760;p80"/>
          <p:cNvGrpSpPr/>
          <p:nvPr/>
        </p:nvGrpSpPr>
        <p:grpSpPr>
          <a:xfrm>
            <a:off x="8417838" y="1373250"/>
            <a:ext cx="1386600" cy="1653800"/>
            <a:chOff x="6825963" y="1894900"/>
            <a:chExt cx="1386600" cy="1653800"/>
          </a:xfrm>
        </p:grpSpPr>
        <p:sp>
          <p:nvSpPr>
            <p:cNvPr id="761" name="Google Shape;761;p80"/>
            <p:cNvSpPr/>
            <p:nvPr/>
          </p:nvSpPr>
          <p:spPr>
            <a:xfrm>
              <a:off x="6825963" y="1894900"/>
              <a:ext cx="1386600" cy="11991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62" name="Google Shape;762;p80"/>
            <p:cNvCxnSpPr/>
            <p:nvPr/>
          </p:nvCxnSpPr>
          <p:spPr>
            <a:xfrm rot="10800000">
              <a:off x="7519263" y="3179700"/>
              <a:ext cx="0" cy="369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763" name="Google Shape;763;p80"/>
          <p:cNvGrpSpPr/>
          <p:nvPr/>
        </p:nvGrpSpPr>
        <p:grpSpPr>
          <a:xfrm>
            <a:off x="8520350" y="3645800"/>
            <a:ext cx="1344150" cy="1839126"/>
            <a:chOff x="6868425" y="4333075"/>
            <a:chExt cx="1344150" cy="1839126"/>
          </a:xfrm>
        </p:grpSpPr>
        <p:sp>
          <p:nvSpPr>
            <p:cNvPr id="764" name="Google Shape;764;p80"/>
            <p:cNvSpPr/>
            <p:nvPr/>
          </p:nvSpPr>
          <p:spPr>
            <a:xfrm>
              <a:off x="6868425" y="4602950"/>
              <a:ext cx="1301700" cy="1199100"/>
            </a:xfrm>
            <a:prstGeom prst="rect">
              <a:avLst/>
            </a:prstGeom>
            <a:solidFill>
              <a:schemeClr val="dk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65" name="Google Shape;765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684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811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7" name="Google Shape;767;p8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36000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8" name="Google Shape;768;p80"/>
            <p:cNvCxnSpPr/>
            <p:nvPr/>
          </p:nvCxnSpPr>
          <p:spPr>
            <a:xfrm rot="10800000">
              <a:off x="6979125" y="586892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69" name="Google Shape;769;p80"/>
            <p:cNvCxnSpPr/>
            <p:nvPr/>
          </p:nvCxnSpPr>
          <p:spPr>
            <a:xfrm rot="10800000">
              <a:off x="8082650" y="433307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770" name="Google Shape;770;p80"/>
          <p:cNvSpPr txBox="1"/>
          <p:nvPr/>
        </p:nvSpPr>
        <p:spPr>
          <a:xfrm>
            <a:off x="171175" y="5484925"/>
            <a:ext cx="91806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H. Lee, R. B. Grosse, R. Ranganath, and A. Y. Ng, “Convolutional deep belief networks for scalable unsupervised learning of hierarchical representations,” ICML 2009</a:t>
            </a:r>
            <a:endParaRPr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98"/>
          <p:cNvSpPr txBox="1"/>
          <p:nvPr>
            <p:ph type="title"/>
          </p:nvPr>
        </p:nvSpPr>
        <p:spPr>
          <a:xfrm>
            <a:off x="754380" y="7620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Dynamic Memory Sparsification (2025)</a:t>
            </a:r>
            <a:endParaRPr sz="3600"/>
          </a:p>
        </p:txBody>
      </p:sp>
      <p:pic>
        <p:nvPicPr>
          <p:cNvPr id="1110" name="Google Shape;111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3731" y="3368613"/>
            <a:ext cx="1395964" cy="13959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98"/>
          <p:cNvGrpSpPr/>
          <p:nvPr/>
        </p:nvGrpSpPr>
        <p:grpSpPr>
          <a:xfrm>
            <a:off x="9247287" y="1469081"/>
            <a:ext cx="1411200" cy="1769856"/>
            <a:chOff x="7357612" y="1451369"/>
            <a:chExt cx="1411200" cy="1769856"/>
          </a:xfrm>
        </p:grpSpPr>
        <p:pic>
          <p:nvPicPr>
            <p:cNvPr id="1112" name="Google Shape;1112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72789" y="1451369"/>
              <a:ext cx="1395968" cy="1395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3" name="Google Shape;1113;p98"/>
            <p:cNvSpPr txBox="1"/>
            <p:nvPr/>
          </p:nvSpPr>
          <p:spPr>
            <a:xfrm>
              <a:off x="7357612" y="2821025"/>
              <a:ext cx="1411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Piotr Nawrot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</p:grpSp>
      <p:sp>
        <p:nvSpPr>
          <p:cNvPr id="1114" name="Google Shape;1114;p98"/>
          <p:cNvSpPr txBox="1"/>
          <p:nvPr/>
        </p:nvSpPr>
        <p:spPr>
          <a:xfrm>
            <a:off x="9070725" y="4764575"/>
            <a:ext cx="17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Edoardo M. Ponti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1115" name="Google Shape;1115;p98"/>
          <p:cNvGrpSpPr/>
          <p:nvPr/>
        </p:nvGrpSpPr>
        <p:grpSpPr>
          <a:xfrm>
            <a:off x="7193200" y="1457150"/>
            <a:ext cx="2044800" cy="1793713"/>
            <a:chOff x="8768800" y="1439788"/>
            <a:chExt cx="2044800" cy="1793713"/>
          </a:xfrm>
        </p:grpSpPr>
        <p:sp>
          <p:nvSpPr>
            <p:cNvPr id="1116" name="Google Shape;1116;p98"/>
            <p:cNvSpPr txBox="1"/>
            <p:nvPr/>
          </p:nvSpPr>
          <p:spPr>
            <a:xfrm>
              <a:off x="8768800" y="2833300"/>
              <a:ext cx="204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Konrad Staniszewski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1117" name="Google Shape;1117;p98"/>
            <p:cNvPicPr preferRelativeResize="0"/>
            <p:nvPr/>
          </p:nvPicPr>
          <p:blipFill rotWithShape="1">
            <a:blip r:embed="rId5">
              <a:alphaModFix/>
            </a:blip>
            <a:srcRect b="29131" l="5353" r="8580" t="7"/>
            <a:stretch/>
          </p:blipFill>
          <p:spPr>
            <a:xfrm>
              <a:off x="9065050" y="1439788"/>
              <a:ext cx="1395950" cy="1395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8" name="Google Shape;1118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700" y="1241501"/>
            <a:ext cx="7046975" cy="2072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19" name="Google Shape;1119;p98"/>
          <p:cNvSpPr txBox="1"/>
          <p:nvPr>
            <p:ph idx="2" type="body"/>
          </p:nvPr>
        </p:nvSpPr>
        <p:spPr>
          <a:xfrm>
            <a:off x="622575" y="3605100"/>
            <a:ext cx="6819000" cy="21297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/>
              <a:t>Goals</a:t>
            </a:r>
            <a:endParaRPr sz="2400"/>
          </a:p>
          <a:p>
            <a:pPr indent="-38100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>
                <a:solidFill>
                  <a:srgbClr val="222222"/>
                </a:solidFill>
              </a:rPr>
              <a:t>Simplify</a:t>
            </a:r>
            <a:r>
              <a:rPr lang="en-US" sz="2400"/>
              <a:t> DMC to </a:t>
            </a:r>
            <a:r>
              <a:rPr b="1" lang="en-US" sz="2400"/>
              <a:t>speed up training</a:t>
            </a:r>
            <a:endParaRPr b="1" sz="2400"/>
          </a:p>
          <a:p>
            <a:pPr indent="-38100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Draw from KV cache compression research</a:t>
            </a:r>
            <a:endParaRPr sz="2400"/>
          </a:p>
          <a:p>
            <a:pPr indent="-381000" lvl="1" marL="9144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Token eviction and </a:t>
            </a:r>
            <a:r>
              <a:rPr b="1" lang="en-US" sz="2400"/>
              <a:t>sliding windows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99"/>
          <p:cNvSpPr txBox="1"/>
          <p:nvPr>
            <p:ph type="title"/>
          </p:nvPr>
        </p:nvSpPr>
        <p:spPr>
          <a:xfrm>
            <a:off x="754380" y="7620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Dynamic Memory Sparsification (DMS)</a:t>
            </a:r>
            <a:endParaRPr sz="3600"/>
          </a:p>
        </p:txBody>
      </p:sp>
      <p:sp>
        <p:nvSpPr>
          <p:cNvPr id="1126" name="Google Shape;1126;p99"/>
          <p:cNvSpPr txBox="1"/>
          <p:nvPr/>
        </p:nvSpPr>
        <p:spPr>
          <a:xfrm>
            <a:off x="285175" y="1115775"/>
            <a:ext cx="10402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VIDIA Sans"/>
              <a:buChar char="●"/>
            </a:pPr>
            <a:r>
              <a:rPr lang="en-US" sz="2400">
                <a:latin typeface="NVIDIA Sans"/>
                <a:ea typeface="NVIDIA Sans"/>
                <a:cs typeface="NVIDIA Sans"/>
                <a:sym typeface="NVIDIA Sans"/>
              </a:rPr>
              <a:t>Simplification of the DMC algorithm</a:t>
            </a:r>
            <a:endParaRPr sz="2400">
              <a:latin typeface="NVIDIA Sans"/>
              <a:ea typeface="NVIDIA Sans"/>
              <a:cs typeface="NVIDIA Sans"/>
              <a:sym typeface="NVIDIA Sans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VIDIA Sans"/>
              <a:buChar char="●"/>
            </a:pPr>
            <a:r>
              <a:rPr lang="en-US" sz="2400">
                <a:latin typeface="NVIDIA Sans"/>
                <a:ea typeface="NVIDIA Sans"/>
                <a:cs typeface="NVIDIA Sans"/>
                <a:sym typeface="NVIDIA Sans"/>
              </a:rPr>
              <a:t>Train a model to perform token </a:t>
            </a:r>
            <a:r>
              <a:rPr b="1" lang="en-US" sz="24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rPr>
              <a:t>eviction</a:t>
            </a:r>
            <a:r>
              <a:rPr b="1" lang="en-US" sz="2400"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lang="en-US" sz="2400">
                <a:latin typeface="NVIDIA Sans"/>
                <a:ea typeface="NVIDIA Sans"/>
                <a:cs typeface="NVIDIA Sans"/>
                <a:sym typeface="NVIDIA Sans"/>
              </a:rPr>
              <a:t>instead of </a:t>
            </a:r>
            <a:r>
              <a:rPr b="1" lang="en-US" sz="2400">
                <a:latin typeface="NVIDIA Sans"/>
                <a:ea typeface="NVIDIA Sans"/>
                <a:cs typeface="NVIDIA Sans"/>
                <a:sym typeface="NVIDIA Sans"/>
              </a:rPr>
              <a:t>merging</a:t>
            </a:r>
            <a:endParaRPr baseline="-25000" i="1" sz="2400"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1127" name="Google Shape;1127;p99"/>
          <p:cNvGrpSpPr/>
          <p:nvPr/>
        </p:nvGrpSpPr>
        <p:grpSpPr>
          <a:xfrm>
            <a:off x="3785564" y="2435987"/>
            <a:ext cx="3148092" cy="3547869"/>
            <a:chOff x="6286525" y="1598613"/>
            <a:chExt cx="3628925" cy="4089763"/>
          </a:xfrm>
        </p:grpSpPr>
        <p:sp>
          <p:nvSpPr>
            <p:cNvPr id="1128" name="Google Shape;1128;p99"/>
            <p:cNvSpPr/>
            <p:nvPr/>
          </p:nvSpPr>
          <p:spPr>
            <a:xfrm>
              <a:off x="7886700" y="3473375"/>
              <a:ext cx="1238400" cy="552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82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9300" lIns="79300" spcFirstLastPara="1" rIns="79300" wrap="square" tIns="793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4"/>
                <a:t>MatMul</a:t>
              </a:r>
              <a:endParaRPr sz="1214"/>
            </a:p>
          </p:txBody>
        </p:sp>
        <p:sp>
          <p:nvSpPr>
            <p:cNvPr id="1129" name="Google Shape;1129;p99"/>
            <p:cNvSpPr/>
            <p:nvPr/>
          </p:nvSpPr>
          <p:spPr>
            <a:xfrm>
              <a:off x="7886700" y="2581275"/>
              <a:ext cx="1238400" cy="552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82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9300" lIns="79300" spcFirstLastPara="1" rIns="79300" wrap="square" tIns="793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4"/>
                <a:t>Softmax</a:t>
              </a:r>
              <a:endParaRPr sz="1214"/>
            </a:p>
          </p:txBody>
        </p:sp>
        <p:sp>
          <p:nvSpPr>
            <p:cNvPr id="1130" name="Google Shape;1130;p99"/>
            <p:cNvSpPr/>
            <p:nvPr/>
          </p:nvSpPr>
          <p:spPr>
            <a:xfrm>
              <a:off x="8324850" y="1598613"/>
              <a:ext cx="1590600" cy="552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82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9300" lIns="79300" spcFirstLastPara="1" rIns="79300" wrap="square" tIns="793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4"/>
                <a:t>MatMul</a:t>
              </a:r>
              <a:endParaRPr sz="1214"/>
            </a:p>
          </p:txBody>
        </p:sp>
        <p:sp>
          <p:nvSpPr>
            <p:cNvPr id="1131" name="Google Shape;1131;p99"/>
            <p:cNvSpPr/>
            <p:nvPr/>
          </p:nvSpPr>
          <p:spPr>
            <a:xfrm>
              <a:off x="6286525" y="3027275"/>
              <a:ext cx="1400100" cy="5526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 cap="flat" cmpd="sng" w="82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9300" lIns="79300" spcFirstLastPara="1" rIns="79300" wrap="square" tIns="793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4"/>
                <a:t>Pooling-aware Mask</a:t>
              </a:r>
              <a:endParaRPr sz="1214"/>
            </a:p>
          </p:txBody>
        </p:sp>
        <p:cxnSp>
          <p:nvCxnSpPr>
            <p:cNvPr id="1132" name="Google Shape;1132;p99"/>
            <p:cNvCxnSpPr/>
            <p:nvPr/>
          </p:nvCxnSpPr>
          <p:spPr>
            <a:xfrm rot="10800000">
              <a:off x="8910638" y="4033225"/>
              <a:ext cx="0" cy="121710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3" name="Google Shape;1133;p99"/>
            <p:cNvCxnSpPr/>
            <p:nvPr/>
          </p:nvCxnSpPr>
          <p:spPr>
            <a:xfrm rot="10800000">
              <a:off x="8324850" y="4029150"/>
              <a:ext cx="0" cy="121710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4" name="Google Shape;1134;p99"/>
            <p:cNvCxnSpPr>
              <a:stCxn id="1128" idx="0"/>
              <a:endCxn id="1129" idx="2"/>
            </p:cNvCxnSpPr>
            <p:nvPr/>
          </p:nvCxnSpPr>
          <p:spPr>
            <a:xfrm rot="10800000">
              <a:off x="8505900" y="3133775"/>
              <a:ext cx="0" cy="33960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5" name="Google Shape;1135;p99"/>
            <p:cNvCxnSpPr>
              <a:stCxn id="1129" idx="0"/>
            </p:cNvCxnSpPr>
            <p:nvPr/>
          </p:nvCxnSpPr>
          <p:spPr>
            <a:xfrm rot="10800000">
              <a:off x="8505900" y="2142975"/>
              <a:ext cx="0" cy="43830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6" name="Google Shape;1136;p99"/>
            <p:cNvCxnSpPr>
              <a:stCxn id="1137" idx="0"/>
            </p:cNvCxnSpPr>
            <p:nvPr/>
          </p:nvCxnSpPr>
          <p:spPr>
            <a:xfrm flipH="1" rot="10800000">
              <a:off x="9696450" y="2152575"/>
              <a:ext cx="9600" cy="309570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38" name="Google Shape;1138;p99"/>
            <p:cNvCxnSpPr/>
            <p:nvPr/>
          </p:nvCxnSpPr>
          <p:spPr>
            <a:xfrm>
              <a:off x="7724688" y="3303575"/>
              <a:ext cx="781200" cy="0"/>
            </a:xfrm>
            <a:prstGeom prst="straightConnector1">
              <a:avLst/>
            </a:prstGeom>
            <a:noFill/>
            <a:ln cap="flat" cmpd="sng" w="8250">
              <a:solidFill>
                <a:schemeClr val="lt1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1139" name="Google Shape;1139;p99"/>
            <p:cNvSpPr txBox="1"/>
            <p:nvPr/>
          </p:nvSpPr>
          <p:spPr>
            <a:xfrm>
              <a:off x="8124750" y="5248275"/>
              <a:ext cx="3810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300" lIns="79300" spcFirstLastPara="1" rIns="79300" wrap="square" tIns="793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87">
                  <a:latin typeface="NVIDIA Sans"/>
                  <a:ea typeface="NVIDIA Sans"/>
                  <a:cs typeface="NVIDIA Sans"/>
                  <a:sym typeface="NVIDIA Sans"/>
                </a:rPr>
                <a:t>Q</a:t>
              </a:r>
              <a:endParaRPr sz="1387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1140" name="Google Shape;1140;p99"/>
            <p:cNvSpPr txBox="1"/>
            <p:nvPr/>
          </p:nvSpPr>
          <p:spPr>
            <a:xfrm>
              <a:off x="8753475" y="5257575"/>
              <a:ext cx="3810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300" lIns="79300" spcFirstLastPara="1" rIns="79300" wrap="square" tIns="793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87">
                  <a:latin typeface="NVIDIA Sans"/>
                  <a:ea typeface="NVIDIA Sans"/>
                  <a:cs typeface="NVIDIA Sans"/>
                  <a:sym typeface="NVIDIA Sans"/>
                </a:rPr>
                <a:t>K</a:t>
              </a:r>
              <a:endParaRPr sz="1387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1137" name="Google Shape;1137;p99"/>
            <p:cNvSpPr txBox="1"/>
            <p:nvPr/>
          </p:nvSpPr>
          <p:spPr>
            <a:xfrm>
              <a:off x="9505950" y="5248275"/>
              <a:ext cx="3810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9300" lIns="79300" spcFirstLastPara="1" rIns="79300" wrap="square" tIns="793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87">
                  <a:latin typeface="NVIDIA Sans"/>
                  <a:ea typeface="NVIDIA Sans"/>
                  <a:cs typeface="NVIDIA Sans"/>
                  <a:sym typeface="NVIDIA Sans"/>
                </a:rPr>
                <a:t>V</a:t>
              </a:r>
              <a:endParaRPr sz="1387"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1141" name="Google Shape;1141;p99"/>
            <p:cNvSpPr/>
            <p:nvPr/>
          </p:nvSpPr>
          <p:spPr>
            <a:xfrm>
              <a:off x="8677050" y="4365475"/>
              <a:ext cx="1238400" cy="5526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 cap="flat" cmpd="sng" w="82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9300" lIns="79300" spcFirstLastPara="1" rIns="79300" wrap="square" tIns="793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14"/>
                <a:t>Pooling</a:t>
              </a:r>
              <a:endParaRPr sz="1214"/>
            </a:p>
          </p:txBody>
        </p:sp>
      </p:grpSp>
      <p:cxnSp>
        <p:nvCxnSpPr>
          <p:cNvPr id="1142" name="Google Shape;1142;p99"/>
          <p:cNvCxnSpPr/>
          <p:nvPr/>
        </p:nvCxnSpPr>
        <p:spPr>
          <a:xfrm flipH="1" rot="10800000">
            <a:off x="5752633" y="4768948"/>
            <a:ext cx="1434600" cy="674100"/>
          </a:xfrm>
          <a:prstGeom prst="straightConnector1">
            <a:avLst/>
          </a:prstGeom>
          <a:noFill/>
          <a:ln cap="flat" cmpd="sng" w="1098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00"/>
          <p:cNvSpPr txBox="1"/>
          <p:nvPr>
            <p:ph type="title"/>
          </p:nvPr>
        </p:nvSpPr>
        <p:spPr>
          <a:xfrm>
            <a:off x="754380" y="7620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Dynamic Memory Sparsification (DMS)</a:t>
            </a:r>
            <a:endParaRPr sz="3600"/>
          </a:p>
        </p:txBody>
      </p:sp>
      <p:pic>
        <p:nvPicPr>
          <p:cNvPr id="1149" name="Google Shape;1149;p100"/>
          <p:cNvPicPr preferRelativeResize="0"/>
          <p:nvPr/>
        </p:nvPicPr>
        <p:blipFill rotWithShape="1">
          <a:blip r:embed="rId3">
            <a:alphaModFix/>
          </a:blip>
          <a:srcRect b="2486" l="0" r="0" t="0"/>
          <a:stretch/>
        </p:blipFill>
        <p:spPr>
          <a:xfrm>
            <a:off x="5273275" y="2181625"/>
            <a:ext cx="4945199" cy="35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100"/>
          <p:cNvSpPr txBox="1"/>
          <p:nvPr/>
        </p:nvSpPr>
        <p:spPr>
          <a:xfrm>
            <a:off x="312050" y="972825"/>
            <a:ext cx="9906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VIDIA Sans"/>
              <a:buChar char="●"/>
            </a:pPr>
            <a:r>
              <a:rPr b="1" lang="en-US" sz="22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rPr>
              <a:t>Delayed</a:t>
            </a:r>
            <a:r>
              <a:rPr b="1" lang="en-US" sz="22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lang="en-US" sz="22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eviction after decision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-368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NVIDIA Sans"/>
              <a:buChar char="○"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Let the model extract information from tokens marked for eviction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  <a:p>
            <a:pPr indent="-368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NVIDIA Sans"/>
              <a:buChar char="○"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Creates a </a:t>
            </a:r>
            <a:r>
              <a:rPr b="1" lang="en-US" sz="2200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rPr>
              <a:t>sliding window</a:t>
            </a:r>
            <a:endParaRPr baseline="-25000" i="1" sz="2200">
              <a:solidFill>
                <a:schemeClr val="dk2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151" name="Google Shape;1151;p100"/>
          <p:cNvSpPr txBox="1"/>
          <p:nvPr/>
        </p:nvSpPr>
        <p:spPr>
          <a:xfrm>
            <a:off x="468750" y="3156675"/>
            <a:ext cx="4086300" cy="803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Deciding about eviction of </a:t>
            </a:r>
            <a:r>
              <a:rPr i="1" lang="en-US" sz="1800">
                <a:latin typeface="NVIDIA Sans"/>
                <a:ea typeface="NVIDIA Sans"/>
                <a:cs typeface="NVIDIA Sans"/>
                <a:sym typeface="NVIDIA Sans"/>
              </a:rPr>
              <a:t>k</a:t>
            </a:r>
            <a:r>
              <a:rPr baseline="-25000" i="1" lang="en-US" sz="1800">
                <a:latin typeface="NVIDIA Sans"/>
                <a:ea typeface="NVIDIA Sans"/>
                <a:cs typeface="NVIDIA Sans"/>
                <a:sym typeface="NVIDIA Sans"/>
              </a:rPr>
              <a:t>2</a:t>
            </a: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 with </a:t>
            </a:r>
            <a:r>
              <a:rPr i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α</a:t>
            </a:r>
            <a:r>
              <a:rPr baseline="-25000" i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5</a:t>
            </a:r>
            <a:r>
              <a:rPr i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worsens accuracy</a:t>
            </a:r>
            <a:endParaRPr sz="1800"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1152" name="Google Shape;1152;p100"/>
          <p:cNvPicPr preferRelativeResize="0"/>
          <p:nvPr/>
        </p:nvPicPr>
        <p:blipFill rotWithShape="1">
          <a:blip r:embed="rId3">
            <a:alphaModFix/>
          </a:blip>
          <a:srcRect b="0" l="48591" r="0" t="11801"/>
          <a:stretch/>
        </p:blipFill>
        <p:spPr>
          <a:xfrm>
            <a:off x="7676225" y="2456775"/>
            <a:ext cx="2542250" cy="319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00"/>
          <p:cNvSpPr/>
          <p:nvPr/>
        </p:nvSpPr>
        <p:spPr>
          <a:xfrm>
            <a:off x="5725975" y="5002450"/>
            <a:ext cx="4492500" cy="111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00"/>
          <p:cNvSpPr/>
          <p:nvPr/>
        </p:nvSpPr>
        <p:spPr>
          <a:xfrm>
            <a:off x="5701925" y="4327650"/>
            <a:ext cx="4492500" cy="25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100"/>
          <p:cNvSpPr/>
          <p:nvPr/>
        </p:nvSpPr>
        <p:spPr>
          <a:xfrm>
            <a:off x="5715700" y="3615175"/>
            <a:ext cx="4578900" cy="252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00"/>
          <p:cNvSpPr/>
          <p:nvPr/>
        </p:nvSpPr>
        <p:spPr>
          <a:xfrm>
            <a:off x="7854075" y="5653150"/>
            <a:ext cx="343800" cy="24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00"/>
          <p:cNvSpPr/>
          <p:nvPr/>
        </p:nvSpPr>
        <p:spPr>
          <a:xfrm>
            <a:off x="5715700" y="2953225"/>
            <a:ext cx="4492500" cy="302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8" name="Google Shape;1158;p100"/>
          <p:cNvGrpSpPr/>
          <p:nvPr/>
        </p:nvGrpSpPr>
        <p:grpSpPr>
          <a:xfrm>
            <a:off x="1609950" y="4219675"/>
            <a:ext cx="2542200" cy="1310988"/>
            <a:chOff x="1609950" y="4219675"/>
            <a:chExt cx="2542200" cy="1310988"/>
          </a:xfrm>
        </p:grpSpPr>
        <p:sp>
          <p:nvSpPr>
            <p:cNvPr id="1159" name="Google Shape;1159;p100"/>
            <p:cNvSpPr txBox="1"/>
            <p:nvPr/>
          </p:nvSpPr>
          <p:spPr>
            <a:xfrm>
              <a:off x="1609950" y="4945663"/>
              <a:ext cx="2053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α</a:t>
              </a:r>
              <a:r>
                <a:rPr baseline="-25000" i="1" lang="en-US" sz="2600"/>
                <a:t>2</a:t>
              </a:r>
              <a:r>
                <a:rPr i="1" lang="en-US" sz="2600"/>
                <a:t> = w</a:t>
              </a:r>
              <a:r>
                <a:rPr baseline="-25000"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α</a:t>
              </a:r>
              <a:r>
                <a:rPr baseline="30000"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T</a:t>
              </a:r>
              <a:r>
                <a:rPr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 x</a:t>
              </a:r>
              <a:r>
                <a:rPr baseline="-25000"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2</a:t>
              </a:r>
              <a:endParaRPr baseline="-25000" i="1" sz="2600"/>
            </a:p>
          </p:txBody>
        </p:sp>
        <p:sp>
          <p:nvSpPr>
            <p:cNvPr id="1160" name="Google Shape;1160;p100"/>
            <p:cNvSpPr txBox="1"/>
            <p:nvPr/>
          </p:nvSpPr>
          <p:spPr>
            <a:xfrm>
              <a:off x="1609950" y="4219675"/>
              <a:ext cx="2542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k</a:t>
              </a:r>
              <a:r>
                <a:rPr baseline="-25000"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2</a:t>
              </a:r>
              <a:r>
                <a:rPr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 = W</a:t>
              </a:r>
              <a:r>
                <a:rPr baseline="-25000"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k</a:t>
              </a:r>
              <a:r>
                <a:rPr i="1" lang="en-US" sz="2600">
                  <a:solidFill>
                    <a:schemeClr val="lt1"/>
                  </a:solidFill>
                  <a:latin typeface="NVIDIA Sans"/>
                  <a:ea typeface="NVIDIA Sans"/>
                  <a:cs typeface="NVIDIA Sans"/>
                  <a:sym typeface="NVIDIA Sans"/>
                </a:rPr>
                <a:t> x</a:t>
              </a:r>
              <a:r>
                <a:rPr baseline="-25000" i="1" lang="en-US" sz="2600"/>
                <a:t>2</a:t>
              </a:r>
              <a:endParaRPr baseline="-25000" i="1" sz="26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0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Sliding Window Sizes and Data Efficiency</a:t>
            </a:r>
            <a:endParaRPr sz="3600"/>
          </a:p>
        </p:txBody>
      </p:sp>
      <p:sp>
        <p:nvSpPr>
          <p:cNvPr id="1167" name="Google Shape;1167;p101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Llama 3.2 1B Instruct</a:t>
            </a:r>
            <a:endParaRPr sz="1800"/>
          </a:p>
        </p:txBody>
      </p:sp>
      <p:grpSp>
        <p:nvGrpSpPr>
          <p:cNvPr id="1168" name="Google Shape;1168;p101"/>
          <p:cNvGrpSpPr/>
          <p:nvPr/>
        </p:nvGrpSpPr>
        <p:grpSpPr>
          <a:xfrm>
            <a:off x="215350" y="1060700"/>
            <a:ext cx="4518263" cy="4867726"/>
            <a:chOff x="2958550" y="1060700"/>
            <a:chExt cx="4518263" cy="4867726"/>
          </a:xfrm>
        </p:grpSpPr>
        <p:pic>
          <p:nvPicPr>
            <p:cNvPr id="1169" name="Google Shape;1169;p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96037" y="1092350"/>
              <a:ext cx="3980775" cy="4836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101"/>
            <p:cNvPicPr preferRelativeResize="0"/>
            <p:nvPr/>
          </p:nvPicPr>
          <p:blipFill rotWithShape="1">
            <a:blip r:embed="rId4">
              <a:alphaModFix/>
            </a:blip>
            <a:srcRect b="0" l="0" r="15853" t="0"/>
            <a:stretch/>
          </p:blipFill>
          <p:spPr>
            <a:xfrm>
              <a:off x="2958550" y="1060700"/>
              <a:ext cx="619225" cy="456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1" name="Google Shape;1171;p101"/>
          <p:cNvSpPr txBox="1"/>
          <p:nvPr>
            <p:ph idx="2" type="body"/>
          </p:nvPr>
        </p:nvSpPr>
        <p:spPr>
          <a:xfrm>
            <a:off x="4886025" y="1453900"/>
            <a:ext cx="59604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VIDIA Sans Light"/>
              <a:buChar char="●"/>
            </a:pP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Even with </a:t>
            </a:r>
            <a:r>
              <a:rPr b="1" lang="en-US" sz="2100"/>
              <a:t>extreme data efficiency</a:t>
            </a:r>
            <a:b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</a:b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(</a:t>
            </a:r>
            <a:r>
              <a:rPr b="1" lang="en-US" sz="2100">
                <a:solidFill>
                  <a:schemeClr val="dk2"/>
                </a:solidFill>
              </a:rPr>
              <a:t>700 steps</a:t>
            </a: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) we can achieve 8x compression</a:t>
            </a:r>
            <a:endParaRPr sz="2100">
              <a:latin typeface="NVIDIA Sans Light"/>
              <a:ea typeface="NVIDIA Sans Light"/>
              <a:cs typeface="NVIDIA Sans Light"/>
              <a:sym typeface="NVIDIA Sans Ligh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NVIDIA Sans Light"/>
              <a:ea typeface="NVIDIA Sans Light"/>
              <a:cs typeface="NVIDIA Sans Light"/>
              <a:sym typeface="NVIDIA Sans Light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VIDIA Sans Light"/>
              <a:buChar char="●"/>
            </a:pPr>
            <a:r>
              <a:rPr b="1" lang="en-US" sz="2100"/>
              <a:t>Larger window sizes</a:t>
            </a: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 are more robust (win=256 adopted in experiments)</a:t>
            </a:r>
            <a:endParaRPr sz="2100">
              <a:latin typeface="NVIDIA Sans Light"/>
              <a:ea typeface="NVIDIA Sans Light"/>
              <a:cs typeface="NVIDIA Sans Light"/>
              <a:sym typeface="NVIDIA Sans Ligh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NVIDIA Sans Light"/>
              <a:ea typeface="NVIDIA Sans Light"/>
              <a:cs typeface="NVIDIA Sans Light"/>
              <a:sym typeface="NVIDIA Sans Light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VIDIA Sans Light"/>
              <a:buChar char="●"/>
            </a:pP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DMS is </a:t>
            </a:r>
            <a:r>
              <a:rPr b="1" lang="en-US" sz="2100"/>
              <a:t>more robust</a:t>
            </a:r>
            <a:r>
              <a:rPr lang="en-US" sz="2100">
                <a:latin typeface="NVIDIA Sans Light"/>
                <a:ea typeface="NVIDIA Sans Light"/>
                <a:cs typeface="NVIDIA Sans Light"/>
                <a:sym typeface="NVIDIA Sans Light"/>
              </a:rPr>
              <a:t> than DMC degrades easily in fragile small models</a:t>
            </a:r>
            <a:endParaRPr sz="2100">
              <a:latin typeface="NVIDIA Sans Light"/>
              <a:ea typeface="NVIDIA Sans Light"/>
              <a:cs typeface="NVIDIA Sans Light"/>
              <a:sym typeface="NVIDIA Sans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475" y="25275"/>
            <a:ext cx="8106326" cy="591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02"/>
          <p:cNvSpPr txBox="1"/>
          <p:nvPr/>
        </p:nvSpPr>
        <p:spPr>
          <a:xfrm>
            <a:off x="0" y="1380400"/>
            <a:ext cx="30000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33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VIDIA Sans"/>
              <a:buChar char="●"/>
            </a:pP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Gemma 3 and Llama 4 mix sliding-window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and global attention layers</a:t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45720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  <a:p>
            <a:pPr indent="-342900" lvl="0" marL="457200" rtl="0" algn="l">
              <a:spcBef>
                <a:spcPts val="33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VIDIA Sans"/>
              <a:buChar char="●"/>
            </a:pP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Nemotron-H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mixes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Mamba-2 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and global attention layers</a:t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  <a:p>
            <a:pPr indent="0" lvl="0" marL="457200" rtl="0" algn="l">
              <a:spcBef>
                <a:spcPts val="33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  <a:p>
            <a:pPr indent="-342900" lvl="0" marL="457200" rtl="0" algn="l">
              <a:spcBef>
                <a:spcPts val="33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VIDIA Sans"/>
              <a:buChar char="●"/>
            </a:pP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DeepSeek V3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has </a:t>
            </a:r>
            <a:r>
              <a:rPr b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Multi-head Latent Attention (MLA)</a:t>
            </a:r>
            <a:endParaRPr b="1" sz="1800"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0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</a:rPr>
              <a:t>Recent Trends - Local:Full Attention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185" name="Google Shape;118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850" y="3262225"/>
            <a:ext cx="4483324" cy="2451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6" name="Google Shape;1186;p103"/>
          <p:cNvGraphicFramePr/>
          <p:nvPr/>
        </p:nvGraphicFramePr>
        <p:xfrm>
          <a:off x="648850" y="102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{0433D64F-EA2C-41EC-8321-4B128E1C3063}</a:tableStyleId>
              </a:tblPr>
              <a:tblGrid>
                <a:gridCol w="1780575"/>
                <a:gridCol w="39695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Gemma 3 (March 2025)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5:1 ratio of local</a:t>
                      </a:r>
                      <a:r>
                        <a:rPr lang="en-US" sz="1800">
                          <a:solidFill>
                            <a:schemeClr val="lt1"/>
                          </a:solidFill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 (win=1k) to full attention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Llama 4</a:t>
                      </a:r>
                      <a:b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</a:b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(April 2025)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3:1 ratio of local (win=4k) to full attention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Nemotron-H (May 2025)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~1</a:t>
                      </a:r>
                      <a:r>
                        <a:rPr lang="en-US" sz="1800">
                          <a:latin typeface="NVIDIA Sans"/>
                          <a:ea typeface="NVIDIA Sans"/>
                          <a:cs typeface="NVIDIA Sans"/>
                          <a:sym typeface="NVIDIA Sans"/>
                        </a:rPr>
                        <a:t>1:1 ratio of Mamba-2 to full attention</a:t>
                      </a:r>
                      <a:endParaRPr sz="1800">
                        <a:latin typeface="NVIDIA Sans"/>
                        <a:ea typeface="NVIDIA Sans"/>
                        <a:cs typeface="NVIDIA Sans"/>
                        <a:sym typeface="NVIDIA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1187" name="Google Shape;1187;p103"/>
          <p:cNvCxnSpPr/>
          <p:nvPr/>
        </p:nvCxnSpPr>
        <p:spPr>
          <a:xfrm flipH="1" rot="10800000">
            <a:off x="4409025" y="5077675"/>
            <a:ext cx="1347600" cy="6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8" name="Google Shape;1188;p103"/>
          <p:cNvCxnSpPr/>
          <p:nvPr/>
        </p:nvCxnSpPr>
        <p:spPr>
          <a:xfrm flipH="1" rot="10800000">
            <a:off x="4402125" y="5112175"/>
            <a:ext cx="1776300" cy="66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9" name="Google Shape;1189;p103"/>
          <p:cNvSpPr txBox="1"/>
          <p:nvPr/>
        </p:nvSpPr>
        <p:spPr>
          <a:xfrm>
            <a:off x="3185650" y="5664875"/>
            <a:ext cx="13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Full attention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190" name="Google Shape;1190;p103"/>
          <p:cNvSpPr txBox="1"/>
          <p:nvPr/>
        </p:nvSpPr>
        <p:spPr>
          <a:xfrm>
            <a:off x="2162725" y="4576625"/>
            <a:ext cx="158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Local (win=256)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1191" name="Google Shape;1191;p103"/>
          <p:cNvCxnSpPr/>
          <p:nvPr/>
        </p:nvCxnSpPr>
        <p:spPr>
          <a:xfrm flipH="1" rot="10800000">
            <a:off x="3752425" y="4773275"/>
            <a:ext cx="22671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2" name="Google Shape;1192;p103"/>
          <p:cNvSpPr txBox="1"/>
          <p:nvPr/>
        </p:nvSpPr>
        <p:spPr>
          <a:xfrm>
            <a:off x="6716050" y="1185763"/>
            <a:ext cx="38079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Local:full attention patterns are currently designed by hand.</a:t>
            </a:r>
            <a:br>
              <a:rPr lang="en-US" sz="1800">
                <a:latin typeface="NVIDIA Sans"/>
                <a:ea typeface="NVIDIA Sans"/>
                <a:cs typeface="NVIDIA Sans"/>
                <a:sym typeface="NVIDIA Sans"/>
              </a:rPr>
            </a:br>
            <a:br>
              <a:rPr lang="en-US" sz="1800">
                <a:latin typeface="NVIDIA Sans"/>
                <a:ea typeface="NVIDIA Sans"/>
                <a:cs typeface="NVIDIA Sans"/>
                <a:sym typeface="NVIDIA Sans"/>
              </a:rPr>
            </a:br>
            <a:r>
              <a:rPr lang="en-US" sz="1800">
                <a:latin typeface="NVIDIA Sans"/>
                <a:ea typeface="NVIDIA Sans"/>
                <a:cs typeface="NVIDIA Sans"/>
                <a:sym typeface="NVIDIA Sans"/>
              </a:rPr>
              <a:t>DMS learns similar patterns automatically.</a:t>
            </a:r>
            <a:endParaRPr sz="1800"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04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104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104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1" name="Google Shape;1201;p104" title="acc.png"/>
          <p:cNvPicPr preferRelativeResize="0"/>
          <p:nvPr/>
        </p:nvPicPr>
        <p:blipFill rotWithShape="1">
          <a:blip r:embed="rId3">
            <a:alphaModFix/>
          </a:blip>
          <a:srcRect b="2550" l="0" r="0" t="8275"/>
          <a:stretch/>
        </p:blipFill>
        <p:spPr>
          <a:xfrm>
            <a:off x="3032325" y="201750"/>
            <a:ext cx="4908150" cy="57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05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Qwen3-8B DMS 8x</a:t>
            </a:r>
            <a:endParaRPr/>
          </a:p>
        </p:txBody>
      </p:sp>
      <p:sp>
        <p:nvSpPr>
          <p:cNvPr id="1208" name="Google Shape;1208;p105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105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0" name="Google Shape;121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6010" y="1895675"/>
            <a:ext cx="4640825" cy="2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06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Average Gains in Inference Scailing</a:t>
            </a:r>
            <a:endParaRPr sz="3600"/>
          </a:p>
        </p:txBody>
      </p:sp>
      <p:pic>
        <p:nvPicPr>
          <p:cNvPr id="1217" name="Google Shape;121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581" y="1276763"/>
            <a:ext cx="6734774" cy="479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106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DMS vs Vanilla under fixed token budgets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07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Conclusions</a:t>
            </a:r>
            <a:endParaRPr sz="3600"/>
          </a:p>
        </p:txBody>
      </p:sp>
      <p:sp>
        <p:nvSpPr>
          <p:cNvPr id="1225" name="Google Shape;1225;p107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07"/>
          <p:cNvSpPr txBox="1"/>
          <p:nvPr>
            <p:ph idx="2" type="body"/>
          </p:nvPr>
        </p:nvSpPr>
        <p:spPr>
          <a:xfrm>
            <a:off x="754380" y="14538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T</a:t>
            </a:r>
            <a:r>
              <a:rPr lang="en-US" sz="2300"/>
              <a:t>hree approaches for learning end-to-end compression/eviction in Transformer models: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DPT: dynamic hourglass architecture by pooling hidden states 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DMC: faster inference autoregressive pooling of KV cache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DMS: inexpensive eviction of KV tokens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Hope to see more adoption in the future!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Motivation</a:t>
            </a:r>
            <a:endParaRPr sz="3600"/>
          </a:p>
        </p:txBody>
      </p:sp>
      <p:sp>
        <p:nvSpPr>
          <p:cNvPr id="777" name="Google Shape;777;p81"/>
          <p:cNvSpPr txBox="1"/>
          <p:nvPr/>
        </p:nvSpPr>
        <p:spPr>
          <a:xfrm>
            <a:off x="3556675" y="5006325"/>
            <a:ext cx="699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ch</a:t>
            </a:r>
            <a:r>
              <a:rPr lang="en-US" sz="22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ars </a:t>
            </a:r>
            <a:r>
              <a:rPr lang="en-US" sz="195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→</a:t>
            </a: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 words </a:t>
            </a:r>
            <a:r>
              <a:rPr lang="en-US" sz="195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→</a:t>
            </a: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 subwords </a:t>
            </a:r>
            <a:r>
              <a:rPr lang="en-US" sz="195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→</a:t>
            </a: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 128k+ subwords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78" name="Google Shape;778;p81"/>
          <p:cNvSpPr txBox="1"/>
          <p:nvPr/>
        </p:nvSpPr>
        <p:spPr>
          <a:xfrm>
            <a:off x="3556675" y="4185350"/>
            <a:ext cx="666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NVIDIA Sans"/>
                <a:ea typeface="NVIDIA Sans"/>
                <a:cs typeface="NVIDIA Sans"/>
                <a:sym typeface="NVIDIA Sans"/>
              </a:rPr>
              <a:t>Early layers reassemble words</a:t>
            </a:r>
            <a:endParaRPr sz="23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79" name="Google Shape;779;p81"/>
          <p:cNvSpPr txBox="1"/>
          <p:nvPr/>
        </p:nvSpPr>
        <p:spPr>
          <a:xfrm>
            <a:off x="3545025" y="1485150"/>
            <a:ext cx="666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NVIDIA Sans"/>
                <a:ea typeface="NVIDIA Sans"/>
                <a:cs typeface="NVIDIA Sans"/>
                <a:sym typeface="NVIDIA Sans"/>
              </a:rPr>
              <a:t>Generation of </a:t>
            </a:r>
            <a:r>
              <a:rPr lang="en-US" sz="2300">
                <a:latin typeface="NVIDIA Sans"/>
                <a:ea typeface="NVIDIA Sans"/>
                <a:cs typeface="NVIDIA Sans"/>
                <a:sym typeface="NVIDIA Sans"/>
              </a:rPr>
              <a:t>multiple tokens at a time</a:t>
            </a:r>
            <a:endParaRPr sz="23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80" name="Google Shape;780;p81"/>
          <p:cNvSpPr txBox="1"/>
          <p:nvPr/>
        </p:nvSpPr>
        <p:spPr>
          <a:xfrm>
            <a:off x="3556675" y="3140150"/>
            <a:ext cx="6753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NVIDIA Sans"/>
                <a:ea typeface="NVIDIA Sans"/>
                <a:cs typeface="NVIDIA Sans"/>
                <a:sym typeface="NVIDIA Sans"/>
              </a:rPr>
              <a:t>Sparse attention patterns</a:t>
            </a:r>
            <a:endParaRPr sz="23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781" name="Google Shape;781;p81"/>
          <p:cNvSpPr txBox="1"/>
          <p:nvPr/>
        </p:nvSpPr>
        <p:spPr>
          <a:xfrm>
            <a:off x="3545025" y="2245075"/>
            <a:ext cx="4937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NVIDIA Sans"/>
                <a:ea typeface="NVIDIA Sans"/>
                <a:cs typeface="NVIDIA Sans"/>
                <a:sym typeface="NVIDIA Sans"/>
              </a:rPr>
              <a:t>Early exit</a:t>
            </a:r>
            <a:endParaRPr sz="2200"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782" name="Google Shape;782;p81"/>
          <p:cNvGrpSpPr/>
          <p:nvPr/>
        </p:nvGrpSpPr>
        <p:grpSpPr>
          <a:xfrm>
            <a:off x="669058" y="999676"/>
            <a:ext cx="1654092" cy="4811552"/>
            <a:chOff x="669050" y="86925"/>
            <a:chExt cx="1941650" cy="5648025"/>
          </a:xfrm>
        </p:grpSpPr>
        <p:cxnSp>
          <p:nvCxnSpPr>
            <p:cNvPr id="783" name="Google Shape;783;p81"/>
            <p:cNvCxnSpPr>
              <a:stCxn id="784" idx="2"/>
            </p:cNvCxnSpPr>
            <p:nvPr/>
          </p:nvCxnSpPr>
          <p:spPr>
            <a:xfrm flipH="1" rot="10800000">
              <a:off x="1631300" y="3569250"/>
              <a:ext cx="300" cy="1698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85" name="Google Shape;785;p81"/>
            <p:cNvCxnSpPr/>
            <p:nvPr/>
          </p:nvCxnSpPr>
          <p:spPr>
            <a:xfrm flipH="1" rot="10800000">
              <a:off x="1631300" y="86925"/>
              <a:ext cx="300" cy="2465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86" name="Google Shape;786;p81"/>
            <p:cNvSpPr/>
            <p:nvPr/>
          </p:nvSpPr>
          <p:spPr>
            <a:xfrm>
              <a:off x="686200" y="2127175"/>
              <a:ext cx="1924500" cy="559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Transformer block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87" name="Google Shape;787;p81"/>
            <p:cNvSpPr/>
            <p:nvPr/>
          </p:nvSpPr>
          <p:spPr>
            <a:xfrm>
              <a:off x="686200" y="1500150"/>
              <a:ext cx="1924500" cy="559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Transformer block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88" name="Google Shape;788;p81"/>
            <p:cNvSpPr/>
            <p:nvPr/>
          </p:nvSpPr>
          <p:spPr>
            <a:xfrm>
              <a:off x="669050" y="3209638"/>
              <a:ext cx="1924500" cy="559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Transformer block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89" name="Google Shape;789;p81"/>
            <p:cNvSpPr/>
            <p:nvPr/>
          </p:nvSpPr>
          <p:spPr>
            <a:xfrm>
              <a:off x="669050" y="3870113"/>
              <a:ext cx="1924500" cy="559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Transformer block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90" name="Google Shape;790;p81"/>
            <p:cNvSpPr/>
            <p:nvPr/>
          </p:nvSpPr>
          <p:spPr>
            <a:xfrm>
              <a:off x="669050" y="1115475"/>
              <a:ext cx="1924500" cy="291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Normalization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91" name="Google Shape;791;p81"/>
            <p:cNvSpPr/>
            <p:nvPr/>
          </p:nvSpPr>
          <p:spPr>
            <a:xfrm>
              <a:off x="669050" y="730800"/>
              <a:ext cx="1924500" cy="291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Linear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92" name="Google Shape;792;p81"/>
            <p:cNvSpPr/>
            <p:nvPr/>
          </p:nvSpPr>
          <p:spPr>
            <a:xfrm>
              <a:off x="669050" y="362275"/>
              <a:ext cx="1924500" cy="291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Softmax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93" name="Google Shape;793;p81"/>
            <p:cNvSpPr/>
            <p:nvPr/>
          </p:nvSpPr>
          <p:spPr>
            <a:xfrm>
              <a:off x="686200" y="4579500"/>
              <a:ext cx="1924500" cy="291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Embedding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84" name="Google Shape;784;p81"/>
            <p:cNvSpPr/>
            <p:nvPr/>
          </p:nvSpPr>
          <p:spPr>
            <a:xfrm>
              <a:off x="669050" y="4976250"/>
              <a:ext cx="1924500" cy="291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Tokenizer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794" name="Google Shape;794;p81"/>
            <p:cNvSpPr txBox="1"/>
            <p:nvPr/>
          </p:nvSpPr>
          <p:spPr>
            <a:xfrm>
              <a:off x="1389500" y="2628825"/>
              <a:ext cx="483600" cy="68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/>
                <a:t>…</a:t>
              </a:r>
              <a:endParaRPr sz="2600"/>
            </a:p>
          </p:txBody>
        </p:sp>
        <p:cxnSp>
          <p:nvCxnSpPr>
            <p:cNvPr id="795" name="Google Shape;795;p81"/>
            <p:cNvCxnSpPr/>
            <p:nvPr/>
          </p:nvCxnSpPr>
          <p:spPr>
            <a:xfrm rot="10800000">
              <a:off x="1631300" y="5344050"/>
              <a:ext cx="1500" cy="390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796" name="Google Shape;796;p81"/>
          <p:cNvGrpSpPr/>
          <p:nvPr/>
        </p:nvGrpSpPr>
        <p:grpSpPr>
          <a:xfrm>
            <a:off x="2423144" y="1728000"/>
            <a:ext cx="1021872" cy="3564941"/>
            <a:chOff x="2379250" y="930116"/>
            <a:chExt cx="1466100" cy="4184694"/>
          </a:xfrm>
        </p:grpSpPr>
        <p:cxnSp>
          <p:nvCxnSpPr>
            <p:cNvPr id="797" name="Google Shape;797;p81"/>
            <p:cNvCxnSpPr/>
            <p:nvPr/>
          </p:nvCxnSpPr>
          <p:spPr>
            <a:xfrm>
              <a:off x="2379250" y="5114810"/>
              <a:ext cx="1360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98" name="Google Shape;798;p81"/>
            <p:cNvCxnSpPr/>
            <p:nvPr/>
          </p:nvCxnSpPr>
          <p:spPr>
            <a:xfrm>
              <a:off x="2423800" y="4141325"/>
              <a:ext cx="14118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99" name="Google Shape;799;p81"/>
            <p:cNvCxnSpPr/>
            <p:nvPr/>
          </p:nvCxnSpPr>
          <p:spPr>
            <a:xfrm>
              <a:off x="2379250" y="2943562"/>
              <a:ext cx="1466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00" name="Google Shape;800;p81"/>
            <p:cNvCxnSpPr/>
            <p:nvPr/>
          </p:nvCxnSpPr>
          <p:spPr>
            <a:xfrm>
              <a:off x="2451999" y="930116"/>
              <a:ext cx="13503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01" name="Google Shape;801;p81"/>
            <p:cNvCxnSpPr/>
            <p:nvPr/>
          </p:nvCxnSpPr>
          <p:spPr>
            <a:xfrm>
              <a:off x="2419900" y="1862605"/>
              <a:ext cx="1314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802" name="Google Shape;802;p81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 fixed resolution is not optimal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08"/>
          <p:cNvSpPr txBox="1"/>
          <p:nvPr>
            <p:ph type="ctrTitle"/>
          </p:nvPr>
        </p:nvSpPr>
        <p:spPr>
          <a:xfrm>
            <a:off x="453900" y="1272425"/>
            <a:ext cx="103695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3700" lIns="27425" spcFirstLastPara="1" rIns="27425" wrap="square" tIns="1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3300"/>
              <a:t>Learning Dynamic Segmentation and Compression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3300"/>
              <a:t>of Sequences in Transformer LLMs</a:t>
            </a:r>
            <a:endParaRPr sz="3300"/>
          </a:p>
        </p:txBody>
      </p:sp>
      <p:sp>
        <p:nvSpPr>
          <p:cNvPr id="1233" name="Google Shape;1233;p108"/>
          <p:cNvSpPr txBox="1"/>
          <p:nvPr>
            <p:ph idx="1" type="subTitle"/>
          </p:nvPr>
        </p:nvSpPr>
        <p:spPr>
          <a:xfrm>
            <a:off x="453900" y="2376400"/>
            <a:ext cx="10369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/>
              <a:t>Adrian Łańcucki</a:t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 u="sng">
                <a:solidFill>
                  <a:srgbClr val="9E9E9E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alancucki@nvidia.com</a:t>
            </a:r>
            <a:endParaRPr sz="2600">
              <a:solidFill>
                <a:srgbClr val="9E9E9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VIDIA Sans"/>
              <a:buNone/>
            </a:pPr>
            <a:r>
              <a:rPr lang="en-US" sz="2600"/>
              <a:t>October 16th, 2025</a:t>
            </a:r>
            <a:endParaRPr sz="2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175" y="1148238"/>
            <a:ext cx="7486525" cy="372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800" y="4811800"/>
            <a:ext cx="7317451" cy="13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09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Every Head Learns a Custom Compression</a:t>
            </a:r>
            <a:endParaRPr sz="3600"/>
          </a:p>
        </p:txBody>
      </p:sp>
      <p:sp>
        <p:nvSpPr>
          <p:cNvPr id="1242" name="Google Shape;1242;p109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Compression rate heatmaps</a:t>
            </a:r>
            <a:endParaRPr sz="23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10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DMS Training</a:t>
            </a:r>
            <a:endParaRPr sz="3600"/>
          </a:p>
        </p:txBody>
      </p:sp>
      <p:pic>
        <p:nvPicPr>
          <p:cNvPr id="1249" name="Google Shape;124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346" y="1978033"/>
            <a:ext cx="3233199" cy="3079542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10"/>
          <p:cNvSpPr txBox="1"/>
          <p:nvPr/>
        </p:nvSpPr>
        <p:spPr>
          <a:xfrm rot="-5400000">
            <a:off x="334125" y="3034175"/>
            <a:ext cx="70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 Light"/>
                <a:ea typeface="NVIDIA Sans Light"/>
                <a:cs typeface="NVIDIA Sans Light"/>
                <a:sym typeface="NVIDIA Sans Light"/>
              </a:rPr>
              <a:t>Query</a:t>
            </a:r>
            <a:endParaRPr>
              <a:latin typeface="NVIDIA Sans Light"/>
              <a:ea typeface="NVIDIA Sans Light"/>
              <a:cs typeface="NVIDIA Sans Light"/>
              <a:sym typeface="NVIDIA Sans Light"/>
            </a:endParaRPr>
          </a:p>
        </p:txBody>
      </p:sp>
      <p:sp>
        <p:nvSpPr>
          <p:cNvPr id="1251" name="Google Shape;1251;p110"/>
          <p:cNvSpPr txBox="1"/>
          <p:nvPr/>
        </p:nvSpPr>
        <p:spPr>
          <a:xfrm>
            <a:off x="2158625" y="4958550"/>
            <a:ext cx="703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 Light"/>
                <a:ea typeface="NVIDIA Sans Light"/>
                <a:cs typeface="NVIDIA Sans Light"/>
                <a:sym typeface="NVIDIA Sans Light"/>
              </a:rPr>
              <a:t>Key</a:t>
            </a:r>
            <a:endParaRPr>
              <a:latin typeface="NVIDIA Sans Light"/>
              <a:ea typeface="NVIDIA Sans Light"/>
              <a:cs typeface="NVIDIA Sans Light"/>
              <a:sym typeface="NVIDIA Sans Light"/>
            </a:endParaRPr>
          </a:p>
        </p:txBody>
      </p:sp>
      <p:cxnSp>
        <p:nvCxnSpPr>
          <p:cNvPr id="1252" name="Google Shape;1252;p110"/>
          <p:cNvCxnSpPr/>
          <p:nvPr/>
        </p:nvCxnSpPr>
        <p:spPr>
          <a:xfrm rot="10800000">
            <a:off x="2765400" y="4011825"/>
            <a:ext cx="627000" cy="1623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3" name="Google Shape;1253;p110"/>
          <p:cNvSpPr txBox="1"/>
          <p:nvPr/>
        </p:nvSpPr>
        <p:spPr>
          <a:xfrm>
            <a:off x="2638450" y="5621650"/>
            <a:ext cx="14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Sliding window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254" name="Google Shape;1254;p110"/>
          <p:cNvSpPr txBox="1"/>
          <p:nvPr/>
        </p:nvSpPr>
        <p:spPr>
          <a:xfrm>
            <a:off x="894275" y="5621650"/>
            <a:ext cx="14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Eviction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1255" name="Google Shape;1255;p110"/>
          <p:cNvCxnSpPr/>
          <p:nvPr/>
        </p:nvCxnSpPr>
        <p:spPr>
          <a:xfrm rot="10800000">
            <a:off x="910325" y="4406947"/>
            <a:ext cx="369600" cy="1214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6" name="Google Shape;1256;p110"/>
          <p:cNvCxnSpPr/>
          <p:nvPr/>
        </p:nvCxnSpPr>
        <p:spPr>
          <a:xfrm rot="10800000">
            <a:off x="1187525" y="4492747"/>
            <a:ext cx="225000" cy="1128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7" name="Google Shape;1257;p110"/>
          <p:cNvCxnSpPr/>
          <p:nvPr/>
        </p:nvCxnSpPr>
        <p:spPr>
          <a:xfrm flipH="1" rot="10800000">
            <a:off x="1511975" y="4505925"/>
            <a:ext cx="38700" cy="1129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58" name="Google Shape;1258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25" y="1897525"/>
            <a:ext cx="4279175" cy="26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423" y="2963350"/>
            <a:ext cx="479500" cy="5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10"/>
          <p:cNvPicPr preferRelativeResize="0"/>
          <p:nvPr/>
        </p:nvPicPr>
        <p:blipFill rotWithShape="1">
          <a:blip r:embed="rId6">
            <a:alphaModFix/>
          </a:blip>
          <a:srcRect b="0" l="18472" r="8" t="0"/>
          <a:stretch/>
        </p:blipFill>
        <p:spPr>
          <a:xfrm>
            <a:off x="5319977" y="3121775"/>
            <a:ext cx="310250" cy="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110"/>
          <p:cNvSpPr txBox="1"/>
          <p:nvPr/>
        </p:nvSpPr>
        <p:spPr>
          <a:xfrm>
            <a:off x="1724825" y="1293988"/>
            <a:ext cx="157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NVIDIA Sans"/>
                <a:ea typeface="NVIDIA Sans"/>
                <a:cs typeface="NVIDIA Sans"/>
                <a:sym typeface="NVIDIA Sans"/>
              </a:rPr>
              <a:t>Inference</a:t>
            </a:r>
            <a:endParaRPr sz="20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262" name="Google Shape;1262;p110"/>
          <p:cNvSpPr txBox="1"/>
          <p:nvPr/>
        </p:nvSpPr>
        <p:spPr>
          <a:xfrm>
            <a:off x="7172338" y="1294000"/>
            <a:ext cx="112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NVIDIA Sans"/>
                <a:ea typeface="NVIDIA Sans"/>
                <a:cs typeface="NVIDIA Sans"/>
                <a:sym typeface="NVIDIA Sans"/>
              </a:rPr>
              <a:t>Training</a:t>
            </a:r>
            <a:endParaRPr sz="2000"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1263" name="Google Shape;1263;p110"/>
          <p:cNvCxnSpPr/>
          <p:nvPr/>
        </p:nvCxnSpPr>
        <p:spPr>
          <a:xfrm flipH="1" rot="10800000">
            <a:off x="6714375" y="3741450"/>
            <a:ext cx="38700" cy="1129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4" name="Google Shape;1264;p110"/>
          <p:cNvCxnSpPr/>
          <p:nvPr/>
        </p:nvCxnSpPr>
        <p:spPr>
          <a:xfrm flipH="1" rot="10800000">
            <a:off x="6800100" y="3741375"/>
            <a:ext cx="861300" cy="1099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5" name="Google Shape;1265;p110"/>
          <p:cNvSpPr txBox="1"/>
          <p:nvPr/>
        </p:nvSpPr>
        <p:spPr>
          <a:xfrm>
            <a:off x="4877875" y="4841175"/>
            <a:ext cx="6094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VIDIA Sans"/>
              <a:buChar char="●"/>
            </a:pP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Eviction d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ecisions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</a:t>
            </a:r>
            <a:r>
              <a:rPr i="1" lang="en-US" sz="1800">
                <a:solidFill>
                  <a:schemeClr val="lt1"/>
                </a:solidFill>
                <a:highlight>
                  <a:schemeClr val="dk1"/>
                </a:highlight>
                <a:uFill>
                  <a:noFill/>
                </a:uFill>
                <a:latin typeface="NVIDIA Sans"/>
                <a:ea typeface="NVIDIA Sans"/>
                <a:cs typeface="NVIDIA Sans"/>
                <a:sym typeface="NVIDIA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α</a:t>
            </a:r>
            <a:r>
              <a:rPr baseline="-25000" i="1"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t</a:t>
            </a: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 determine an additive mask</a:t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VIDIA Sans"/>
              <a:buChar char="●"/>
            </a:pPr>
            <a:r>
              <a:rPr lang="en-US" sz="1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t>They are continuously relaxed from {0, 1} to [0, 1]</a:t>
            </a:r>
            <a:endParaRPr sz="1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11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Recurrent Pooling</a:t>
            </a:r>
            <a:endParaRPr sz="3600"/>
          </a:p>
        </p:txBody>
      </p:sp>
      <p:sp>
        <p:nvSpPr>
          <p:cNvPr id="1272" name="Google Shape;1272;p111"/>
          <p:cNvSpPr txBox="1"/>
          <p:nvPr>
            <p:ph idx="2" type="body"/>
          </p:nvPr>
        </p:nvSpPr>
        <p:spPr>
          <a:xfrm>
            <a:off x="754380" y="996696"/>
            <a:ext cx="9464100" cy="40956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/>
              <a:t>Average pooling rewritten as a recurrence:</a:t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/>
              <a:t>Relaxing alpha yields partial averaging (smoothing)</a:t>
            </a:r>
            <a:endParaRPr sz="2200"/>
          </a:p>
        </p:txBody>
      </p:sp>
      <p:pic>
        <p:nvPicPr>
          <p:cNvPr id="1273" name="Google Shape;127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050" y="1880708"/>
            <a:ext cx="2218529" cy="132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775" y="1880688"/>
            <a:ext cx="861000" cy="1271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5" name="Google Shape;1275;p111"/>
          <p:cNvGrpSpPr/>
          <p:nvPr/>
        </p:nvGrpSpPr>
        <p:grpSpPr>
          <a:xfrm>
            <a:off x="1370888" y="3927850"/>
            <a:ext cx="2129941" cy="993535"/>
            <a:chOff x="6502713" y="2332250"/>
            <a:chExt cx="2129941" cy="993535"/>
          </a:xfrm>
        </p:grpSpPr>
        <p:sp>
          <p:nvSpPr>
            <p:cNvPr id="1276" name="Google Shape;1276;p111"/>
            <p:cNvSpPr/>
            <p:nvPr/>
          </p:nvSpPr>
          <p:spPr>
            <a:xfrm>
              <a:off x="6502713" y="2804685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77" name="Google Shape;1277;p111"/>
            <p:cNvSpPr/>
            <p:nvPr/>
          </p:nvSpPr>
          <p:spPr>
            <a:xfrm>
              <a:off x="6675621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78" name="Google Shape;1278;p111"/>
            <p:cNvSpPr/>
            <p:nvPr/>
          </p:nvSpPr>
          <p:spPr>
            <a:xfrm>
              <a:off x="705737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79" name="Google Shape;1279;p111"/>
            <p:cNvSpPr/>
            <p:nvPr/>
          </p:nvSpPr>
          <p:spPr>
            <a:xfrm>
              <a:off x="743912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80" name="Google Shape;1280;p111"/>
            <p:cNvSpPr/>
            <p:nvPr/>
          </p:nvSpPr>
          <p:spPr>
            <a:xfrm>
              <a:off x="782087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81" name="Google Shape;1281;p111"/>
            <p:cNvSpPr/>
            <p:nvPr/>
          </p:nvSpPr>
          <p:spPr>
            <a:xfrm>
              <a:off x="8202620" y="261897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82" name="Google Shape;1282;p111"/>
            <p:cNvSpPr txBox="1"/>
            <p:nvPr/>
          </p:nvSpPr>
          <p:spPr>
            <a:xfrm>
              <a:off x="6590462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283" name="Google Shape;1283;p111"/>
            <p:cNvSpPr txBox="1"/>
            <p:nvPr/>
          </p:nvSpPr>
          <p:spPr>
            <a:xfrm>
              <a:off x="6995711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284" name="Google Shape;1284;p111"/>
            <p:cNvSpPr txBox="1"/>
            <p:nvPr/>
          </p:nvSpPr>
          <p:spPr>
            <a:xfrm>
              <a:off x="7384963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285" name="Google Shape;1285;p111"/>
            <p:cNvSpPr txBox="1"/>
            <p:nvPr/>
          </p:nvSpPr>
          <p:spPr>
            <a:xfrm>
              <a:off x="7766704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286" name="Google Shape;1286;p111"/>
            <p:cNvSpPr txBox="1"/>
            <p:nvPr/>
          </p:nvSpPr>
          <p:spPr>
            <a:xfrm>
              <a:off x="8148455" y="233225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287" name="Google Shape;1287;p111"/>
            <p:cNvSpPr/>
            <p:nvPr/>
          </p:nvSpPr>
          <p:spPr>
            <a:xfrm>
              <a:off x="6882481" y="280466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88" name="Google Shape;1288;p111"/>
            <p:cNvSpPr/>
            <p:nvPr/>
          </p:nvSpPr>
          <p:spPr>
            <a:xfrm>
              <a:off x="7262225" y="2804675"/>
              <a:ext cx="238200" cy="5211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89" name="Google Shape;1289;p111"/>
            <p:cNvSpPr/>
            <p:nvPr/>
          </p:nvSpPr>
          <p:spPr>
            <a:xfrm>
              <a:off x="7665733" y="2804668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0" name="Google Shape;1290;p111"/>
            <p:cNvSpPr/>
            <p:nvPr/>
          </p:nvSpPr>
          <p:spPr>
            <a:xfrm>
              <a:off x="8069215" y="2804682"/>
              <a:ext cx="238200" cy="5211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1291" name="Google Shape;1291;p111"/>
          <p:cNvGrpSpPr/>
          <p:nvPr/>
        </p:nvGrpSpPr>
        <p:grpSpPr>
          <a:xfrm>
            <a:off x="7268676" y="3927860"/>
            <a:ext cx="2129941" cy="1088250"/>
            <a:chOff x="6480001" y="3655685"/>
            <a:chExt cx="2129941" cy="1088250"/>
          </a:xfrm>
        </p:grpSpPr>
        <p:sp>
          <p:nvSpPr>
            <p:cNvPr id="1292" name="Google Shape;1292;p111"/>
            <p:cNvSpPr/>
            <p:nvPr/>
          </p:nvSpPr>
          <p:spPr>
            <a:xfrm>
              <a:off x="648000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3" name="Google Shape;1293;p111"/>
            <p:cNvSpPr/>
            <p:nvPr/>
          </p:nvSpPr>
          <p:spPr>
            <a:xfrm>
              <a:off x="685976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4" name="Google Shape;1294;p111"/>
            <p:cNvSpPr/>
            <p:nvPr/>
          </p:nvSpPr>
          <p:spPr>
            <a:xfrm>
              <a:off x="7239521" y="4128121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5" name="Google Shape;1295;p111"/>
            <p:cNvSpPr/>
            <p:nvPr/>
          </p:nvSpPr>
          <p:spPr>
            <a:xfrm>
              <a:off x="665290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6" name="Google Shape;1296;p111"/>
            <p:cNvSpPr/>
            <p:nvPr/>
          </p:nvSpPr>
          <p:spPr>
            <a:xfrm>
              <a:off x="703465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7" name="Google Shape;1297;p111"/>
            <p:cNvSpPr/>
            <p:nvPr/>
          </p:nvSpPr>
          <p:spPr>
            <a:xfrm>
              <a:off x="741640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8" name="Google Shape;1298;p111"/>
            <p:cNvSpPr/>
            <p:nvPr/>
          </p:nvSpPr>
          <p:spPr>
            <a:xfrm>
              <a:off x="7798158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299" name="Google Shape;1299;p111"/>
            <p:cNvSpPr/>
            <p:nvPr/>
          </p:nvSpPr>
          <p:spPr>
            <a:xfrm>
              <a:off x="8179907" y="3942407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00" name="Google Shape;1300;p111"/>
            <p:cNvSpPr txBox="1"/>
            <p:nvPr/>
          </p:nvSpPr>
          <p:spPr>
            <a:xfrm>
              <a:off x="6567750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301" name="Google Shape;1301;p111"/>
            <p:cNvSpPr txBox="1"/>
            <p:nvPr/>
          </p:nvSpPr>
          <p:spPr>
            <a:xfrm>
              <a:off x="6972998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302" name="Google Shape;1302;p111"/>
            <p:cNvSpPr txBox="1"/>
            <p:nvPr/>
          </p:nvSpPr>
          <p:spPr>
            <a:xfrm>
              <a:off x="7362251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303" name="Google Shape;1303;p111"/>
            <p:cNvSpPr txBox="1"/>
            <p:nvPr/>
          </p:nvSpPr>
          <p:spPr>
            <a:xfrm>
              <a:off x="7743991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304" name="Google Shape;1304;p111"/>
            <p:cNvSpPr txBox="1"/>
            <p:nvPr/>
          </p:nvSpPr>
          <p:spPr>
            <a:xfrm>
              <a:off x="8125742" y="3655685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305" name="Google Shape;1305;p111"/>
            <p:cNvSpPr/>
            <p:nvPr/>
          </p:nvSpPr>
          <p:spPr>
            <a:xfrm>
              <a:off x="6891494" y="417552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06" name="Google Shape;1306;p111"/>
            <p:cNvSpPr/>
            <p:nvPr/>
          </p:nvSpPr>
          <p:spPr>
            <a:xfrm>
              <a:off x="7271499" y="4175529"/>
              <a:ext cx="238200" cy="5211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07" name="Google Shape;1307;p111"/>
            <p:cNvSpPr/>
            <p:nvPr/>
          </p:nvSpPr>
          <p:spPr>
            <a:xfrm>
              <a:off x="7302987" y="4222835"/>
              <a:ext cx="238200" cy="5211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08" name="Google Shape;1308;p111"/>
            <p:cNvSpPr/>
            <p:nvPr/>
          </p:nvSpPr>
          <p:spPr>
            <a:xfrm>
              <a:off x="7635276" y="4129319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09" name="Google Shape;1309;p111"/>
            <p:cNvSpPr/>
            <p:nvPr/>
          </p:nvSpPr>
          <p:spPr>
            <a:xfrm>
              <a:off x="7999037" y="4129319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0" name="Google Shape;1310;p111"/>
            <p:cNvSpPr/>
            <p:nvPr/>
          </p:nvSpPr>
          <p:spPr>
            <a:xfrm>
              <a:off x="8015408" y="4178733"/>
              <a:ext cx="238200" cy="5211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grpSp>
        <p:nvGrpSpPr>
          <p:cNvPr id="1311" name="Google Shape;1311;p111"/>
          <p:cNvGrpSpPr/>
          <p:nvPr/>
        </p:nvGrpSpPr>
        <p:grpSpPr>
          <a:xfrm>
            <a:off x="4319776" y="3927238"/>
            <a:ext cx="2129941" cy="994744"/>
            <a:chOff x="6485676" y="4889950"/>
            <a:chExt cx="2129941" cy="994744"/>
          </a:xfrm>
        </p:grpSpPr>
        <p:sp>
          <p:nvSpPr>
            <p:cNvPr id="1312" name="Google Shape;1312;p111"/>
            <p:cNvSpPr/>
            <p:nvPr/>
          </p:nvSpPr>
          <p:spPr>
            <a:xfrm>
              <a:off x="6485676" y="5362396"/>
              <a:ext cx="238200" cy="5211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3" name="Google Shape;1313;p111"/>
            <p:cNvSpPr/>
            <p:nvPr/>
          </p:nvSpPr>
          <p:spPr>
            <a:xfrm>
              <a:off x="6865425" y="5362400"/>
              <a:ext cx="238200" cy="3003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4" name="Google Shape;1314;p111"/>
            <p:cNvSpPr/>
            <p:nvPr/>
          </p:nvSpPr>
          <p:spPr>
            <a:xfrm>
              <a:off x="7245200" y="5362400"/>
              <a:ext cx="238200" cy="355200"/>
            </a:xfrm>
            <a:prstGeom prst="rect">
              <a:avLst/>
            </a:prstGeom>
            <a:solidFill>
              <a:srgbClr val="CC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5" name="Google Shape;1315;p111"/>
            <p:cNvSpPr/>
            <p:nvPr/>
          </p:nvSpPr>
          <p:spPr>
            <a:xfrm>
              <a:off x="665858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6" name="Google Shape;1316;p111"/>
            <p:cNvSpPr/>
            <p:nvPr/>
          </p:nvSpPr>
          <p:spPr>
            <a:xfrm>
              <a:off x="704033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7" name="Google Shape;1317;p111"/>
            <p:cNvSpPr/>
            <p:nvPr/>
          </p:nvSpPr>
          <p:spPr>
            <a:xfrm>
              <a:off x="742208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8" name="Google Shape;1318;p111"/>
            <p:cNvSpPr/>
            <p:nvPr/>
          </p:nvSpPr>
          <p:spPr>
            <a:xfrm>
              <a:off x="7803833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19" name="Google Shape;1319;p111"/>
            <p:cNvSpPr/>
            <p:nvPr/>
          </p:nvSpPr>
          <p:spPr>
            <a:xfrm>
              <a:off x="8185582" y="5176682"/>
              <a:ext cx="268500" cy="13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20" name="Google Shape;1320;p111"/>
            <p:cNvSpPr txBox="1"/>
            <p:nvPr/>
          </p:nvSpPr>
          <p:spPr>
            <a:xfrm>
              <a:off x="6573425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α=.5</a:t>
              </a:r>
              <a:endParaRPr baseline="-25000" i="1" sz="1100"/>
            </a:p>
          </p:txBody>
        </p:sp>
        <p:sp>
          <p:nvSpPr>
            <p:cNvPr id="1321" name="Google Shape;1321;p111"/>
            <p:cNvSpPr txBox="1"/>
            <p:nvPr/>
          </p:nvSpPr>
          <p:spPr>
            <a:xfrm>
              <a:off x="6978675" y="4889950"/>
              <a:ext cx="5664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α=.8</a:t>
              </a:r>
              <a:endParaRPr baseline="-25000" i="1" sz="1100"/>
            </a:p>
          </p:txBody>
        </p:sp>
        <p:sp>
          <p:nvSpPr>
            <p:cNvPr id="1322" name="Google Shape;1322;p111"/>
            <p:cNvSpPr txBox="1"/>
            <p:nvPr/>
          </p:nvSpPr>
          <p:spPr>
            <a:xfrm>
              <a:off x="7367926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α=0</a:t>
              </a:r>
              <a:endParaRPr baseline="-25000" i="1" sz="1100"/>
            </a:p>
          </p:txBody>
        </p:sp>
        <p:sp>
          <p:nvSpPr>
            <p:cNvPr id="1323" name="Google Shape;1323;p111"/>
            <p:cNvSpPr txBox="1"/>
            <p:nvPr/>
          </p:nvSpPr>
          <p:spPr>
            <a:xfrm>
              <a:off x="7749666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α=.2</a:t>
              </a:r>
              <a:endParaRPr baseline="-25000" i="1" sz="1100"/>
            </a:p>
          </p:txBody>
        </p:sp>
        <p:sp>
          <p:nvSpPr>
            <p:cNvPr id="1324" name="Google Shape;1324;p111"/>
            <p:cNvSpPr txBox="1"/>
            <p:nvPr/>
          </p:nvSpPr>
          <p:spPr>
            <a:xfrm>
              <a:off x="8131417" y="4889960"/>
              <a:ext cx="4842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100">
                  <a:solidFill>
                    <a:schemeClr val="lt1"/>
                  </a:solidFill>
                </a:rPr>
                <a:t>α=1</a:t>
              </a:r>
              <a:endParaRPr baseline="-25000" i="1" sz="1100"/>
            </a:p>
          </p:txBody>
        </p:sp>
        <p:sp>
          <p:nvSpPr>
            <p:cNvPr id="1325" name="Google Shape;1325;p111"/>
            <p:cNvSpPr/>
            <p:nvPr/>
          </p:nvSpPr>
          <p:spPr>
            <a:xfrm>
              <a:off x="6897175" y="5409798"/>
              <a:ext cx="238200" cy="3207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26" name="Google Shape;1326;p111"/>
            <p:cNvSpPr/>
            <p:nvPr/>
          </p:nvSpPr>
          <p:spPr>
            <a:xfrm>
              <a:off x="7277175" y="5409800"/>
              <a:ext cx="238200" cy="355200"/>
            </a:xfrm>
            <a:prstGeom prst="rect">
              <a:avLst/>
            </a:prstGeom>
            <a:solidFill>
              <a:srgbClr val="99FF99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27" name="Google Shape;1327;p111"/>
            <p:cNvSpPr/>
            <p:nvPr/>
          </p:nvSpPr>
          <p:spPr>
            <a:xfrm>
              <a:off x="7308650" y="5457100"/>
              <a:ext cx="238200" cy="143400"/>
            </a:xfrm>
            <a:prstGeom prst="rect">
              <a:avLst/>
            </a:prstGeom>
            <a:solidFill>
              <a:srgbClr val="99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28" name="Google Shape;1328;p111"/>
            <p:cNvSpPr/>
            <p:nvPr/>
          </p:nvSpPr>
          <p:spPr>
            <a:xfrm>
              <a:off x="7640951" y="5363594"/>
              <a:ext cx="238200" cy="5211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29" name="Google Shape;1329;p111"/>
            <p:cNvSpPr/>
            <p:nvPr/>
          </p:nvSpPr>
          <p:spPr>
            <a:xfrm>
              <a:off x="8004700" y="5363596"/>
              <a:ext cx="238200" cy="170400"/>
            </a:xfrm>
            <a:prstGeom prst="rect">
              <a:avLst/>
            </a:prstGeom>
            <a:solidFill>
              <a:srgbClr val="99CC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330" name="Google Shape;1330;p111"/>
            <p:cNvSpPr/>
            <p:nvPr/>
          </p:nvSpPr>
          <p:spPr>
            <a:xfrm>
              <a:off x="8036700" y="5413427"/>
              <a:ext cx="238200" cy="355200"/>
            </a:xfrm>
            <a:prstGeom prst="rect">
              <a:avLst/>
            </a:prstGeom>
            <a:solidFill>
              <a:srgbClr val="66B1FD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sp>
        <p:nvSpPr>
          <p:cNvPr id="1331" name="Google Shape;1331;p111"/>
          <p:cNvSpPr txBox="1"/>
          <p:nvPr/>
        </p:nvSpPr>
        <p:spPr>
          <a:xfrm>
            <a:off x="1598550" y="4935075"/>
            <a:ext cx="13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No pooling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332" name="Google Shape;1332;p111"/>
          <p:cNvSpPr txBox="1"/>
          <p:nvPr/>
        </p:nvSpPr>
        <p:spPr>
          <a:xfrm>
            <a:off x="7396150" y="4979775"/>
            <a:ext cx="187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VIDIA Sans"/>
                <a:ea typeface="NVIDIA Sans"/>
                <a:cs typeface="NVIDIA Sans"/>
                <a:sym typeface="NVIDIA Sans"/>
              </a:rPr>
              <a:t>Pooling with discrete boundaries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333" name="Google Shape;1333;p111"/>
          <p:cNvSpPr txBox="1"/>
          <p:nvPr/>
        </p:nvSpPr>
        <p:spPr>
          <a:xfrm>
            <a:off x="5441125" y="1792500"/>
            <a:ext cx="5225400" cy="891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NVIDIA Sans"/>
                <a:ea typeface="NVIDIA Sans"/>
                <a:cs typeface="NVIDIA Sans"/>
                <a:sym typeface="NVIDIA Sans"/>
              </a:rPr>
              <a:t>This can be re-written as associative and calculated efficiently with parallel scan [1].</a:t>
            </a:r>
            <a:endParaRPr sz="20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1334" name="Google Shape;1334;p111"/>
          <p:cNvSpPr txBox="1"/>
          <p:nvPr/>
        </p:nvSpPr>
        <p:spPr>
          <a:xfrm>
            <a:off x="203725" y="5571300"/>
            <a:ext cx="967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[1] G.E. Blelloch, Prefix Sums and Their Applications, in: Synthesis of Parallel Algorithms, 1990</a:t>
            </a:r>
            <a:endParaRPr sz="1600">
              <a:solidFill>
                <a:srgbClr val="212529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1335" name="Google Shape;1335;p111"/>
          <p:cNvGrpSpPr/>
          <p:nvPr/>
        </p:nvGrpSpPr>
        <p:grpSpPr>
          <a:xfrm>
            <a:off x="1370897" y="1485209"/>
            <a:ext cx="2484406" cy="307295"/>
            <a:chOff x="1063786" y="3331597"/>
            <a:chExt cx="3410304" cy="421761"/>
          </a:xfrm>
        </p:grpSpPr>
        <p:pic>
          <p:nvPicPr>
            <p:cNvPr id="1336" name="Google Shape;1336;p111"/>
            <p:cNvPicPr preferRelativeResize="0"/>
            <p:nvPr/>
          </p:nvPicPr>
          <p:blipFill rotWithShape="1">
            <a:blip r:embed="rId5">
              <a:alphaModFix/>
            </a:blip>
            <a:srcRect b="0" l="0" r="21011" t="23035"/>
            <a:stretch/>
          </p:blipFill>
          <p:spPr>
            <a:xfrm>
              <a:off x="1063786" y="3331616"/>
              <a:ext cx="3320940" cy="421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7" name="Google Shape;1337;p111"/>
            <p:cNvPicPr preferRelativeResize="0"/>
            <p:nvPr/>
          </p:nvPicPr>
          <p:blipFill rotWithShape="1">
            <a:blip r:embed="rId5">
              <a:alphaModFix/>
            </a:blip>
            <a:srcRect b="0" l="96891" r="0" t="23035"/>
            <a:stretch/>
          </p:blipFill>
          <p:spPr>
            <a:xfrm>
              <a:off x="4343421" y="3331597"/>
              <a:ext cx="130669" cy="4217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8" name="Google Shape;1338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4550" y="1946925"/>
            <a:ext cx="210425" cy="1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0025" y="1903568"/>
            <a:ext cx="210425" cy="19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11"/>
          <p:cNvSpPr/>
          <p:nvPr/>
        </p:nvSpPr>
        <p:spPr>
          <a:xfrm>
            <a:off x="4643450" y="2166950"/>
            <a:ext cx="234600" cy="30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111"/>
          <p:cNvSpPr/>
          <p:nvPr/>
        </p:nvSpPr>
        <p:spPr>
          <a:xfrm>
            <a:off x="4643450" y="2728925"/>
            <a:ext cx="234600" cy="30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2" name="Google Shape;1342;p111"/>
          <p:cNvGrpSpPr/>
          <p:nvPr/>
        </p:nvGrpSpPr>
        <p:grpSpPr>
          <a:xfrm>
            <a:off x="96225" y="1703450"/>
            <a:ext cx="10668725" cy="4400025"/>
            <a:chOff x="96225" y="1703450"/>
            <a:chExt cx="10668725" cy="4400025"/>
          </a:xfrm>
        </p:grpSpPr>
        <p:sp>
          <p:nvSpPr>
            <p:cNvPr id="1343" name="Google Shape;1343;p111"/>
            <p:cNvSpPr/>
            <p:nvPr/>
          </p:nvSpPr>
          <p:spPr>
            <a:xfrm>
              <a:off x="5353850" y="1703450"/>
              <a:ext cx="5411100" cy="13245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11"/>
            <p:cNvSpPr/>
            <p:nvPr/>
          </p:nvSpPr>
          <p:spPr>
            <a:xfrm>
              <a:off x="96225" y="5348975"/>
              <a:ext cx="9302400" cy="7545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5" name="Google Shape;1345;p111"/>
          <p:cNvGrpSpPr/>
          <p:nvPr/>
        </p:nvGrpSpPr>
        <p:grpSpPr>
          <a:xfrm>
            <a:off x="330975" y="1412975"/>
            <a:ext cx="9394200" cy="4158300"/>
            <a:chOff x="330975" y="1412975"/>
            <a:chExt cx="9394200" cy="4158300"/>
          </a:xfrm>
        </p:grpSpPr>
        <p:sp>
          <p:nvSpPr>
            <p:cNvPr id="1346" name="Google Shape;1346;p111"/>
            <p:cNvSpPr/>
            <p:nvPr/>
          </p:nvSpPr>
          <p:spPr>
            <a:xfrm>
              <a:off x="330975" y="3360575"/>
              <a:ext cx="9394200" cy="22107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111"/>
            <p:cNvSpPr/>
            <p:nvPr/>
          </p:nvSpPr>
          <p:spPr>
            <a:xfrm>
              <a:off x="1323875" y="1412975"/>
              <a:ext cx="2686200" cy="4002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2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Hourglass Transformer</a:t>
            </a:r>
            <a:endParaRPr sz="3600"/>
          </a:p>
        </p:txBody>
      </p:sp>
      <p:grpSp>
        <p:nvGrpSpPr>
          <p:cNvPr id="809" name="Google Shape;809;p82"/>
          <p:cNvGrpSpPr/>
          <p:nvPr/>
        </p:nvGrpSpPr>
        <p:grpSpPr>
          <a:xfrm>
            <a:off x="628271" y="2289711"/>
            <a:ext cx="1389485" cy="1181363"/>
            <a:chOff x="1975409" y="1668224"/>
            <a:chExt cx="928800" cy="1618971"/>
          </a:xfrm>
        </p:grpSpPr>
        <p:sp>
          <p:nvSpPr>
            <p:cNvPr id="810" name="Google Shape;810;p82"/>
            <p:cNvSpPr/>
            <p:nvPr/>
          </p:nvSpPr>
          <p:spPr>
            <a:xfrm>
              <a:off x="1975409" y="2483795"/>
              <a:ext cx="928800" cy="8034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2"/>
            <p:cNvSpPr/>
            <p:nvPr/>
          </p:nvSpPr>
          <p:spPr>
            <a:xfrm rot="10800000">
              <a:off x="1975647" y="1668224"/>
              <a:ext cx="928500" cy="8034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2" name="Google Shape;812;p82"/>
          <p:cNvGrpSpPr/>
          <p:nvPr/>
        </p:nvGrpSpPr>
        <p:grpSpPr>
          <a:xfrm>
            <a:off x="673550" y="1973063"/>
            <a:ext cx="1344150" cy="1839126"/>
            <a:chOff x="6868425" y="4333075"/>
            <a:chExt cx="1344150" cy="1839126"/>
          </a:xfrm>
        </p:grpSpPr>
        <p:pic>
          <p:nvPicPr>
            <p:cNvPr id="813" name="Google Shape;813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684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811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36000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6" name="Google Shape;816;p82"/>
            <p:cNvCxnSpPr/>
            <p:nvPr/>
          </p:nvCxnSpPr>
          <p:spPr>
            <a:xfrm rot="10800000">
              <a:off x="6979125" y="586892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17" name="Google Shape;817;p82"/>
            <p:cNvCxnSpPr/>
            <p:nvPr/>
          </p:nvCxnSpPr>
          <p:spPr>
            <a:xfrm rot="10800000">
              <a:off x="8082650" y="433307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818" name="Google Shape;818;p82"/>
          <p:cNvSpPr txBox="1"/>
          <p:nvPr/>
        </p:nvSpPr>
        <p:spPr>
          <a:xfrm>
            <a:off x="190225" y="5356250"/>
            <a:ext cx="906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P. Nawrot, S. Tworkowski, M. Tyrolski, L. Kaiser, Y. Wu, C. Szegedy, H. Michalewski, Hierarchical Transformers Are More Efficient Language Models, NAACL 2022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819" name="Google Shape;819;p82"/>
          <p:cNvSpPr txBox="1"/>
          <p:nvPr>
            <p:ph idx="2" type="body"/>
          </p:nvPr>
        </p:nvSpPr>
        <p:spPr>
          <a:xfrm>
            <a:off x="2763375" y="2201675"/>
            <a:ext cx="8557500" cy="24480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74650" lvl="0" marL="457200" rtl="0" algn="l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Fixed-stride pooling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Great for images (original paper)</a:t>
            </a:r>
            <a:endParaRPr sz="2300"/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Also for speech (wav2vec2 DeepLearningExample)</a:t>
            </a:r>
            <a:endParaRPr sz="2600"/>
          </a:p>
        </p:txBody>
      </p:sp>
      <p:sp>
        <p:nvSpPr>
          <p:cNvPr id="820" name="Google Shape;820;p82"/>
          <p:cNvSpPr txBox="1"/>
          <p:nvPr/>
        </p:nvSpPr>
        <p:spPr>
          <a:xfrm>
            <a:off x="190225" y="4926050"/>
            <a:ext cx="966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rPr>
              <a:t>https://github.com/NVIDIA/DeepLearningExamples/tree/master/PyTorch/SpeechRecognition/wav2vec2</a:t>
            </a:r>
            <a:endParaRPr u="sng">
              <a:solidFill>
                <a:schemeClr val="dk2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3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Hourglass Transformer</a:t>
            </a:r>
            <a:endParaRPr sz="3600"/>
          </a:p>
        </p:txBody>
      </p:sp>
      <p:sp>
        <p:nvSpPr>
          <p:cNvPr id="827" name="Google Shape;827;p83"/>
          <p:cNvSpPr txBox="1"/>
          <p:nvPr/>
        </p:nvSpPr>
        <p:spPr>
          <a:xfrm>
            <a:off x="190225" y="5356250"/>
            <a:ext cx="906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P. Nawrot, S. Tworkowski, M. Tyrolski, L. Kaiser, Y. Wu, C. Szegedy, H. Michalewski, Hierarchical Transformers Are More Efficient Language Models, NAACL 2022</a:t>
            </a:r>
            <a:endParaRPr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828" name="Google Shape;82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51" y="1299275"/>
            <a:ext cx="8309176" cy="342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4"/>
          <p:cNvSpPr txBox="1"/>
          <p:nvPr>
            <p:ph type="title"/>
          </p:nvPr>
        </p:nvSpPr>
        <p:spPr>
          <a:xfrm>
            <a:off x="754380" y="7620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Dynamic-Pooling Transformer (ACL 2023)</a:t>
            </a:r>
            <a:endParaRPr sz="3600"/>
          </a:p>
        </p:txBody>
      </p:sp>
      <p:pic>
        <p:nvPicPr>
          <p:cNvPr id="835" name="Google Shape;835;p84"/>
          <p:cNvPicPr preferRelativeResize="0"/>
          <p:nvPr/>
        </p:nvPicPr>
        <p:blipFill rotWithShape="1">
          <a:blip r:embed="rId3">
            <a:alphaModFix/>
          </a:blip>
          <a:srcRect b="56958" l="5269" r="12527" t="11302"/>
          <a:stretch/>
        </p:blipFill>
        <p:spPr>
          <a:xfrm>
            <a:off x="254125" y="1430425"/>
            <a:ext cx="5620050" cy="16030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836" name="Google Shape;836;p84"/>
          <p:cNvGrpSpPr/>
          <p:nvPr/>
        </p:nvGrpSpPr>
        <p:grpSpPr>
          <a:xfrm>
            <a:off x="6144325" y="1438213"/>
            <a:ext cx="4669289" cy="1796230"/>
            <a:chOff x="4567298" y="3776575"/>
            <a:chExt cx="5819880" cy="2238850"/>
          </a:xfrm>
        </p:grpSpPr>
        <p:pic>
          <p:nvPicPr>
            <p:cNvPr id="837" name="Google Shape;837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78498" y="3776575"/>
              <a:ext cx="1739953" cy="1739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8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67300" y="3776582"/>
              <a:ext cx="1739955" cy="1739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9" name="Google Shape;839;p84"/>
            <p:cNvSpPr txBox="1"/>
            <p:nvPr/>
          </p:nvSpPr>
          <p:spPr>
            <a:xfrm>
              <a:off x="4567298" y="5483744"/>
              <a:ext cx="17400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Piotr Nawrot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840" name="Google Shape;840;p84"/>
            <p:cNvSpPr txBox="1"/>
            <p:nvPr/>
          </p:nvSpPr>
          <p:spPr>
            <a:xfrm>
              <a:off x="8315678" y="5516525"/>
              <a:ext cx="20715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Edoardo M. Ponti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sp>
          <p:nvSpPr>
            <p:cNvPr id="841" name="Google Shape;841;p84"/>
            <p:cNvSpPr txBox="1"/>
            <p:nvPr/>
          </p:nvSpPr>
          <p:spPr>
            <a:xfrm>
              <a:off x="6418912" y="5516525"/>
              <a:ext cx="19659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NVIDIA Sans"/>
                  <a:ea typeface="NVIDIA Sans"/>
                  <a:cs typeface="NVIDIA Sans"/>
                  <a:sym typeface="NVIDIA Sans"/>
                </a:rPr>
                <a:t>Jan Chorowski</a:t>
              </a:r>
              <a:endParaRPr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842" name="Google Shape;842;p84"/>
            <p:cNvPicPr preferRelativeResize="0"/>
            <p:nvPr/>
          </p:nvPicPr>
          <p:blipFill rotWithShape="1">
            <a:blip r:embed="rId6">
              <a:alphaModFix/>
            </a:blip>
            <a:srcRect b="21696" l="17996" r="18003" t="14304"/>
            <a:stretch/>
          </p:blipFill>
          <p:spPr>
            <a:xfrm>
              <a:off x="6522900" y="3776575"/>
              <a:ext cx="1739953" cy="17399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3" name="Google Shape;843;p84"/>
          <p:cNvSpPr txBox="1"/>
          <p:nvPr>
            <p:ph idx="2" type="body"/>
          </p:nvPr>
        </p:nvSpPr>
        <p:spPr>
          <a:xfrm>
            <a:off x="254125" y="3717000"/>
            <a:ext cx="9218100" cy="18633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Character-level H</a:t>
            </a:r>
            <a:r>
              <a:rPr lang="en-US" sz="2200"/>
              <a:t>ourglass for language modelling</a:t>
            </a:r>
            <a:endParaRPr sz="22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Dynamically</a:t>
            </a:r>
            <a:r>
              <a:rPr lang="en-US" sz="2200"/>
              <a:t> adapts </a:t>
            </a:r>
            <a:r>
              <a:rPr b="1" lang="en-US" sz="2200"/>
              <a:t>pooling window size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844" name="Google Shape;844;p84"/>
          <p:cNvGrpSpPr/>
          <p:nvPr/>
        </p:nvGrpSpPr>
        <p:grpSpPr>
          <a:xfrm>
            <a:off x="7906746" y="3961661"/>
            <a:ext cx="1389485" cy="1181363"/>
            <a:chOff x="1975409" y="1668224"/>
            <a:chExt cx="928800" cy="1618971"/>
          </a:xfrm>
        </p:grpSpPr>
        <p:sp>
          <p:nvSpPr>
            <p:cNvPr id="845" name="Google Shape;845;p84"/>
            <p:cNvSpPr/>
            <p:nvPr/>
          </p:nvSpPr>
          <p:spPr>
            <a:xfrm>
              <a:off x="1975409" y="2483795"/>
              <a:ext cx="928800" cy="8034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84"/>
            <p:cNvSpPr/>
            <p:nvPr/>
          </p:nvSpPr>
          <p:spPr>
            <a:xfrm rot="10800000">
              <a:off x="1975647" y="1668224"/>
              <a:ext cx="928500" cy="8034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7" name="Google Shape;847;p84"/>
          <p:cNvGrpSpPr/>
          <p:nvPr/>
        </p:nvGrpSpPr>
        <p:grpSpPr>
          <a:xfrm>
            <a:off x="7952025" y="3645013"/>
            <a:ext cx="1344150" cy="1839126"/>
            <a:chOff x="6868425" y="4333075"/>
            <a:chExt cx="1344150" cy="1839126"/>
          </a:xfrm>
        </p:grpSpPr>
        <p:pic>
          <p:nvPicPr>
            <p:cNvPr id="848" name="Google Shape;848;p8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684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8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81125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8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36000" y="4377200"/>
              <a:ext cx="576575" cy="17950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51" name="Google Shape;851;p84"/>
            <p:cNvCxnSpPr/>
            <p:nvPr/>
          </p:nvCxnSpPr>
          <p:spPr>
            <a:xfrm rot="10800000">
              <a:off x="6979125" y="586892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52" name="Google Shape;852;p84"/>
            <p:cNvCxnSpPr/>
            <p:nvPr/>
          </p:nvCxnSpPr>
          <p:spPr>
            <a:xfrm rot="10800000">
              <a:off x="8082650" y="4333075"/>
              <a:ext cx="0" cy="240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5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DPT Architecture</a:t>
            </a:r>
            <a:endParaRPr sz="3600"/>
          </a:p>
        </p:txBody>
      </p:sp>
      <p:pic>
        <p:nvPicPr>
          <p:cNvPr id="859" name="Google Shape;8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38" y="976313"/>
            <a:ext cx="9839325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86"/>
          <p:cNvGrpSpPr/>
          <p:nvPr/>
        </p:nvGrpSpPr>
        <p:grpSpPr>
          <a:xfrm>
            <a:off x="2694918" y="1293375"/>
            <a:ext cx="5374913" cy="4169199"/>
            <a:chOff x="5500688" y="1217175"/>
            <a:chExt cx="5374913" cy="4169199"/>
          </a:xfrm>
        </p:grpSpPr>
        <p:pic>
          <p:nvPicPr>
            <p:cNvPr id="866" name="Google Shape;86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13850" y="1217175"/>
              <a:ext cx="5061750" cy="4169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Google Shape;867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0688" y="2395538"/>
              <a:ext cx="428625" cy="1685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8" name="Google Shape;868;p86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How to Train a Boundary Predictor?</a:t>
            </a:r>
            <a:endParaRPr sz="3600"/>
          </a:p>
        </p:txBody>
      </p:sp>
      <p:cxnSp>
        <p:nvCxnSpPr>
          <p:cNvPr id="869" name="Google Shape;869;p86"/>
          <p:cNvCxnSpPr/>
          <p:nvPr/>
        </p:nvCxnSpPr>
        <p:spPr>
          <a:xfrm>
            <a:off x="3672870" y="1482560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0" name="Google Shape;870;p86"/>
          <p:cNvCxnSpPr/>
          <p:nvPr/>
        </p:nvCxnSpPr>
        <p:spPr>
          <a:xfrm>
            <a:off x="4638469" y="1436536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1" name="Google Shape;871;p86"/>
          <p:cNvCxnSpPr/>
          <p:nvPr/>
        </p:nvCxnSpPr>
        <p:spPr>
          <a:xfrm>
            <a:off x="5401758" y="1436536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2" name="Google Shape;872;p86"/>
          <p:cNvCxnSpPr/>
          <p:nvPr/>
        </p:nvCxnSpPr>
        <p:spPr>
          <a:xfrm>
            <a:off x="5837462" y="1482560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3" name="Google Shape;873;p86"/>
          <p:cNvCxnSpPr/>
          <p:nvPr/>
        </p:nvCxnSpPr>
        <p:spPr>
          <a:xfrm>
            <a:off x="6176835" y="1436536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4" name="Google Shape;874;p86"/>
          <p:cNvCxnSpPr/>
          <p:nvPr/>
        </p:nvCxnSpPr>
        <p:spPr>
          <a:xfrm>
            <a:off x="6911229" y="1436536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5" name="Google Shape;875;p86"/>
          <p:cNvCxnSpPr/>
          <p:nvPr/>
        </p:nvCxnSpPr>
        <p:spPr>
          <a:xfrm>
            <a:off x="7318015" y="1436536"/>
            <a:ext cx="0" cy="377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6" name="Google Shape;876;p86"/>
          <p:cNvSpPr txBox="1"/>
          <p:nvPr/>
        </p:nvSpPr>
        <p:spPr>
          <a:xfrm>
            <a:off x="128650" y="5614975"/>
            <a:ext cx="9257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Figure from: </a:t>
            </a:r>
            <a:r>
              <a:rPr lang="en-US" sz="1600">
                <a:solidFill>
                  <a:srgbClr val="212529"/>
                </a:solidFill>
                <a:latin typeface="NVIDIA Sans"/>
                <a:ea typeface="NVIDIA Sans"/>
                <a:cs typeface="NVIDIA Sans"/>
                <a:sym typeface="NVIDIA Sans"/>
              </a:rPr>
              <a:t>L. Hutchens, M.D. Alder, Finding Structure via Compression, CoNNL, 1998</a:t>
            </a:r>
            <a:endParaRPr sz="1600"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877" name="Google Shape;877;p86"/>
          <p:cNvSpPr txBox="1"/>
          <p:nvPr>
            <p:ph idx="1" type="body"/>
          </p:nvPr>
        </p:nvSpPr>
        <p:spPr>
          <a:xfrm>
            <a:off x="754380" y="746150"/>
            <a:ext cx="9464100" cy="4224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Word boundaries are points of high uncertainty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7"/>
          <p:cNvSpPr txBox="1"/>
          <p:nvPr>
            <p:ph type="title"/>
          </p:nvPr>
        </p:nvSpPr>
        <p:spPr>
          <a:xfrm>
            <a:off x="754380" y="0"/>
            <a:ext cx="9464100" cy="754500"/>
          </a:xfrm>
          <a:prstGeom prst="rect">
            <a:avLst/>
          </a:prstGeom>
        </p:spPr>
        <p:txBody>
          <a:bodyPr anchorCtr="0" anchor="b" bIns="13700" lIns="27425" spcFirstLastPara="1" rIns="27425" wrap="square" tIns="13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How to Train a Boundary Predictor?</a:t>
            </a:r>
            <a:endParaRPr sz="3600"/>
          </a:p>
        </p:txBody>
      </p:sp>
      <p:sp>
        <p:nvSpPr>
          <p:cNvPr id="884" name="Google Shape;884;p87"/>
          <p:cNvSpPr txBox="1"/>
          <p:nvPr>
            <p:ph idx="2" type="body"/>
          </p:nvPr>
        </p:nvSpPr>
        <p:spPr>
          <a:xfrm>
            <a:off x="754375" y="1325922"/>
            <a:ext cx="9464100" cy="14793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-37465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Self-supervised: </a:t>
            </a:r>
            <a:r>
              <a:rPr b="1" lang="en-US" sz="2300"/>
              <a:t>Heuristically detected entropy spikes</a:t>
            </a:r>
            <a:endParaRPr b="1" sz="2300"/>
          </a:p>
          <a:p>
            <a:pPr indent="-374650" lvl="2" marL="13716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Uses conditional entropy estimated by the model itself</a:t>
            </a:r>
            <a:endParaRPr sz="2600"/>
          </a:p>
        </p:txBody>
      </p:sp>
      <p:pic>
        <p:nvPicPr>
          <p:cNvPr id="885" name="Google Shape;88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163" y="2342365"/>
            <a:ext cx="66008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87"/>
          <p:cNvSpPr txBox="1"/>
          <p:nvPr>
            <p:ph idx="2" type="body"/>
          </p:nvPr>
        </p:nvSpPr>
        <p:spPr>
          <a:xfrm>
            <a:off x="754350" y="1318625"/>
            <a:ext cx="9464100" cy="3148500"/>
          </a:xfrm>
          <a:prstGeom prst="rect">
            <a:avLst/>
          </a:prstGeom>
        </p:spPr>
        <p:txBody>
          <a:bodyPr anchorCtr="0" anchor="t" bIns="13700" lIns="27425" spcFirstLastPara="1" rIns="27425" wrap="square" tIns="13700">
            <a:noAutofit/>
          </a:bodyPr>
          <a:lstStyle/>
          <a:p>
            <a:pPr indent="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9370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600"/>
              <a:buChar char="●"/>
            </a:pPr>
            <a:r>
              <a:rPr lang="en-US" sz="2300"/>
              <a:t>Supervised (training data: tokenizer output or whitespace)</a:t>
            </a:r>
            <a:endParaRPr sz="2300"/>
          </a:p>
          <a:p>
            <a:pPr indent="-374650" lvl="0" marL="45720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300"/>
              <a:buChar char="●"/>
            </a:pPr>
            <a:r>
              <a:rPr b="1" lang="en-US" sz="2300"/>
              <a:t>Unsupervised: </a:t>
            </a:r>
            <a:r>
              <a:rPr lang="en-US" sz="2300"/>
              <a:t>Gumbel-Softmax for locating segment boundaries</a:t>
            </a:r>
            <a:endParaRPr sz="2300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