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99" r:id="rId3"/>
    <p:sldId id="301" r:id="rId4"/>
    <p:sldId id="288" r:id="rId5"/>
    <p:sldId id="324" r:id="rId6"/>
    <p:sldId id="289" r:id="rId7"/>
    <p:sldId id="294" r:id="rId8"/>
    <p:sldId id="295" r:id="rId9"/>
    <p:sldId id="258" r:id="rId10"/>
    <p:sldId id="263" r:id="rId11"/>
    <p:sldId id="264" r:id="rId12"/>
    <p:sldId id="267" r:id="rId13"/>
    <p:sldId id="268" r:id="rId14"/>
    <p:sldId id="276" r:id="rId15"/>
    <p:sldId id="269" r:id="rId16"/>
    <p:sldId id="270" r:id="rId17"/>
    <p:sldId id="271" r:id="rId18"/>
    <p:sldId id="311" r:id="rId19"/>
    <p:sldId id="310" r:id="rId20"/>
    <p:sldId id="283" r:id="rId21"/>
    <p:sldId id="259" r:id="rId22"/>
    <p:sldId id="322" r:id="rId23"/>
    <p:sldId id="306" r:id="rId24"/>
    <p:sldId id="308" r:id="rId25"/>
    <p:sldId id="274" r:id="rId26"/>
    <p:sldId id="318" r:id="rId27"/>
    <p:sldId id="319" r:id="rId28"/>
    <p:sldId id="320" r:id="rId29"/>
    <p:sldId id="312" r:id="rId30"/>
    <p:sldId id="317" r:id="rId31"/>
    <p:sldId id="316" r:id="rId32"/>
    <p:sldId id="313" r:id="rId33"/>
    <p:sldId id="315" r:id="rId34"/>
    <p:sldId id="314" r:id="rId35"/>
    <p:sldId id="321" r:id="rId36"/>
    <p:sldId id="323" r:id="rId37"/>
    <p:sldId id="265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3"/>
    <p:restoredTop sz="94722"/>
  </p:normalViewPr>
  <p:slideViewPr>
    <p:cSldViewPr snapToGrid="0">
      <p:cViewPr varScale="1">
        <p:scale>
          <a:sx n="118" d="100"/>
          <a:sy n="118" d="100"/>
        </p:scale>
        <p:origin x="3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EF1BA-E4E8-EC47-824E-80799B9ECCAA}" type="datetimeFigureOut">
              <a:rPr lang="de-DE" smtClean="0"/>
              <a:t>14.10.25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112-9F78-584D-8286-FB7958E9A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6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D6024-69A6-A143-8920-3BE852960DA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76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22ADA-54D9-D1C4-3CAA-A8D6CD30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17F2BA-912E-1B94-0E05-87B9CE705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560773-96FB-623D-B401-902F4EF3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8B0B86-2BB6-F1FE-73A0-B28A144EE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E0112-9F78-584D-8286-FB7958E9AA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43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FA62A-A5D1-D432-02CD-2FF21916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6FB47D-6D30-6D18-356B-921381EE5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C49CA7-724F-2B07-2695-D20F6E04E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EEE052-F36B-865E-7412-3A4CB254C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E0112-9F78-584D-8286-FB7958E9AA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69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D6024-69A6-A143-8920-3BE852960DA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8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E0112-9F78-584D-8286-FB7958E9AA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856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D6024-69A6-A143-8920-3BE852960DA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91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EDBAA-58B6-F9FE-A19D-E79E13092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F74DAC-FAAF-E0F9-474C-FA25E3C86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F5E01-CA29-A6DF-D78F-EF8891C3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810A-4844-7E4E-AF51-5EB443AAE30A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EB058F-EB77-8EB0-8693-5A2C9677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0BD3E0-4193-A5AD-782D-63BF600E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67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7BD33-4917-951C-6BE1-FC127103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4E8EA3-18DB-B810-0EDB-54EFD5785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53EA76-4DA8-E3D4-410A-FECB035A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AED0-F924-EF4A-8B5C-790A29D56803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25B3B4-6B52-A9A6-FF6E-15BB0C61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72A79A-44F3-21E7-07E2-57DBC040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52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F3272E9-79BC-4BD9-2761-E9FF9AF1E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4631A4-EEF7-9590-C135-39D7E04D8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ED3BC2-B591-CCC9-BEE4-0022CCA2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E3A9-8A0C-0246-9603-97F8BBEAE0A5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AC27D-52BA-6892-F89D-C57B5033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3C531C-8340-7817-C618-EEEC57DD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30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D42DE8-2B32-C6D5-02E6-9176365F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7AFA71-FBF8-B563-BA34-6EB9F61C3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75421F-F461-A1E0-4C12-9FD5C343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F62C-2CD4-A448-8490-DC67AB54F2E8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7F752-76BD-250B-1EA5-8538BC9A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5D4CC8-604D-4322-9DBB-4265E09F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38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0466A-562F-D489-CB05-1A134E04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DAD462-F605-9575-0C21-740D05521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F69D7B-825C-6606-4BBC-F2173FF2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3193-6009-2647-A302-A27707C46247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F4993D-BD0C-F718-2418-34D6277F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EBB367-A3D2-A35A-6134-263CAB27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94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2F39E-1283-76A8-AE94-0E6D8017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8BCBF1-DA85-63F5-9210-A2726671D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46B5F1-62BE-C39B-9503-7F9DA9975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76158B-B547-E842-D07C-2D8E41189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2C-1783-4443-BD54-C484DBCF935F}" type="datetime1">
              <a:rPr lang="de-DE" smtClean="0"/>
              <a:t>14.10.25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0A19CC-39EC-0511-4009-1F179088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A883D2-0DA1-10F3-E6E7-4A510F06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07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53CC8-8015-6554-9A7F-ED02AFDE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9B86B-19BA-1CBF-ACAA-924EA905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505367-B1D1-7ABA-2E1E-06E0D0677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FE412C-5428-BEA0-0445-9DD01ACF5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7731403-3016-071E-C17B-94C683FDC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D1397A-7E29-02CE-3BFC-151D8F5F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1D49-80BA-EC44-97A0-4F5DFDE938BD}" type="datetime1">
              <a:rPr lang="de-DE" smtClean="0"/>
              <a:t>14.10.25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38C805-4895-8B3A-C283-E61A9563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355053-C92B-6C3F-E5FB-D1BDC36B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18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16600-7A60-5042-3F55-B204AF4A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2346D5-3150-6B3D-47B0-226FD6579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CBAB-9BED-094E-8F82-D2C67BF8D177}" type="datetime1">
              <a:rPr lang="de-DE" smtClean="0"/>
              <a:t>14.10.25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7D0868-95C6-F644-F637-5D0172BE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0B7D46-6A26-109A-D293-E5AB61C3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38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16BD90-226D-D53B-ADFD-53B4BFDB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6C3C-37F0-4A42-A725-A8D6FE78C769}" type="datetime1">
              <a:rPr lang="de-DE" smtClean="0"/>
              <a:t>14.10.25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8D953A-0C02-A44A-25BA-746CE1A3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733FEA-7CED-6B17-EAA2-E3F9932F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13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DFF03-E29A-F37C-9A41-B5AEA064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D667CD-DC31-0DB3-06AD-1D1AAD50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F5D940-1660-A336-2115-3CF410DC9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673564-73AB-CAF2-6D3B-B074488F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D6D3-4297-BB45-B9E4-7039DBDA9BA6}" type="datetime1">
              <a:rPr lang="de-DE" smtClean="0"/>
              <a:t>14.10.25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6457A6-B0B5-0F8A-5CE8-EC6F6860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5EC889-1B12-EFE4-CB2B-9113FA76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54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0D7D8-FDE3-4EA4-A318-CF6BB2D8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9577EAD-26BA-E879-CA68-41F3EDDE2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C05DE3-135D-EE48-119D-CE04CB795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9E3312-ED9F-F5DE-A71C-23596F6E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40117-B232-A743-AA74-BF602758B05D}" type="datetime1">
              <a:rPr lang="de-DE" smtClean="0"/>
              <a:t>14.10.25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75981E-E8C4-B185-8807-388EEC53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3E0683-C51A-D271-BA3F-797DC0FC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01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C312C5C-2659-ADC0-7077-A264774D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1A720E-54D5-C59D-7DC0-FF81DAF2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9B71CB-6779-1383-18E0-D6D55EC92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7CAD8-8916-EB49-89AD-5944DC71B681}" type="datetime1">
              <a:rPr lang="de-DE" smtClean="0"/>
              <a:t>14.10.25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20449C-EBF8-9EAE-2DD8-63FE736D1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DC0731-FCE0-D7A1-381F-23CE090CA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535BD-D2C6-7044-AAD6-3E5E169E22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0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cads.a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torbati@cbs.mpg.d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3">
            <a:extLst>
              <a:ext uri="{FF2B5EF4-FFF2-40B4-BE49-F238E27FC236}">
                <a16:creationId xmlns:a16="http://schemas.microsoft.com/office/drawing/2014/main" id="{0C4E1786-71EF-993E-8E29-29118A0A2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5361" t="25916" r="35571" b="21869"/>
          <a:stretch/>
        </p:blipFill>
        <p:spPr>
          <a:xfrm>
            <a:off x="8916808" y="1389684"/>
            <a:ext cx="3096500" cy="26617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F06A3C-33B0-0060-79E3-CAAEDDC87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177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2C3A4A"/>
                </a:solidFill>
                <a:latin typeface="+mn-lt"/>
              </a:rPr>
              <a:t>Geometry matters: insights from Ollivier Ricci Curvature and Ricci Flow into representational alignment</a:t>
            </a:r>
            <a:endParaRPr lang="en-US" sz="4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448C52-2EA5-D2A4-9C73-F7E18A9FF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4423"/>
            <a:ext cx="9144000" cy="531688"/>
          </a:xfrm>
        </p:spPr>
        <p:txBody>
          <a:bodyPr>
            <a:normAutofit fontScale="92500"/>
          </a:bodyPr>
          <a:lstStyle/>
          <a:p>
            <a:r>
              <a:rPr lang="de-DE" b="1" dirty="0"/>
              <a:t>Nahid Torbati</a:t>
            </a:r>
            <a:r>
              <a:rPr lang="de-DE" b="1" baseline="30000" dirty="0"/>
              <a:t>1,2</a:t>
            </a:r>
            <a:r>
              <a:rPr lang="de-DE" dirty="0"/>
              <a:t>, Michael Gaebler</a:t>
            </a:r>
            <a:r>
              <a:rPr lang="de-DE" baseline="30000" dirty="0"/>
              <a:t>1,3</a:t>
            </a:r>
            <a:r>
              <a:rPr lang="de-DE" dirty="0"/>
              <a:t>, Simon M. Hofmann</a:t>
            </a:r>
            <a:r>
              <a:rPr lang="de-DE" baseline="30000" dirty="0"/>
              <a:t>*1,</a:t>
            </a:r>
            <a:r>
              <a:rPr lang="de-DE" dirty="0"/>
              <a:t> Nico Scherf*</a:t>
            </a:r>
            <a:r>
              <a:rPr lang="de-DE" baseline="30000" dirty="0"/>
              <a:t>1,2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BD6CEA-E7F0-01B8-AA82-406B93FF0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76"/>
          <a:stretch/>
        </p:blipFill>
        <p:spPr>
          <a:xfrm>
            <a:off x="185061" y="232416"/>
            <a:ext cx="2771721" cy="81261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C2A52A-335F-7834-39DF-9A534272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6022-1B24-6546-ABAC-E3ECC4628E16}" type="slidenum">
              <a:rPr lang="de-DE" smtClean="0"/>
              <a:t>1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A193E3-B88D-22C8-61B3-1584ED6D0B13}"/>
              </a:ext>
            </a:extLst>
          </p:cNvPr>
          <p:cNvSpPr txBox="1"/>
          <p:nvPr/>
        </p:nvSpPr>
        <p:spPr>
          <a:xfrm>
            <a:off x="673694" y="4596964"/>
            <a:ext cx="10844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0" i="0" baseline="30000" dirty="0">
                <a:solidFill>
                  <a:srgbClr val="3F4350"/>
                </a:solidFill>
                <a:effectLst/>
                <a:latin typeface="+mj-lt"/>
              </a:rPr>
              <a:t>1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Max Planck Institute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for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Human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Cognitive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and Brain Sciences, Leipzig, Germany | </a:t>
            </a:r>
            <a:r>
              <a:rPr lang="de-DE" sz="1100" b="0" i="0" baseline="30000" dirty="0">
                <a:solidFill>
                  <a:srgbClr val="3F4350"/>
                </a:solidFill>
                <a:effectLst/>
                <a:latin typeface="+mj-lt"/>
              </a:rPr>
              <a:t>2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Center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for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Scalable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Data Analytics and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Artificial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Intelligence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(</a:t>
            </a:r>
            <a:r>
              <a:rPr lang="de-DE" sz="1100" b="0" i="0" u="none" strike="noStrike" dirty="0">
                <a:solidFill>
                  <a:srgbClr val="386FE5"/>
                </a:solidFill>
                <a:effectLst/>
                <a:latin typeface="+mj-lt"/>
                <a:hlinkClick r:id="rId4"/>
              </a:rPr>
              <a:t>ScaDS.AI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), Dresden/Leipzig, Germany |</a:t>
            </a:r>
          </a:p>
          <a:p>
            <a:pPr algn="ctr"/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</a:t>
            </a:r>
            <a:r>
              <a:rPr lang="de-DE" sz="1100" b="0" i="0" baseline="30000" dirty="0">
                <a:solidFill>
                  <a:srgbClr val="3F4350"/>
                </a:solidFill>
                <a:effectLst/>
                <a:latin typeface="+mj-lt"/>
              </a:rPr>
              <a:t>3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Berlin School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of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</a:t>
            </a:r>
            <a:r>
              <a:rPr lang="de-DE" sz="1100" b="0" i="0" dirty="0" err="1">
                <a:solidFill>
                  <a:srgbClr val="3F4350"/>
                </a:solidFill>
                <a:effectLst/>
                <a:latin typeface="+mj-lt"/>
              </a:rPr>
              <a:t>Mind</a:t>
            </a:r>
            <a:r>
              <a:rPr lang="de-DE" sz="1100" b="0" i="0" dirty="0">
                <a:solidFill>
                  <a:srgbClr val="3F4350"/>
                </a:solidFill>
                <a:effectLst/>
                <a:latin typeface="+mj-lt"/>
              </a:rPr>
              <a:t> and Brain, Humboldt-Universität zu Berlin, Berlin, Germany</a:t>
            </a:r>
            <a:endParaRPr lang="de-DE" sz="1100" dirty="0">
              <a:latin typeface="+mj-lt"/>
            </a:endParaRP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EF49A046-35E7-CD8E-75E9-6745134E2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74"/>
          <a:stretch/>
        </p:blipFill>
        <p:spPr>
          <a:xfrm>
            <a:off x="9304187" y="232416"/>
            <a:ext cx="2543224" cy="8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4712E-C712-813A-430B-728E6C1B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4">
            <a:extLst>
              <a:ext uri="{FF2B5EF4-FFF2-40B4-BE49-F238E27FC236}">
                <a16:creationId xmlns:a16="http://schemas.microsoft.com/office/drawing/2014/main" id="{32E5A7A2-0680-594F-5EEA-78F047553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230" y="695605"/>
            <a:ext cx="6353883" cy="5915123"/>
          </a:xfr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7F12D3F-D2D7-9E7A-2E93-141C6109F733}"/>
              </a:ext>
            </a:extLst>
          </p:cNvPr>
          <p:cNvSpPr/>
          <p:nvPr/>
        </p:nvSpPr>
        <p:spPr>
          <a:xfrm>
            <a:off x="3513721" y="4217412"/>
            <a:ext cx="5009793" cy="15737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6880104-191C-FEC4-550D-1263135E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10</a:t>
            </a:fld>
            <a:endParaRPr lang="de-DE"/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2CB0BAE2-5CF0-9129-445C-8E43560E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527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DB5CA907-76A0-7FD7-195D-6D55D2D1033A}"/>
              </a:ext>
            </a:extLst>
          </p:cNvPr>
          <p:cNvSpPr txBox="1"/>
          <p:nvPr/>
        </p:nvSpPr>
        <p:spPr>
          <a:xfrm>
            <a:off x="838200" y="1219200"/>
            <a:ext cx="5084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Curvature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reveals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much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our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area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neighborhood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deviates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de-DE" sz="2000" b="1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flat </a:t>
            </a:r>
            <a:r>
              <a:rPr lang="de-DE" sz="2000" b="1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de-DE" sz="20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bent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space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any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point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7A08F7D-9887-1CCA-F4B8-DD820F50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11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41AE02-347B-2FA0-6ED5-36C5242B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0123" y="2389127"/>
            <a:ext cx="4913677" cy="26434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698C1B-11DE-21F5-0476-845B7FE4515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6" name="MPICBS-Logo-color-CMYK-en.png" descr="MPICBS-Logo-color-CMYK-en.png">
            <a:extLst>
              <a:ext uri="{FF2B5EF4-FFF2-40B4-BE49-F238E27FC236}">
                <a16:creationId xmlns:a16="http://schemas.microsoft.com/office/drawing/2014/main" id="{04A09D7D-5003-B797-DA68-C189E938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4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699D92-1CEF-F4A6-19A6-7E3756051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2428" y="1458685"/>
            <a:ext cx="4072121" cy="3734536"/>
          </a:xfr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C5971C8-C62C-BF59-FEA2-E6550831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12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DC61EB8-8351-951C-5A2C-53345E3FAC86}"/>
              </a:ext>
            </a:extLst>
          </p:cNvPr>
          <p:cNvSpPr txBox="1"/>
          <p:nvPr/>
        </p:nvSpPr>
        <p:spPr>
          <a:xfrm>
            <a:off x="821872" y="985274"/>
            <a:ext cx="551905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Two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people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standing</a:t>
            </a:r>
            <a:r>
              <a:rPr lang="de-DE" sz="2000" dirty="0">
                <a:latin typeface="+mj-lt"/>
              </a:rPr>
              <a:t> on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moon‘s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equator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facing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north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Going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straight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along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geodesics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that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point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north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Because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/>
              <a:t>curvature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moon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they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naturally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closer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closer</a:t>
            </a:r>
            <a:r>
              <a:rPr lang="de-DE" sz="20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A </a:t>
            </a:r>
            <a:r>
              <a:rPr lang="de-DE" sz="2000" b="1" dirty="0" err="1"/>
              <a:t>circle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sitting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them</a:t>
            </a:r>
            <a:r>
              <a:rPr lang="de-DE" sz="2000" dirty="0">
                <a:latin typeface="+mj-lt"/>
              </a:rPr>
              <a:t>; </a:t>
            </a:r>
            <a:r>
              <a:rPr lang="de-DE" sz="2000" dirty="0" err="1">
                <a:latin typeface="+mj-lt"/>
              </a:rPr>
              <a:t>this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circle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smaller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smaller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each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moves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further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along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geodesics</a:t>
            </a:r>
            <a:r>
              <a:rPr lang="de-DE" sz="20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The </a:t>
            </a:r>
            <a:r>
              <a:rPr lang="de-DE" sz="2000" dirty="0" err="1">
                <a:latin typeface="+mj-lt"/>
              </a:rPr>
              <a:t>change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/>
              <a:t>size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circle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illustrates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/>
              <a:t>Ricci </a:t>
            </a:r>
            <a:r>
              <a:rPr lang="de-DE" sz="2000" b="1" dirty="0" err="1"/>
              <a:t>curvature</a:t>
            </a: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The </a:t>
            </a:r>
            <a:r>
              <a:rPr lang="de-DE" sz="2000" dirty="0" err="1">
                <a:latin typeface="+mj-lt"/>
              </a:rPr>
              <a:t>faster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changes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higher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curvature</a:t>
            </a:r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711B54E-9552-62DD-7BA6-6DEECB9005C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4" name="MPICBS-Logo-color-CMYK-en.png" descr="MPICBS-Logo-color-CMYK-en.png">
            <a:extLst>
              <a:ext uri="{FF2B5EF4-FFF2-40B4-BE49-F238E27FC236}">
                <a16:creationId xmlns:a16="http://schemas.microsoft.com/office/drawing/2014/main" id="{1B1F1708-A236-854A-274A-113D8A045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2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77A203-6C59-B666-C45A-10142462F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705"/>
            <a:ext cx="10515600" cy="4705972"/>
          </a:xfrm>
        </p:spPr>
        <p:txBody>
          <a:bodyPr>
            <a:normAutofit/>
          </a:bodyPr>
          <a:lstStyle/>
          <a:p>
            <a:r>
              <a:rPr lang="de-DE" sz="2000" dirty="0">
                <a:effectLst/>
                <a:latin typeface="+mj-lt"/>
              </a:rPr>
              <a:t>a </a:t>
            </a:r>
            <a:r>
              <a:rPr lang="de-DE" sz="2000" dirty="0" err="1">
                <a:effectLst/>
                <a:latin typeface="+mj-lt"/>
              </a:rPr>
              <a:t>discrete</a:t>
            </a:r>
            <a:r>
              <a:rPr lang="de-DE" sz="2000" dirty="0">
                <a:effectLst/>
                <a:latin typeface="+mj-lt"/>
              </a:rPr>
              <a:t>, </a:t>
            </a:r>
            <a:r>
              <a:rPr lang="de-DE" sz="2000" dirty="0" err="1">
                <a:effectLst/>
                <a:latin typeface="+mj-lt"/>
              </a:rPr>
              <a:t>graph-based</a:t>
            </a:r>
            <a:r>
              <a:rPr lang="de-DE" sz="2000" dirty="0">
                <a:effectLst/>
                <a:latin typeface="+mj-lt"/>
              </a:rPr>
              <a:t> analog </a:t>
            </a:r>
            <a:r>
              <a:rPr lang="de-DE" sz="2000" dirty="0" err="1">
                <a:effectLst/>
                <a:latin typeface="+mj-lt"/>
              </a:rPr>
              <a:t>of</a:t>
            </a:r>
            <a:r>
              <a:rPr lang="de-DE" sz="2000" dirty="0">
                <a:effectLst/>
                <a:latin typeface="+mj-lt"/>
              </a:rPr>
              <a:t> Ricci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curvature</a:t>
            </a:r>
            <a:r>
              <a:rPr lang="de-DE" sz="2000" dirty="0">
                <a:effectLst/>
                <a:latin typeface="+mj-lt"/>
              </a:rPr>
              <a:t> in </a:t>
            </a:r>
            <a:r>
              <a:rPr lang="de-DE" sz="2000" dirty="0" err="1">
                <a:effectLst/>
                <a:latin typeface="+mj-lt"/>
              </a:rPr>
              <a:t>Riemannian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geometry</a:t>
            </a:r>
            <a:r>
              <a:rPr lang="de-DE" sz="2000" dirty="0">
                <a:effectLst/>
                <a:latin typeface="+mj-lt"/>
              </a:rPr>
              <a:t>.</a:t>
            </a:r>
          </a:p>
          <a:p>
            <a:r>
              <a:rPr lang="de-DE" sz="2000" dirty="0" err="1">
                <a:effectLst/>
                <a:latin typeface="+mj-lt"/>
              </a:rPr>
              <a:t>It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reflects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the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graph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geometry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by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considering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local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neighborhoods</a:t>
            </a:r>
            <a:r>
              <a:rPr lang="de-DE" sz="2000" dirty="0">
                <a:effectLst/>
                <a:latin typeface="+mj-lt"/>
              </a:rPr>
              <a:t>.</a:t>
            </a:r>
            <a:endParaRPr lang="de-DE" sz="2000" dirty="0">
              <a:latin typeface="+mj-lt"/>
            </a:endParaRPr>
          </a:p>
          <a:p>
            <a:r>
              <a:rPr lang="de-DE" sz="2000" dirty="0" err="1">
                <a:effectLst/>
                <a:latin typeface="+mj-lt"/>
              </a:rPr>
              <a:t>It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computes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the</a:t>
            </a:r>
            <a:r>
              <a:rPr lang="de-DE" sz="2000" dirty="0">
                <a:effectLst/>
                <a:latin typeface="+mj-lt"/>
              </a:rPr>
              <a:t> optimal </a:t>
            </a:r>
            <a:r>
              <a:rPr lang="de-DE" sz="2000" dirty="0" err="1">
                <a:effectLst/>
                <a:latin typeface="+mj-lt"/>
              </a:rPr>
              <a:t>transport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between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probability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measures</a:t>
            </a:r>
            <a:r>
              <a:rPr lang="de-DE" sz="2000" dirty="0">
                <a:effectLst/>
                <a:latin typeface="+mj-lt"/>
              </a:rPr>
              <a:t> at </a:t>
            </a:r>
            <a:r>
              <a:rPr lang="de-DE" sz="2000" dirty="0" err="1">
                <a:effectLst/>
                <a:latin typeface="+mj-lt"/>
              </a:rPr>
              <a:t>each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node</a:t>
            </a:r>
            <a:r>
              <a:rPr lang="de-DE" sz="2000" dirty="0">
                <a:effectLst/>
                <a:latin typeface="+mj-lt"/>
              </a:rPr>
              <a:t>.</a:t>
            </a:r>
          </a:p>
          <a:p>
            <a:endParaRPr lang="de-DE" sz="2000" dirty="0">
              <a:effectLst/>
              <a:latin typeface="+mj-lt"/>
            </a:endParaRPr>
          </a:p>
          <a:p>
            <a:endParaRPr lang="de-DE" sz="2400" dirty="0">
              <a:latin typeface="Helvetica" pitchFamily="2" charset="0"/>
            </a:endParaRPr>
          </a:p>
          <a:p>
            <a:endParaRPr lang="de-DE" sz="2400" dirty="0">
              <a:latin typeface="Helvetica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A9EEDC-4F9A-316D-E20B-272098F3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2914385"/>
            <a:ext cx="5625550" cy="375919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659733-EBF0-E0BA-C71C-D264A410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13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C25EE3-6133-3556-0D4A-A5B763074B3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Discrete</a:t>
            </a:r>
            <a:r>
              <a:rPr lang="de-DE" sz="3200" dirty="0">
                <a:latin typeface="+mn-lt"/>
              </a:rPr>
              <a:t> 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 </a:t>
            </a:r>
            <a:r>
              <a:rPr lang="de-DE" sz="3200" dirty="0" err="1">
                <a:latin typeface="+mn-lt"/>
              </a:rPr>
              <a:t>Ollivier</a:t>
            </a:r>
            <a:r>
              <a:rPr lang="de-DE" sz="3200" dirty="0">
                <a:latin typeface="+mn-lt"/>
              </a:rPr>
              <a:t> Ricci</a:t>
            </a:r>
          </a:p>
        </p:txBody>
      </p:sp>
      <p:pic>
        <p:nvPicPr>
          <p:cNvPr id="8" name="MPICBS-Logo-color-CMYK-en.png" descr="MPICBS-Logo-color-CMYK-en.png">
            <a:extLst>
              <a:ext uri="{FF2B5EF4-FFF2-40B4-BE49-F238E27FC236}">
                <a16:creationId xmlns:a16="http://schemas.microsoft.com/office/drawing/2014/main" id="{E08FB8BA-F125-1C5D-AFFE-447AD88CD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38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ABA3-0560-8EFD-E83E-D40E4AAF7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505728-A30D-29AF-E3D5-4D74C432F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>
            <a:normAutofit/>
          </a:bodyPr>
          <a:lstStyle/>
          <a:p>
            <a:endParaRPr lang="de-DE" sz="1800" dirty="0">
              <a:effectLst/>
              <a:latin typeface="Helvetica" pitchFamily="2" charset="0"/>
            </a:endParaRPr>
          </a:p>
          <a:p>
            <a:endParaRPr lang="de-DE" sz="1800" dirty="0">
              <a:latin typeface="Helvetica" pitchFamily="2" charset="0"/>
            </a:endParaRPr>
          </a:p>
          <a:p>
            <a:endParaRPr lang="de-DE" sz="1800" dirty="0">
              <a:effectLst/>
              <a:latin typeface="Helvetica" pitchFamily="2" charset="0"/>
            </a:endParaRPr>
          </a:p>
          <a:p>
            <a:endParaRPr lang="de-DE" sz="1800" dirty="0">
              <a:latin typeface="Helvetica" pitchFamily="2" charset="0"/>
            </a:endParaRPr>
          </a:p>
          <a:p>
            <a:endParaRPr lang="de-DE" sz="2400" dirty="0">
              <a:latin typeface="Helvetica" pitchFamily="2" charset="0"/>
            </a:endParaRPr>
          </a:p>
          <a:p>
            <a:pPr marL="0" indent="0">
              <a:buNone/>
            </a:pPr>
            <a:endParaRPr lang="de-DE" sz="2400" dirty="0">
              <a:latin typeface="Helvetica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6D87F9-33E4-E787-E81C-F40D232A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2914385"/>
            <a:ext cx="5625550" cy="375919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8A2559-24F6-BCD3-DCFF-F7B48655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14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535DD3B-65B1-6523-456F-103DD2CB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4594"/>
            <a:ext cx="4015842" cy="129196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2DCE660-A3BD-C873-6DEE-66A89D5A2782}"/>
              </a:ext>
            </a:extLst>
          </p:cNvPr>
          <p:cNvSpPr txBox="1"/>
          <p:nvPr/>
        </p:nvSpPr>
        <p:spPr>
          <a:xfrm>
            <a:off x="919843" y="3085313"/>
            <a:ext cx="38525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effectLst/>
                <a:latin typeface="+mj-lt"/>
              </a:rPr>
              <a:t>An </a:t>
            </a:r>
            <a:r>
              <a:rPr lang="de-DE" sz="2000" dirty="0" err="1">
                <a:effectLst/>
                <a:latin typeface="+mj-lt"/>
              </a:rPr>
              <a:t>edge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property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graphs</a:t>
            </a:r>
            <a:endParaRPr lang="de-DE" sz="2000" dirty="0">
              <a:latin typeface="+mj-lt"/>
            </a:endParaRP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It</a:t>
            </a:r>
            <a:r>
              <a:rPr lang="de-DE" sz="2000" dirty="0">
                <a:latin typeface="+mj-lt"/>
              </a:rPr>
              <a:t> also </a:t>
            </a:r>
            <a:r>
              <a:rPr lang="de-DE" sz="2000" dirty="0" err="1">
                <a:latin typeface="+mj-lt"/>
              </a:rPr>
              <a:t>shows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robustness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graph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against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edge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removal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1800" dirty="0">
              <a:effectLst/>
              <a:latin typeface="Helvetica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C6FD7-AEF7-E68E-6301-8EE175D225C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Discrete</a:t>
            </a:r>
            <a:r>
              <a:rPr lang="de-DE" sz="3200" dirty="0">
                <a:latin typeface="+mn-lt"/>
              </a:rPr>
              <a:t> 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 </a:t>
            </a:r>
            <a:r>
              <a:rPr lang="de-DE" sz="3200" dirty="0" err="1">
                <a:latin typeface="+mn-lt"/>
              </a:rPr>
              <a:t>Ollivier</a:t>
            </a:r>
            <a:r>
              <a:rPr lang="de-DE" sz="3200" dirty="0">
                <a:latin typeface="+mn-lt"/>
              </a:rPr>
              <a:t> Ricci</a:t>
            </a:r>
          </a:p>
        </p:txBody>
      </p:sp>
      <p:pic>
        <p:nvPicPr>
          <p:cNvPr id="4" name="MPICBS-Logo-color-CMYK-en.png" descr="MPICBS-Logo-color-CMYK-en.png">
            <a:extLst>
              <a:ext uri="{FF2B5EF4-FFF2-40B4-BE49-F238E27FC236}">
                <a16:creationId xmlns:a16="http://schemas.microsoft.com/office/drawing/2014/main" id="{ABEEDB96-8A98-7882-4200-A86D59D6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610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57FA6-33E3-47EF-3C40-C4618AF7E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9FEB58-18D7-C909-2C69-89634FF3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4921"/>
            <a:ext cx="4456044" cy="43820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effectLst/>
              </a:rPr>
              <a:t>Zero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curvature</a:t>
            </a:r>
            <a:endParaRPr lang="de-DE" sz="2000" dirty="0">
              <a:effectLst/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 err="1"/>
              <a:t>Grid</a:t>
            </a:r>
            <a:r>
              <a:rPr lang="de-DE" sz="2000" dirty="0"/>
              <a:t>-like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topology</a:t>
            </a:r>
            <a:endParaRPr lang="de-DE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 err="1">
                <a:effectLst/>
                <a:latin typeface="+mj-lt"/>
              </a:rPr>
              <a:t>Similar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to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Eucl</a:t>
            </a:r>
            <a:r>
              <a:rPr lang="de-DE" sz="2000" dirty="0" err="1">
                <a:latin typeface="+mj-lt"/>
              </a:rPr>
              <a:t>idean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geometry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continuous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spaces</a:t>
            </a:r>
            <a:r>
              <a:rPr lang="de-DE" sz="20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effectLst/>
                <a:latin typeface="+mj-lt"/>
              </a:rPr>
              <a:t>A </a:t>
            </a:r>
            <a:r>
              <a:rPr lang="de-DE" sz="2000" dirty="0" err="1">
                <a:effectLst/>
                <a:latin typeface="+mj-lt"/>
              </a:rPr>
              <a:t>similar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pattern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of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connection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across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the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nodes</a:t>
            </a:r>
            <a:r>
              <a:rPr lang="de-DE" sz="2000" dirty="0">
                <a:effectLst/>
                <a:latin typeface="+mj-lt"/>
              </a:rPr>
              <a:t>.</a:t>
            </a:r>
          </a:p>
          <a:p>
            <a:endParaRPr lang="de-DE" sz="2400" dirty="0">
              <a:latin typeface="Helvetica" pitchFamily="2" charset="0"/>
            </a:endParaRPr>
          </a:p>
          <a:p>
            <a:endParaRPr lang="de-DE" sz="2400" dirty="0">
              <a:latin typeface="Helvetica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C63C89-BE89-D66B-B47B-C8D64F7D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43" y="2914385"/>
            <a:ext cx="5625550" cy="3759190"/>
          </a:xfrm>
          <a:prstGeom prst="rect">
            <a:avLst/>
          </a:prstGeom>
        </p:spPr>
      </p:pic>
      <p:sp>
        <p:nvSpPr>
          <p:cNvPr id="4" name="Alternativer Prozess 3">
            <a:extLst>
              <a:ext uri="{FF2B5EF4-FFF2-40B4-BE49-F238E27FC236}">
                <a16:creationId xmlns:a16="http://schemas.microsoft.com/office/drawing/2014/main" id="{5A8FC766-4838-B50D-F8DA-080F3CC4E62E}"/>
              </a:ext>
            </a:extLst>
          </p:cNvPr>
          <p:cNvSpPr/>
          <p:nvPr/>
        </p:nvSpPr>
        <p:spPr>
          <a:xfrm>
            <a:off x="7345018" y="2810151"/>
            <a:ext cx="1958008" cy="3958397"/>
          </a:xfrm>
          <a:prstGeom prst="flowChartAlternateProcess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5783AC-CDE8-2C8A-76CD-60AD7397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15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11EFB4-88F0-7E8D-73E1-ADF515B599A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Discrete</a:t>
            </a:r>
            <a:r>
              <a:rPr lang="de-DE" sz="3200" dirty="0">
                <a:latin typeface="+mn-lt"/>
              </a:rPr>
              <a:t> 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 </a:t>
            </a:r>
            <a:r>
              <a:rPr lang="de-DE" sz="3200" dirty="0" err="1">
                <a:latin typeface="+mn-lt"/>
              </a:rPr>
              <a:t>Ollivier</a:t>
            </a:r>
            <a:r>
              <a:rPr lang="de-DE" sz="3200" dirty="0">
                <a:latin typeface="+mn-lt"/>
              </a:rPr>
              <a:t> Ricci</a:t>
            </a:r>
          </a:p>
        </p:txBody>
      </p:sp>
      <p:pic>
        <p:nvPicPr>
          <p:cNvPr id="8" name="MPICBS-Logo-color-CMYK-en.png" descr="MPICBS-Logo-color-CMYK-en.png">
            <a:extLst>
              <a:ext uri="{FF2B5EF4-FFF2-40B4-BE49-F238E27FC236}">
                <a16:creationId xmlns:a16="http://schemas.microsoft.com/office/drawing/2014/main" id="{A3E4AA41-8B2B-628F-E3F4-77F199A7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4724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ED711-D534-E2EF-7AB1-8B20AEF8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3C803B-347A-D1DC-4098-CB051605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2914385"/>
            <a:ext cx="5625550" cy="3759190"/>
          </a:xfrm>
          <a:prstGeom prst="rect">
            <a:avLst/>
          </a:prstGeom>
        </p:spPr>
      </p:pic>
      <p:sp>
        <p:nvSpPr>
          <p:cNvPr id="4" name="Alternativer Prozess 3">
            <a:extLst>
              <a:ext uri="{FF2B5EF4-FFF2-40B4-BE49-F238E27FC236}">
                <a16:creationId xmlns:a16="http://schemas.microsoft.com/office/drawing/2014/main" id="{B3409F7C-D2F9-8AE4-217A-FAF2207C8B27}"/>
              </a:ext>
            </a:extLst>
          </p:cNvPr>
          <p:cNvSpPr/>
          <p:nvPr/>
        </p:nvSpPr>
        <p:spPr>
          <a:xfrm>
            <a:off x="5396948" y="2810151"/>
            <a:ext cx="1958008" cy="3958397"/>
          </a:xfrm>
          <a:prstGeom prst="flowChartAlternateProcess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AEDA04-4FDE-3017-CD9D-D109ECA95710}"/>
              </a:ext>
            </a:extLst>
          </p:cNvPr>
          <p:cNvSpPr txBox="1"/>
          <p:nvPr/>
        </p:nvSpPr>
        <p:spPr>
          <a:xfrm>
            <a:off x="838200" y="1794922"/>
            <a:ext cx="4300330" cy="373794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ffectLst/>
              </a:rPr>
              <a:t>Negative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curvature</a:t>
            </a:r>
            <a:endParaRPr lang="de-DE" sz="2000" dirty="0">
              <a:effectLst/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Tree</a:t>
            </a:r>
            <a:r>
              <a:rPr lang="de-DE" sz="2000" dirty="0"/>
              <a:t>-like</a:t>
            </a:r>
            <a:r>
              <a:rPr lang="de-DE" sz="2000" dirty="0">
                <a:latin typeface="+mj-lt"/>
              </a:rPr>
              <a:t> (</a:t>
            </a:r>
            <a:r>
              <a:rPr lang="de-DE" sz="2000" dirty="0" err="1">
                <a:latin typeface="+mj-lt"/>
              </a:rPr>
              <a:t>hierarchical</a:t>
            </a:r>
            <a:r>
              <a:rPr lang="de-DE" sz="2000" dirty="0">
                <a:latin typeface="+mj-lt"/>
              </a:rPr>
              <a:t>)</a:t>
            </a:r>
            <a:r>
              <a:rPr lang="de-DE" sz="2000" dirty="0" err="1">
                <a:latin typeface="+mj-lt"/>
              </a:rPr>
              <a:t>structure</a:t>
            </a:r>
            <a:endParaRPr lang="de-DE" sz="2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ffectLst/>
                <a:latin typeface="+mj-lt"/>
              </a:rPr>
              <a:t>The </a:t>
            </a:r>
            <a:r>
              <a:rPr lang="de-DE" sz="2000" dirty="0" err="1">
                <a:effectLst/>
                <a:latin typeface="+mj-lt"/>
              </a:rPr>
              <a:t>neighborhood</a:t>
            </a:r>
            <a:r>
              <a:rPr lang="de-DE" sz="2000" dirty="0" err="1">
                <a:latin typeface="+mj-lt"/>
              </a:rPr>
              <a:t>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two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connected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nodes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spreading</a:t>
            </a:r>
            <a:r>
              <a:rPr lang="de-DE" sz="2000" dirty="0">
                <a:latin typeface="+mj-lt"/>
              </a:rPr>
              <a:t> out</a:t>
            </a:r>
            <a:endParaRPr lang="de-DE" sz="2000" dirty="0">
              <a:effectLst/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More </a:t>
            </a:r>
            <a:r>
              <a:rPr lang="de-DE" sz="2000" dirty="0" err="1"/>
              <a:t>loosely</a:t>
            </a:r>
            <a:r>
              <a:rPr lang="de-DE" sz="2000" dirty="0"/>
              <a:t> </a:t>
            </a:r>
            <a:r>
              <a:rPr lang="de-DE" sz="2000" dirty="0" err="1"/>
              <a:t>connected</a:t>
            </a:r>
            <a:r>
              <a:rPr lang="de-DE" sz="2000" dirty="0"/>
              <a:t> </a:t>
            </a:r>
            <a:r>
              <a:rPr lang="de-DE" sz="2000" dirty="0" err="1">
                <a:latin typeface="+mj-lt"/>
              </a:rPr>
              <a:t>or</a:t>
            </a:r>
            <a:r>
              <a:rPr lang="de-DE" sz="2000" dirty="0">
                <a:latin typeface="+mj-lt"/>
              </a:rPr>
              <a:t> expansive </a:t>
            </a:r>
            <a:r>
              <a:rPr lang="de-DE" sz="2000" dirty="0" err="1">
                <a:latin typeface="+mj-lt"/>
              </a:rPr>
              <a:t>structure</a:t>
            </a:r>
            <a:endParaRPr lang="de-DE" sz="20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The </a:t>
            </a:r>
            <a:r>
              <a:rPr lang="de-DE" sz="2000" dirty="0" err="1">
                <a:latin typeface="+mj-lt"/>
              </a:rPr>
              <a:t>information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takes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/>
              <a:t>longer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spread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nodes</a:t>
            </a:r>
            <a:endParaRPr lang="de-DE" sz="2000" dirty="0">
              <a:latin typeface="+mj-lt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F6B133-A22B-D21F-F7C1-C1A412E4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16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41195F-0E1C-1BE8-A7BB-43BD26478F6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Discrete</a:t>
            </a:r>
            <a:r>
              <a:rPr lang="de-DE" sz="3200" dirty="0">
                <a:latin typeface="+mn-lt"/>
              </a:rPr>
              <a:t> 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 </a:t>
            </a:r>
            <a:r>
              <a:rPr lang="de-DE" sz="3200" dirty="0" err="1">
                <a:latin typeface="+mn-lt"/>
              </a:rPr>
              <a:t>Ollivier</a:t>
            </a:r>
            <a:r>
              <a:rPr lang="de-DE" sz="3200" dirty="0">
                <a:latin typeface="+mn-lt"/>
              </a:rPr>
              <a:t> Ricci</a:t>
            </a:r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8C4395EE-2C05-6810-96D9-CDE58475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869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21D5F-66F6-038F-1DC0-59A3EAE04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741B3E-FF2D-883F-AEF9-F1AD088A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378"/>
            <a:ext cx="4365171" cy="47059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effectLst/>
              </a:rPr>
              <a:t>Positive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curvature</a:t>
            </a:r>
            <a:endParaRPr lang="de-DE" sz="2000" dirty="0">
              <a:effectLst/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/>
              <a:t>Clique-like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structure</a:t>
            </a:r>
            <a:r>
              <a:rPr lang="de-DE" sz="20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The </a:t>
            </a:r>
            <a:r>
              <a:rPr lang="de-DE" sz="2000" dirty="0" err="1">
                <a:latin typeface="+mj-lt"/>
              </a:rPr>
              <a:t>neighborhoods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two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connected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nodes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highly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overlapping</a:t>
            </a:r>
            <a:r>
              <a:rPr lang="de-DE" sz="20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Well-</a:t>
            </a:r>
            <a:r>
              <a:rPr lang="de-DE" sz="2000" dirty="0" err="1">
                <a:latin typeface="+mj-lt"/>
              </a:rPr>
              <a:t>connected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local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structure</a:t>
            </a:r>
            <a:r>
              <a:rPr lang="de-DE" sz="20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Information </a:t>
            </a:r>
            <a:r>
              <a:rPr lang="de-DE" sz="2000" dirty="0" err="1">
                <a:latin typeface="+mj-lt"/>
              </a:rPr>
              <a:t>or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influence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spreads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faster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1800" dirty="0">
              <a:latin typeface="Helvetica" pitchFamily="2" charset="0"/>
            </a:endParaRPr>
          </a:p>
          <a:p>
            <a:endParaRPr lang="de-DE" sz="1800" dirty="0">
              <a:effectLst/>
              <a:latin typeface="Helvetica" pitchFamily="2" charset="0"/>
            </a:endParaRPr>
          </a:p>
          <a:p>
            <a:endParaRPr lang="de-DE" sz="2400" dirty="0">
              <a:latin typeface="Helvetica" pitchFamily="2" charset="0"/>
            </a:endParaRPr>
          </a:p>
          <a:p>
            <a:endParaRPr lang="de-DE" sz="2400" dirty="0">
              <a:latin typeface="Helvetica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FFAB7E-FB4F-0F60-FF75-A4C4A991E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2914385"/>
            <a:ext cx="5625550" cy="3759190"/>
          </a:xfrm>
          <a:prstGeom prst="rect">
            <a:avLst/>
          </a:prstGeom>
        </p:spPr>
      </p:pic>
      <p:sp>
        <p:nvSpPr>
          <p:cNvPr id="4" name="Alternativer Prozess 3">
            <a:extLst>
              <a:ext uri="{FF2B5EF4-FFF2-40B4-BE49-F238E27FC236}">
                <a16:creationId xmlns:a16="http://schemas.microsoft.com/office/drawing/2014/main" id="{ED9A7BEB-962E-A07A-C953-C8F0C1050A6B}"/>
              </a:ext>
            </a:extLst>
          </p:cNvPr>
          <p:cNvSpPr/>
          <p:nvPr/>
        </p:nvSpPr>
        <p:spPr>
          <a:xfrm>
            <a:off x="9243384" y="2810151"/>
            <a:ext cx="1958008" cy="3958397"/>
          </a:xfrm>
          <a:prstGeom prst="flowChartAlternateProcess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7D804-9CC2-B208-9665-A79E2761F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17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D04B1C-01EB-5D58-E10F-EC3150FB73A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Discrete</a:t>
            </a:r>
            <a:r>
              <a:rPr lang="de-DE" sz="3200" dirty="0">
                <a:latin typeface="+mn-lt"/>
              </a:rPr>
              <a:t> Ricci </a:t>
            </a:r>
            <a:r>
              <a:rPr lang="de-DE" sz="3200" dirty="0" err="1">
                <a:latin typeface="+mn-lt"/>
              </a:rPr>
              <a:t>Curvature</a:t>
            </a:r>
            <a:r>
              <a:rPr lang="de-DE" sz="3200" dirty="0">
                <a:latin typeface="+mn-lt"/>
              </a:rPr>
              <a:t>: </a:t>
            </a:r>
            <a:r>
              <a:rPr lang="de-DE" sz="3200" dirty="0" err="1">
                <a:latin typeface="+mn-lt"/>
              </a:rPr>
              <a:t>Ollivier</a:t>
            </a:r>
            <a:r>
              <a:rPr lang="de-DE" sz="3200" dirty="0">
                <a:latin typeface="+mn-lt"/>
              </a:rPr>
              <a:t> Ricci</a:t>
            </a:r>
          </a:p>
        </p:txBody>
      </p:sp>
      <p:pic>
        <p:nvPicPr>
          <p:cNvPr id="9" name="MPICBS-Logo-color-CMYK-en.png" descr="MPICBS-Logo-color-CMYK-en.png">
            <a:extLst>
              <a:ext uri="{FF2B5EF4-FFF2-40B4-BE49-F238E27FC236}">
                <a16:creationId xmlns:a16="http://schemas.microsoft.com/office/drawing/2014/main" id="{8D31F7A8-E86F-FE1E-1C2A-3E8064A8E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330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05576-DA59-D7A4-808C-11F0E59EE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379B6F-5485-92AE-F3AC-A0DD1EC2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285"/>
            <a:ext cx="6874933" cy="2478315"/>
          </a:xfrm>
        </p:spPr>
        <p:txBody>
          <a:bodyPr>
            <a:normAutofit/>
          </a:bodyPr>
          <a:lstStyle/>
          <a:p>
            <a:r>
              <a:rPr lang="de-DE" sz="2000" dirty="0">
                <a:effectLst/>
                <a:latin typeface="+mj-lt"/>
              </a:rPr>
              <a:t>Ricci </a:t>
            </a:r>
            <a:r>
              <a:rPr lang="de-DE" sz="2000" dirty="0" err="1">
                <a:effectLst/>
                <a:latin typeface="+mj-lt"/>
              </a:rPr>
              <a:t>flow</a:t>
            </a:r>
            <a:r>
              <a:rPr lang="de-DE" sz="2000" dirty="0">
                <a:effectLst/>
                <a:latin typeface="+mj-lt"/>
              </a:rPr>
              <a:t>, a </a:t>
            </a:r>
            <a:r>
              <a:rPr lang="de-DE" sz="2000" dirty="0" err="1">
                <a:effectLst/>
                <a:latin typeface="+mj-lt"/>
              </a:rPr>
              <a:t>curvature-driven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b="1" dirty="0" err="1">
                <a:effectLst/>
              </a:rPr>
              <a:t>diffusion</a:t>
            </a:r>
            <a:r>
              <a:rPr lang="de-DE" sz="2000" b="1" dirty="0">
                <a:effectLst/>
              </a:rPr>
              <a:t> </a:t>
            </a:r>
            <a:r>
              <a:rPr lang="de-DE" sz="2000" b="1" dirty="0" err="1">
                <a:effectLst/>
              </a:rPr>
              <a:t>process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effectLst/>
                <a:latin typeface="+mj-lt"/>
              </a:rPr>
              <a:t>deforms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space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similarly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to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b="1" dirty="0" err="1">
                <a:effectLst/>
              </a:rPr>
              <a:t>heat</a:t>
            </a:r>
            <a:r>
              <a:rPr lang="de-DE" sz="2000" b="1" dirty="0"/>
              <a:t> </a:t>
            </a:r>
            <a:r>
              <a:rPr lang="de-DE" sz="2000" b="1" dirty="0" err="1">
                <a:effectLst/>
              </a:rPr>
              <a:t>diffusion</a:t>
            </a:r>
            <a:r>
              <a:rPr lang="de-DE" sz="2000" b="1" dirty="0">
                <a:effectLst/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describing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how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space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bends</a:t>
            </a:r>
            <a:r>
              <a:rPr lang="de-DE" sz="2000" dirty="0">
                <a:effectLst/>
                <a:latin typeface="+mj-lt"/>
              </a:rPr>
              <a:t> at </a:t>
            </a:r>
            <a:r>
              <a:rPr lang="de-DE" sz="2000" dirty="0" err="1">
                <a:effectLst/>
                <a:latin typeface="+mj-lt"/>
              </a:rPr>
              <a:t>each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point</a:t>
            </a:r>
            <a:r>
              <a:rPr lang="de-DE" sz="2000" dirty="0">
                <a:effectLst/>
                <a:latin typeface="+mj-lt"/>
              </a:rPr>
              <a:t>.</a:t>
            </a:r>
            <a:endParaRPr lang="de-DE" sz="2000" b="1" dirty="0">
              <a:effectLst/>
              <a:latin typeface="+mj-lt"/>
            </a:endParaRPr>
          </a:p>
          <a:p>
            <a:r>
              <a:rPr lang="de-DE" sz="2000" dirty="0">
                <a:effectLst/>
                <a:latin typeface="+mj-lt"/>
              </a:rPr>
              <a:t>Areas </a:t>
            </a:r>
            <a:r>
              <a:rPr lang="de-DE" sz="2000" dirty="0" err="1">
                <a:effectLst/>
                <a:latin typeface="+mj-lt"/>
              </a:rPr>
              <a:t>with</a:t>
            </a:r>
            <a:r>
              <a:rPr lang="de-DE" sz="2000" dirty="0">
                <a:effectLst/>
                <a:latin typeface="+mj-lt"/>
              </a:rPr>
              <a:t> high </a:t>
            </a:r>
            <a:r>
              <a:rPr lang="de-DE" sz="2000" b="1" dirty="0">
                <a:effectLst/>
              </a:rPr>
              <a:t>positive</a:t>
            </a:r>
            <a:r>
              <a:rPr lang="de-DE" sz="2000" b="1" dirty="0"/>
              <a:t> </a:t>
            </a:r>
            <a:r>
              <a:rPr lang="de-DE" sz="2000" b="1" dirty="0" err="1">
                <a:effectLst/>
              </a:rPr>
              <a:t>curvature</a:t>
            </a:r>
            <a:r>
              <a:rPr lang="de-DE" sz="2000" b="1" dirty="0">
                <a:effectLst/>
              </a:rPr>
              <a:t> </a:t>
            </a:r>
            <a:r>
              <a:rPr lang="de-DE" sz="2000" dirty="0" err="1">
                <a:effectLst/>
                <a:latin typeface="+mj-lt"/>
              </a:rPr>
              <a:t>are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b="1" dirty="0" err="1">
                <a:effectLst/>
              </a:rPr>
              <a:t>denser</a:t>
            </a:r>
            <a:r>
              <a:rPr lang="de-DE" sz="2000" b="1" dirty="0">
                <a:effectLst/>
                <a:latin typeface="+mj-lt"/>
              </a:rPr>
              <a:t>,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while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regions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b="1" dirty="0">
                <a:effectLst/>
              </a:rPr>
              <a:t>negative </a:t>
            </a:r>
            <a:r>
              <a:rPr lang="de-DE" sz="2000" b="1" dirty="0" err="1">
                <a:effectLst/>
              </a:rPr>
              <a:t>curvature</a:t>
            </a:r>
            <a:r>
              <a:rPr lang="de-DE" sz="2000" b="1" dirty="0">
                <a:effectLst/>
              </a:rPr>
              <a:t> </a:t>
            </a:r>
            <a:r>
              <a:rPr lang="de-DE" sz="2000" dirty="0" err="1">
                <a:effectLst/>
                <a:latin typeface="+mj-lt"/>
              </a:rPr>
              <a:t>are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b="1" dirty="0" err="1"/>
              <a:t>less</a:t>
            </a:r>
            <a:r>
              <a:rPr lang="de-DE" sz="2000" b="1" dirty="0"/>
              <a:t> </a:t>
            </a:r>
            <a:r>
              <a:rPr lang="de-DE" sz="2000" b="1" dirty="0" err="1"/>
              <a:t>dense</a:t>
            </a:r>
            <a:endParaRPr lang="de-DE" sz="2000" b="1" dirty="0">
              <a:effectLst/>
            </a:endParaRPr>
          </a:p>
          <a:p>
            <a:r>
              <a:rPr lang="de-DE" sz="2000" dirty="0" err="1">
                <a:effectLst/>
                <a:latin typeface="+mj-lt"/>
              </a:rPr>
              <a:t>regions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with</a:t>
            </a:r>
            <a:r>
              <a:rPr lang="de-DE" sz="2000" dirty="0">
                <a:effectLst/>
                <a:latin typeface="+mj-lt"/>
              </a:rPr>
              <a:t> large </a:t>
            </a:r>
            <a:r>
              <a:rPr lang="de-DE" sz="2000" b="1" dirty="0">
                <a:effectLst/>
              </a:rPr>
              <a:t>positive </a:t>
            </a:r>
            <a:r>
              <a:rPr lang="de-DE" sz="2000" b="1" dirty="0" err="1">
                <a:effectLst/>
              </a:rPr>
              <a:t>curvature</a:t>
            </a:r>
            <a:r>
              <a:rPr lang="de-DE" sz="2000" b="1" dirty="0">
                <a:effectLst/>
              </a:rPr>
              <a:t> </a:t>
            </a:r>
            <a:r>
              <a:rPr lang="de-DE" sz="2000" b="1" dirty="0" err="1">
                <a:effectLst/>
              </a:rPr>
              <a:t>contract</a:t>
            </a:r>
            <a:r>
              <a:rPr lang="de-DE" sz="2000" dirty="0">
                <a:effectLst/>
                <a:latin typeface="+mj-lt"/>
              </a:rPr>
              <a:t>, </a:t>
            </a:r>
            <a:r>
              <a:rPr lang="de-DE" sz="2000" dirty="0" err="1">
                <a:effectLst/>
                <a:latin typeface="+mj-lt"/>
              </a:rPr>
              <a:t>while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those</a:t>
            </a:r>
            <a:r>
              <a:rPr lang="de-DE" sz="2000" dirty="0">
                <a:effectLst/>
                <a:latin typeface="+mj-lt"/>
              </a:rPr>
              <a:t> </a:t>
            </a:r>
            <a:r>
              <a:rPr lang="de-DE" sz="2000" dirty="0" err="1">
                <a:effectLst/>
                <a:latin typeface="+mj-lt"/>
              </a:rPr>
              <a:t>with</a:t>
            </a:r>
            <a:r>
              <a:rPr lang="de-DE" sz="2000" dirty="0">
                <a:effectLst/>
                <a:latin typeface="+mj-lt"/>
              </a:rPr>
              <a:t> strong </a:t>
            </a:r>
            <a:r>
              <a:rPr lang="de-DE" sz="2000" b="1" dirty="0">
                <a:effectLst/>
              </a:rPr>
              <a:t>negative</a:t>
            </a:r>
            <a:r>
              <a:rPr lang="de-DE" sz="2000" b="1" dirty="0"/>
              <a:t> </a:t>
            </a:r>
            <a:r>
              <a:rPr lang="de-DE" sz="2000" b="1" dirty="0" err="1">
                <a:effectLst/>
              </a:rPr>
              <a:t>curvature</a:t>
            </a:r>
            <a:r>
              <a:rPr lang="de-DE" sz="2000" b="1" dirty="0">
                <a:effectLst/>
              </a:rPr>
              <a:t> </a:t>
            </a:r>
            <a:r>
              <a:rPr lang="de-DE" sz="2000" b="1" dirty="0" err="1">
                <a:effectLst/>
              </a:rPr>
              <a:t>expand</a:t>
            </a:r>
            <a:endParaRPr lang="de-DE" sz="2000" b="1" dirty="0">
              <a:effectLst/>
            </a:endParaRPr>
          </a:p>
          <a:p>
            <a:pPr marL="0" indent="0">
              <a:buNone/>
            </a:pPr>
            <a:endParaRPr lang="de-DE" sz="2000" dirty="0">
              <a:effectLst/>
              <a:latin typeface="+mj-lt"/>
            </a:endParaRPr>
          </a:p>
          <a:p>
            <a:endParaRPr lang="de-DE" sz="1600" dirty="0">
              <a:effectLst/>
              <a:latin typeface="Helvetica" pitchFamily="2" charset="0"/>
            </a:endParaRPr>
          </a:p>
          <a:p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60A739-D176-124A-4FB7-4E3559B9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0DFC9E-D47F-81EF-709E-E6ABBCE4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25" y="1426395"/>
            <a:ext cx="3608613" cy="3718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04C4C1-0F80-A819-077A-6C09423901C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Ricci Flow and Community </a:t>
            </a:r>
            <a:r>
              <a:rPr lang="de-DE" sz="3200" dirty="0" err="1">
                <a:latin typeface="+mn-lt"/>
              </a:rPr>
              <a:t>Detection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7" name="MPICBS-Logo-color-CMYK-en.png" descr="MPICBS-Logo-color-CMYK-en.png">
            <a:extLst>
              <a:ext uri="{FF2B5EF4-FFF2-40B4-BE49-F238E27FC236}">
                <a16:creationId xmlns:a16="http://schemas.microsoft.com/office/drawing/2014/main" id="{91AC4916-19CC-EF3E-433D-7A1C0703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430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79F8F-47FD-3DE5-D0D7-8FEEEB76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8C1044-8CA3-D694-F037-24512063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285"/>
            <a:ext cx="6874933" cy="468562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Ricci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flow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, a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curvature-driven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diffusion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process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deforms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space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similarly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to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heat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diffusion</a:t>
            </a:r>
            <a:r>
              <a:rPr lang="de-DE" sz="2000" b="1" dirty="0">
                <a:solidFill>
                  <a:schemeClr val="bg2"/>
                </a:solidFill>
                <a:effectLst/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describing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how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space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bends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at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each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point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.</a:t>
            </a:r>
            <a:endParaRPr lang="de-DE" sz="2000" b="1" dirty="0">
              <a:solidFill>
                <a:schemeClr val="bg2"/>
              </a:solidFill>
              <a:effectLst/>
              <a:latin typeface="+mj-lt"/>
            </a:endParaRPr>
          </a:p>
          <a:p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Areas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high 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positive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curvature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are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denser</a:t>
            </a:r>
            <a:r>
              <a:rPr lang="de-DE" sz="2000" b="1" dirty="0">
                <a:solidFill>
                  <a:schemeClr val="bg2"/>
                </a:solidFill>
                <a:effectLst/>
                <a:latin typeface="+mj-lt"/>
              </a:rPr>
              <a:t>,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while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regions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negative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curvature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are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less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dense</a:t>
            </a:r>
            <a:endParaRPr lang="de-DE" sz="2000" b="1" dirty="0">
              <a:solidFill>
                <a:schemeClr val="bg2"/>
              </a:solidFill>
              <a:effectLst/>
            </a:endParaRPr>
          </a:p>
          <a:p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regions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large 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positive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curvature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contract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while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those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</a:rPr>
              <a:t> strong 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negative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curvature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effectLst/>
              </a:rPr>
              <a:t>expand</a:t>
            </a:r>
            <a:r>
              <a:rPr lang="de-DE" sz="2000" b="1" dirty="0">
                <a:solidFill>
                  <a:schemeClr val="bg2"/>
                </a:solidFill>
                <a:effectLst/>
              </a:rPr>
              <a:t>.</a:t>
            </a:r>
          </a:p>
          <a:p>
            <a:endParaRPr lang="de-DE" sz="2000" b="1" dirty="0">
              <a:solidFill>
                <a:schemeClr val="bg2"/>
              </a:solidFill>
              <a:effectLst/>
            </a:endParaRPr>
          </a:p>
          <a:p>
            <a:r>
              <a:rPr lang="de-DE" sz="2000" b="1" dirty="0"/>
              <a:t>Flow-</a:t>
            </a:r>
            <a:r>
              <a:rPr lang="de-DE" sz="2000" b="1" dirty="0" err="1"/>
              <a:t>Metric</a:t>
            </a:r>
            <a:r>
              <a:rPr lang="de-DE" sz="2000" b="1" dirty="0"/>
              <a:t>: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calculated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nodes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using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weighted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shortest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path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where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edge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weights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derived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from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final </a:t>
            </a:r>
            <a:r>
              <a:rPr lang="de-DE" sz="2000" b="1" dirty="0" err="1">
                <a:latin typeface="+mj-lt"/>
              </a:rPr>
              <a:t>output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of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the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flow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process</a:t>
            </a:r>
            <a:r>
              <a:rPr lang="de-DE" sz="2000" dirty="0">
                <a:latin typeface="+mj-lt"/>
              </a:rPr>
              <a:t>.</a:t>
            </a:r>
            <a:endParaRPr lang="de-DE" sz="2000" dirty="0">
              <a:effectLst/>
              <a:latin typeface="+mj-lt"/>
            </a:endParaRPr>
          </a:p>
          <a:p>
            <a:endParaRPr lang="de-DE" sz="2000" dirty="0">
              <a:effectLst/>
              <a:latin typeface="+mj-lt"/>
            </a:endParaRPr>
          </a:p>
          <a:p>
            <a:endParaRPr lang="de-DE" sz="1600" dirty="0">
              <a:effectLst/>
              <a:latin typeface="Helvetica" pitchFamily="2" charset="0"/>
            </a:endParaRPr>
          </a:p>
          <a:p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0B1B5B-5A4C-21A6-7EB2-AF567871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19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73F35E-30E2-47E1-7117-3864E0A0D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25" y="1426395"/>
            <a:ext cx="3608613" cy="3718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D609E7-B79C-BC41-5FBA-889DBAC0C54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Ricci Flow and Community </a:t>
            </a:r>
            <a:r>
              <a:rPr lang="de-DE" sz="3200" dirty="0" err="1">
                <a:latin typeface="+mn-lt"/>
              </a:rPr>
              <a:t>Detection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DC00D395-7EAA-6979-5388-89401B36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995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F0F06-5FBF-2D46-7B5E-9968148D3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23244-5407-6870-6F76-70DD14C5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276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Representational</a:t>
            </a:r>
            <a:r>
              <a:rPr lang="de-DE" sz="3200" dirty="0">
                <a:latin typeface="+mn-lt"/>
              </a:rPr>
              <a:t> Alignment: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5E44240F-E089-33F8-E0A4-0860E9236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097" y="1065402"/>
            <a:ext cx="4524086" cy="42116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8656BB-85F5-8340-5BEA-0335F23A0989}"/>
              </a:ext>
            </a:extLst>
          </p:cNvPr>
          <p:cNvSpPr txBox="1"/>
          <p:nvPr/>
        </p:nvSpPr>
        <p:spPr>
          <a:xfrm>
            <a:off x="838200" y="1183655"/>
            <a:ext cx="59874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Investigating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how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biological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artificial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neural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networks</a:t>
            </a:r>
            <a:r>
              <a:rPr lang="de-DE" sz="2000" dirty="0">
                <a:latin typeface="+mj-lt"/>
              </a:rPr>
              <a:t> (ANNs) </a:t>
            </a:r>
            <a:r>
              <a:rPr lang="de-DE" sz="2000" dirty="0" err="1">
                <a:latin typeface="+mj-lt"/>
              </a:rPr>
              <a:t>tackle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tasks</a:t>
            </a:r>
            <a:r>
              <a:rPr lang="de-DE" sz="2000" dirty="0">
                <a:latin typeface="+mj-lt"/>
              </a:rPr>
              <a:t> like </a:t>
            </a:r>
            <a:r>
              <a:rPr lang="de-DE" sz="2000" dirty="0" err="1">
                <a:latin typeface="+mj-lt"/>
              </a:rPr>
              <a:t>face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recognition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object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classification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a </a:t>
            </a:r>
            <a:r>
              <a:rPr lang="de-DE" sz="2000" dirty="0" err="1">
                <a:latin typeface="+mj-lt"/>
              </a:rPr>
              <a:t>key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challenge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cognitive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science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machine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learning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/>
              <a:t>Central </a:t>
            </a:r>
            <a:r>
              <a:rPr lang="de-DE" sz="2000" b="1" dirty="0" err="1"/>
              <a:t>question</a:t>
            </a:r>
            <a:r>
              <a:rPr lang="de-DE" sz="2000" b="1" dirty="0"/>
              <a:t>: </a:t>
            </a:r>
            <a:r>
              <a:rPr lang="de-DE" sz="2000" dirty="0">
                <a:latin typeface="+mj-lt"/>
              </a:rPr>
              <a:t>Do different </a:t>
            </a:r>
            <a:r>
              <a:rPr lang="de-DE" sz="2000" dirty="0" err="1">
                <a:latin typeface="+mj-lt"/>
              </a:rPr>
              <a:t>systems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develop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similar</a:t>
            </a:r>
            <a:r>
              <a:rPr lang="de-DE" sz="2000" dirty="0">
                <a:latin typeface="+mj-lt"/>
              </a:rPr>
              <a:t> internal </a:t>
            </a:r>
            <a:r>
              <a:rPr lang="de-DE" sz="2000" dirty="0" err="1">
                <a:latin typeface="+mj-lt"/>
              </a:rPr>
              <a:t>representations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when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solving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same </a:t>
            </a:r>
            <a:r>
              <a:rPr lang="de-DE" sz="2000" dirty="0" err="1">
                <a:latin typeface="+mj-lt"/>
              </a:rPr>
              <a:t>computational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problems</a:t>
            </a:r>
            <a:r>
              <a:rPr lang="de-DE" sz="2000" dirty="0">
                <a:latin typeface="+mj-lt"/>
              </a:rPr>
              <a:t>?</a:t>
            </a:r>
          </a:p>
          <a:p>
            <a:endParaRPr lang="de-DE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/>
              <a:t>Representational</a:t>
            </a:r>
            <a:r>
              <a:rPr lang="de-DE" sz="2000" b="1" dirty="0"/>
              <a:t> </a:t>
            </a:r>
            <a:r>
              <a:rPr lang="de-DE" sz="2000" b="1" dirty="0" err="1"/>
              <a:t>alignment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studies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aim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reveal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both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extent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correspondence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reasons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behind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similarities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differences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across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systems</a:t>
            </a:r>
            <a:r>
              <a:rPr lang="de-DE" sz="20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7EC5DE-5861-AF3A-B10E-ED792186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</a:t>
            </a:fld>
            <a:endParaRPr lang="de-DE"/>
          </a:p>
        </p:txBody>
      </p:sp>
      <p:pic>
        <p:nvPicPr>
          <p:cNvPr id="4" name="MPICBS-Logo-color-CMYK-en.png" descr="MPICBS-Logo-color-CMYK-en.png">
            <a:extLst>
              <a:ext uri="{FF2B5EF4-FFF2-40B4-BE49-F238E27FC236}">
                <a16:creationId xmlns:a16="http://schemas.microsoft.com/office/drawing/2014/main" id="{FE7CA528-E763-4D30-63A0-64F3C396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01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803161-BEEE-5DAE-C050-1193C233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20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1602D01-5013-5231-7FE4-37F55D1C1C63}"/>
                  </a:ext>
                </a:extLst>
              </p:cNvPr>
              <p:cNvSpPr txBox="1"/>
              <p:nvPr/>
            </p:nvSpPr>
            <p:spPr>
              <a:xfrm>
                <a:off x="838200" y="1219200"/>
                <a:ext cx="1021160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Weighted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Graph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distance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based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on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heat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diffusion</a:t>
                </a:r>
                <a:r>
                  <a:rPr lang="de-DE" sz="2000" baseline="30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1</a:t>
                </a:r>
                <a:endParaRPr lang="de-DE" sz="2000" dirty="0"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endParaRPr lang="de-DE" sz="2000" dirty="0"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Two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weighted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graphs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are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similar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if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they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enable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b="1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similar</a:t>
                </a:r>
                <a:r>
                  <a:rPr lang="de-DE" sz="2000" b="1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b="1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patterns</a:t>
                </a:r>
                <a:r>
                  <a:rPr lang="de-DE" sz="2000" b="1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b="1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de-DE" sz="2000" b="1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b="1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information</a:t>
                </a:r>
                <a:r>
                  <a:rPr lang="de-DE" sz="2000" b="1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b="1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transmission</a:t>
                </a:r>
                <a:endParaRPr lang="de-DE" sz="2000" b="1" dirty="0"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endParaRPr lang="de-DE" sz="2000" dirty="0"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Vertex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and a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diffusion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pattern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centered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for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sz="2000" dirty="0" err="1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some</a:t>
                </a:r>
                <a:r>
                  <a:rPr lang="de-DE" sz="2000" dirty="0">
                    <a:latin typeface="+mj-lt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time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sz="2000" dirty="0">
                  <a:latin typeface="+mj-lt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1602D01-5013-5231-7FE4-37F55D1C1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19200"/>
                <a:ext cx="10211602" cy="1631216"/>
              </a:xfrm>
              <a:prstGeom prst="rect">
                <a:avLst/>
              </a:prstGeom>
              <a:blipFill>
                <a:blip r:embed="rId2"/>
                <a:stretch>
                  <a:fillRect l="-621" t="-2326" b="-54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C0CC000-9BBF-2C32-2ADA-F25DF53D9DA9}"/>
                  </a:ext>
                </a:extLst>
              </p:cNvPr>
              <p:cNvSpPr txBox="1"/>
              <p:nvPr/>
            </p:nvSpPr>
            <p:spPr>
              <a:xfrm>
                <a:off x="3966891" y="3553458"/>
                <a:ext cx="4258217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C0CC000-9BBF-2C32-2ADA-F25DF53D9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91" y="3553458"/>
                <a:ext cx="4258217" cy="280846"/>
              </a:xfrm>
              <a:prstGeom prst="rect">
                <a:avLst/>
              </a:prstGeom>
              <a:blipFill>
                <a:blip r:embed="rId3"/>
                <a:stretch>
                  <a:fillRect l="-893" t="-8696" b="-39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4CB9642-306B-50F0-5045-327B4F855CEF}"/>
                  </a:ext>
                </a:extLst>
              </p:cNvPr>
              <p:cNvSpPr txBox="1"/>
              <p:nvPr/>
            </p:nvSpPr>
            <p:spPr>
              <a:xfrm>
                <a:off x="4769963" y="3952571"/>
                <a:ext cx="2652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𝑡𝐿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4CB9642-306B-50F0-5045-327B4F855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963" y="3952571"/>
                <a:ext cx="2652072" cy="276999"/>
              </a:xfrm>
              <a:prstGeom prst="rect">
                <a:avLst/>
              </a:prstGeom>
              <a:blipFill>
                <a:blip r:embed="rId4"/>
                <a:stretch>
                  <a:fillRect l="-1429" b="-217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6316F5B9-6ADD-249C-5E95-1F79AB4846A4}"/>
              </a:ext>
            </a:extLst>
          </p:cNvPr>
          <p:cNvSpPr txBox="1"/>
          <p:nvPr/>
        </p:nvSpPr>
        <p:spPr>
          <a:xfrm>
            <a:off x="2214614" y="6413786"/>
            <a:ext cx="2743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+mj-lt"/>
              </a:rPr>
              <a:t>1. DK Hammond et al., 2013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D8807B7-1AF7-69BE-DFBC-A712C75BD12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Heat Diffusion </a:t>
            </a:r>
            <a:r>
              <a:rPr lang="de-DE" sz="3200" dirty="0" err="1">
                <a:latin typeface="+mn-lt"/>
              </a:rPr>
              <a:t>Distance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10" name="MPICBS-Logo-color-CMYK-en.png" descr="MPICBS-Logo-color-CMYK-en.png">
            <a:extLst>
              <a:ext uri="{FF2B5EF4-FFF2-40B4-BE49-F238E27FC236}">
                <a16:creationId xmlns:a16="http://schemas.microsoft.com/office/drawing/2014/main" id="{010F04E6-A901-DFE9-7B45-6FA95D483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75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65338B4-1C75-7FFC-A98F-A9C9FEA0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6022-1B24-6546-ABAC-E3ECC4628E16}" type="slidenum">
              <a:rPr lang="de-DE" smtClean="0"/>
              <a:t>21</a:t>
            </a:fld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91691-3235-5748-1A77-FF1D5368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5543" y="554640"/>
            <a:ext cx="1842434" cy="58017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51BD584-E08A-7A26-73D4-10B33731FB4F}"/>
              </a:ext>
            </a:extLst>
          </p:cNvPr>
          <p:cNvSpPr/>
          <p:nvPr/>
        </p:nvSpPr>
        <p:spPr>
          <a:xfrm>
            <a:off x="8432359" y="554640"/>
            <a:ext cx="1835617" cy="1495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D808BA-5E65-4F0B-027E-E9345BB415BD}"/>
              </a:ext>
            </a:extLst>
          </p:cNvPr>
          <p:cNvSpPr/>
          <p:nvPr/>
        </p:nvSpPr>
        <p:spPr>
          <a:xfrm>
            <a:off x="8428951" y="2050256"/>
            <a:ext cx="1835617" cy="4253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25DC0E-BD7F-9FA9-7FED-0CF78D547C8A}"/>
              </a:ext>
            </a:extLst>
          </p:cNvPr>
          <p:cNvSpPr txBox="1"/>
          <p:nvPr/>
        </p:nvSpPr>
        <p:spPr>
          <a:xfrm>
            <a:off x="6672649" y="518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EBDCB31-7256-575D-FAF0-BD399249DEB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Data and Network: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AB5AE47C-D110-9B14-79C8-9C4070857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207"/>
            <a:ext cx="5867124" cy="4783592"/>
          </a:xfrm>
        </p:spPr>
        <p:txBody>
          <a:bodyPr>
            <a:normAutofit/>
          </a:bodyPr>
          <a:lstStyle/>
          <a:p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Stimulus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were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computed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using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3D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reconstruction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DECA</a:t>
            </a:r>
            <a:r>
              <a:rPr lang="de-DE" sz="2000" baseline="30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applied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2D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portraits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Chicago Face Dataset</a:t>
            </a:r>
            <a:r>
              <a:rPr lang="de-DE" sz="2000" baseline="30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endParaRPr lang="de-DE" sz="2000" dirty="0"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uman online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experiment</a:t>
            </a:r>
            <a:endParaRPr lang="de-DE" sz="2000" dirty="0"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1,397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participants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were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asked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judge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similarities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between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100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generated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faces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in a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triplet-odd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one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-out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task</a:t>
            </a:r>
            <a:endParaRPr lang="de-DE" sz="2000" dirty="0"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00A2CD0-3DD9-CD78-62C7-5A2725EBCAC4}"/>
              </a:ext>
            </a:extLst>
          </p:cNvPr>
          <p:cNvSpPr txBox="1"/>
          <p:nvPr/>
        </p:nvSpPr>
        <p:spPr>
          <a:xfrm>
            <a:off x="2069431" y="6338857"/>
            <a:ext cx="207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1000" dirty="0">
                <a:effectLst/>
                <a:latin typeface="+mj-lt"/>
              </a:rPr>
              <a:t>Feng et al.,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>
                <a:effectLst/>
                <a:latin typeface="+mj-lt"/>
              </a:rPr>
              <a:t>2021</a:t>
            </a:r>
          </a:p>
          <a:p>
            <a:pPr marL="342900" indent="-342900">
              <a:buFontTx/>
              <a:buAutoNum type="arabicPeriod"/>
            </a:pPr>
            <a:r>
              <a:rPr lang="de-DE" sz="1000" dirty="0">
                <a:effectLst/>
                <a:latin typeface="+mj-lt"/>
              </a:rPr>
              <a:t>Ma et al., 2015</a:t>
            </a:r>
          </a:p>
        </p:txBody>
      </p:sp>
      <p:pic>
        <p:nvPicPr>
          <p:cNvPr id="28" name="MPICBS-Logo-color-CMYK-en.png" descr="MPICBS-Logo-color-CMYK-en.png">
            <a:extLst>
              <a:ext uri="{FF2B5EF4-FFF2-40B4-BE49-F238E27FC236}">
                <a16:creationId xmlns:a16="http://schemas.microsoft.com/office/drawing/2014/main" id="{BB370776-DF17-6258-52A1-D80CAFF9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96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EDFA2-6794-3C56-8990-B79DFAA6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B089CA-485E-1253-6DF8-7909905C8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207"/>
            <a:ext cx="5867124" cy="4783592"/>
          </a:xfrm>
        </p:spPr>
        <p:txBody>
          <a:bodyPr>
            <a:normAutofit/>
          </a:bodyPr>
          <a:lstStyle/>
          <a:p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Stimulus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were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computed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using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3D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reconstruction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DECA</a:t>
            </a:r>
            <a:r>
              <a:rPr lang="de-DE" sz="2000" baseline="30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applied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2D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portraits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Chicago Face Dataset</a:t>
            </a:r>
            <a:r>
              <a:rPr lang="de-DE" sz="2000" baseline="30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  <a:p>
            <a:pPr marL="0" indent="0">
              <a:buNone/>
            </a:pPr>
            <a:endParaRPr lang="de-DE" sz="2000" dirty="0"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uman online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experiment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lvl="1"/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1,397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participants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were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asked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judge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similarities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between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100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generated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faces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in a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triplet-odd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one</a:t>
            </a:r>
            <a:r>
              <a:rPr lang="de-DE" sz="2000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-out </a:t>
            </a:r>
            <a:r>
              <a:rPr lang="de-DE" sz="2000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task</a:t>
            </a:r>
            <a:endParaRPr lang="de-DE" sz="2000" dirty="0"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1" indent="0">
              <a:buNone/>
            </a:pPr>
            <a:endParaRPr lang="de-DE" sz="2000" dirty="0"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viewing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2D 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 3D</a:t>
            </a:r>
            <a:endParaRPr lang="de-DE" sz="2000" dirty="0"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de-DE" sz="18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E9A2AF-2B3C-A937-8DCC-B01857BD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22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9D0A35-FA74-C1D1-12FE-0F624A44E81B}"/>
              </a:ext>
            </a:extLst>
          </p:cNvPr>
          <p:cNvSpPr txBox="1"/>
          <p:nvPr/>
        </p:nvSpPr>
        <p:spPr>
          <a:xfrm>
            <a:off x="2221260" y="6338857"/>
            <a:ext cx="207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1000" dirty="0">
                <a:effectLst/>
                <a:latin typeface="+mj-lt"/>
              </a:rPr>
              <a:t>Feng et al.,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>
                <a:effectLst/>
                <a:latin typeface="+mj-lt"/>
              </a:rPr>
              <a:t>2021</a:t>
            </a:r>
          </a:p>
          <a:p>
            <a:pPr marL="342900" indent="-342900">
              <a:buFontTx/>
              <a:buAutoNum type="arabicPeriod"/>
            </a:pPr>
            <a:r>
              <a:rPr lang="de-DE" sz="1000" dirty="0">
                <a:effectLst/>
                <a:latin typeface="+mj-lt"/>
              </a:rPr>
              <a:t>Ma et al., 2015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DECDD4-AD83-F920-5BC6-29F55F1EE1D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Data and Network:</a:t>
            </a:r>
          </a:p>
        </p:txBody>
      </p:sp>
      <p:pic>
        <p:nvPicPr>
          <p:cNvPr id="8" name="Trial.png">
            <a:extLst>
              <a:ext uri="{FF2B5EF4-FFF2-40B4-BE49-F238E27FC236}">
                <a16:creationId xmlns:a16="http://schemas.microsoft.com/office/drawing/2014/main" id="{5A0ED230-5FB3-3745-926D-47D03446E0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35483" y="2227810"/>
            <a:ext cx="3563765" cy="19537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MPICBS-Logo-color-CMYK-en.png" descr="MPICBS-Logo-color-CMYK-en.png">
            <a:extLst>
              <a:ext uri="{FF2B5EF4-FFF2-40B4-BE49-F238E27FC236}">
                <a16:creationId xmlns:a16="http://schemas.microsoft.com/office/drawing/2014/main" id="{FD5E1CBF-94DE-632B-D515-9572F93ED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36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oup">
            <a:extLst>
              <a:ext uri="{FF2B5EF4-FFF2-40B4-BE49-F238E27FC236}">
                <a16:creationId xmlns:a16="http://schemas.microsoft.com/office/drawing/2014/main" id="{00126F55-0239-F123-8789-026C1C2810A9}"/>
              </a:ext>
            </a:extLst>
          </p:cNvPr>
          <p:cNvSpPr/>
          <p:nvPr/>
        </p:nvSpPr>
        <p:spPr bwMode="auto">
          <a:xfrm>
            <a:off x="2993921" y="3513154"/>
            <a:ext cx="4844584" cy="2583851"/>
          </a:xfrm>
          <a:prstGeom prst="roundRect">
            <a:avLst>
              <a:gd name="adj" fmla="val 822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>
            <a:lvl1pPr defTabSz="457200">
              <a:defRPr sz="4400" b="1">
                <a:solidFill>
                  <a:srgbClr val="000000"/>
                </a:solidFill>
              </a:defRPr>
            </a:lvl1pPr>
          </a:lstStyle>
          <a:p>
            <a:pPr algn="ctr">
              <a:defRPr/>
            </a:pPr>
            <a:r>
              <a:rPr sz="2000" dirty="0"/>
              <a:t>VGG Face</a:t>
            </a:r>
          </a:p>
        </p:txBody>
      </p:sp>
      <p:pic>
        <p:nvPicPr>
          <p:cNvPr id="5" name="Neural-Net.jpeg" descr="Neural-Net.jpeg">
            <a:extLst>
              <a:ext uri="{FF2B5EF4-FFF2-40B4-BE49-F238E27FC236}">
                <a16:creationId xmlns:a16="http://schemas.microsoft.com/office/drawing/2014/main" id="{62AA1528-3A97-D1AA-1FD9-DE3F84E245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431"/>
          </a:blip>
          <a:srcRect l="34365" t="43062" r="5509"/>
          <a:stretch/>
        </p:blipFill>
        <p:spPr bwMode="auto">
          <a:xfrm>
            <a:off x="3370941" y="3774627"/>
            <a:ext cx="4828152" cy="229261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Upper layers replaced by new decision module…">
            <a:extLst>
              <a:ext uri="{FF2B5EF4-FFF2-40B4-BE49-F238E27FC236}">
                <a16:creationId xmlns:a16="http://schemas.microsoft.com/office/drawing/2014/main" id="{4BAEEAD3-51C1-CCB5-388E-725302C452FA}"/>
              </a:ext>
            </a:extLst>
          </p:cNvPr>
          <p:cNvSpPr txBox="1"/>
          <p:nvPr/>
        </p:nvSpPr>
        <p:spPr bwMode="auto">
          <a:xfrm>
            <a:off x="3784042" y="6004167"/>
            <a:ext cx="4844583" cy="85383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/>
          <a:p>
            <a:pPr defTabSz="2145791">
              <a:spcBef>
                <a:spcPts val="2100"/>
              </a:spcBef>
              <a:defRPr sz="4200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Upper layers replaced by 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new</a:t>
            </a: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decision module</a:t>
            </a:r>
          </a:p>
          <a:p>
            <a:pPr defTabSz="2145791">
              <a:spcBef>
                <a:spcPts val="2100"/>
              </a:spcBef>
              <a:defRPr sz="4200">
                <a:solidFill>
                  <a:srgbClr val="FFFFFF"/>
                </a:solidFill>
              </a:defRPr>
            </a:pPr>
            <a:r>
              <a:rPr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Lower layers frozen (up to FC7)</a:t>
            </a: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EBC340FA-76B6-1D8B-936D-7D7F26D68CF3}"/>
              </a:ext>
            </a:extLst>
          </p:cNvPr>
          <p:cNvGrpSpPr/>
          <p:nvPr/>
        </p:nvGrpSpPr>
        <p:grpSpPr bwMode="auto">
          <a:xfrm>
            <a:off x="3650647" y="3068546"/>
            <a:ext cx="3412689" cy="747021"/>
            <a:chOff x="-1744491" y="-885741"/>
            <a:chExt cx="3562410" cy="773228"/>
          </a:xfrm>
        </p:grpSpPr>
        <p:sp>
          <p:nvSpPr>
            <p:cNvPr id="8" name="Feed to adapted model">
              <a:extLst>
                <a:ext uri="{FF2B5EF4-FFF2-40B4-BE49-F238E27FC236}">
                  <a16:creationId xmlns:a16="http://schemas.microsoft.com/office/drawing/2014/main" id="{8D4D7456-3652-9C53-98D6-60250F20E7E1}"/>
                </a:ext>
              </a:extLst>
            </p:cNvPr>
            <p:cNvSpPr txBox="1"/>
            <p:nvPr/>
          </p:nvSpPr>
          <p:spPr bwMode="auto">
            <a:xfrm>
              <a:off x="-516545" y="-885741"/>
              <a:ext cx="2334464" cy="773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b">
              <a:noAutofit/>
            </a:bodyPr>
            <a:lstStyle>
              <a:lvl1pPr defTabSz="2438400">
                <a:spcBef>
                  <a:spcPts val="2400"/>
                </a:spcBef>
                <a:defRPr sz="4800">
                  <a:solidFill>
                    <a:srgbClr val="FFFFFF"/>
                  </a:solidFill>
                </a:defRPr>
              </a:lvl1pPr>
            </a:lstStyle>
            <a:p>
              <a:pPr>
                <a:defRPr/>
              </a:pPr>
              <a:r>
                <a:rPr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Feed to </a:t>
              </a:r>
              <a:r>
                <a:rPr lang="de-DE" sz="1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the</a:t>
              </a:r>
              <a:r>
                <a:rPr lang="de-DE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de-DE" sz="1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adapted</a:t>
              </a:r>
              <a:r>
                <a:rPr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model</a:t>
              </a: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833D63FF-A1AC-51FB-ED5C-70972D28D525}"/>
                </a:ext>
              </a:extLst>
            </p:cNvPr>
            <p:cNvSpPr/>
            <p:nvPr/>
          </p:nvSpPr>
          <p:spPr bwMode="auto">
            <a:xfrm>
              <a:off x="-1744491" y="-427852"/>
              <a:ext cx="1017884" cy="0"/>
            </a:xfrm>
            <a:prstGeom prst="line">
              <a:avLst/>
            </a:pr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94AE9D1B-E2B4-595B-C493-540DE5F57763}"/>
              </a:ext>
            </a:extLst>
          </p:cNvPr>
          <p:cNvGrpSpPr/>
          <p:nvPr/>
        </p:nvGrpSpPr>
        <p:grpSpPr bwMode="auto">
          <a:xfrm>
            <a:off x="1316182" y="3292882"/>
            <a:ext cx="2334465" cy="2882200"/>
            <a:chOff x="-7512" y="-2134490"/>
            <a:chExt cx="2588089" cy="3588263"/>
          </a:xfrm>
        </p:grpSpPr>
        <p:pic>
          <p:nvPicPr>
            <p:cNvPr id="11" name="Ebene.tiff" descr="Ebene.tiff">
              <a:extLst>
                <a:ext uri="{FF2B5EF4-FFF2-40B4-BE49-F238E27FC236}">
                  <a16:creationId xmlns:a16="http://schemas.microsoft.com/office/drawing/2014/main" id="{CACCB694-9B8D-4F95-949B-B419F06D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86931" y="-1363024"/>
              <a:ext cx="1027888" cy="1780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Take 3 images of a trial">
              <a:extLst>
                <a:ext uri="{FF2B5EF4-FFF2-40B4-BE49-F238E27FC236}">
                  <a16:creationId xmlns:a16="http://schemas.microsoft.com/office/drawing/2014/main" id="{9BB5A405-6136-7680-78F0-28592FA179F0}"/>
                </a:ext>
              </a:extLst>
            </p:cNvPr>
            <p:cNvSpPr txBox="1"/>
            <p:nvPr/>
          </p:nvSpPr>
          <p:spPr bwMode="auto">
            <a:xfrm>
              <a:off x="-7512" y="-2134490"/>
              <a:ext cx="2588089" cy="522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b">
              <a:normAutofit/>
            </a:bodyPr>
            <a:lstStyle>
              <a:lvl1pPr defTabSz="2438400">
                <a:spcBef>
                  <a:spcPts val="2400"/>
                </a:spcBef>
                <a:defRPr sz="4800">
                  <a:solidFill>
                    <a:srgbClr val="FFFFFF"/>
                  </a:solidFill>
                </a:defRPr>
              </a:lvl1pPr>
            </a:lstStyle>
            <a:p>
              <a:pPr>
                <a:defRPr/>
              </a:pPr>
              <a:r>
                <a:rPr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Take 3 images of a trial</a:t>
              </a:r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BCCEDB20-4D01-D42F-28EE-23017C1D61C0}"/>
                </a:ext>
              </a:extLst>
            </p:cNvPr>
            <p:cNvSpPr/>
            <p:nvPr/>
          </p:nvSpPr>
          <p:spPr bwMode="auto">
            <a:xfrm>
              <a:off x="1410540" y="-988747"/>
              <a:ext cx="532719" cy="0"/>
            </a:xfrm>
            <a:prstGeom prst="line">
              <a:avLst/>
            </a:pr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9B6FAFC9-96E9-A142-4B46-EC20EA013CD4}"/>
                </a:ext>
              </a:extLst>
            </p:cNvPr>
            <p:cNvSpPr/>
            <p:nvPr/>
          </p:nvSpPr>
          <p:spPr bwMode="auto">
            <a:xfrm>
              <a:off x="1876853" y="244388"/>
              <a:ext cx="349603" cy="4944"/>
            </a:xfrm>
            <a:prstGeom prst="line">
              <a:avLst/>
            </a:pr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946FA29E-2F12-6C86-AF79-1550EC4788AE}"/>
                </a:ext>
              </a:extLst>
            </p:cNvPr>
            <p:cNvSpPr/>
            <p:nvPr/>
          </p:nvSpPr>
          <p:spPr bwMode="auto">
            <a:xfrm flipV="1">
              <a:off x="1647827" y="-365949"/>
              <a:ext cx="532719" cy="0"/>
            </a:xfrm>
            <a:prstGeom prst="line">
              <a:avLst/>
            </a:pr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dirty="0"/>
            </a:p>
          </p:txBody>
        </p:sp>
        <p:pic>
          <p:nvPicPr>
            <p:cNvPr id="16" name="Trial.png" descr="Trial.png">
              <a:extLst>
                <a:ext uri="{FF2B5EF4-FFF2-40B4-BE49-F238E27FC236}">
                  <a16:creationId xmlns:a16="http://schemas.microsoft.com/office/drawing/2014/main" id="{99A8269A-D588-1EFC-D485-1CBEEA41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156" r="34156"/>
            <a:stretch/>
          </p:blipFill>
          <p:spPr bwMode="auto">
            <a:xfrm>
              <a:off x="639714" y="-892976"/>
              <a:ext cx="1027895" cy="1778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Trial.png" descr="Trial.png">
              <a:extLst>
                <a:ext uri="{FF2B5EF4-FFF2-40B4-BE49-F238E27FC236}">
                  <a16:creationId xmlns:a16="http://schemas.microsoft.com/office/drawing/2014/main" id="{B831C257-E1AE-432F-F1C6-7F3CE9412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313"/>
            <a:stretch/>
          </p:blipFill>
          <p:spPr bwMode="auto">
            <a:xfrm>
              <a:off x="915364" y="-324613"/>
              <a:ext cx="1027895" cy="1778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" name="Group">
            <a:extLst>
              <a:ext uri="{FF2B5EF4-FFF2-40B4-BE49-F238E27FC236}">
                <a16:creationId xmlns:a16="http://schemas.microsoft.com/office/drawing/2014/main" id="{F80ADE73-78B3-419C-EAED-044B8E04A44F}"/>
              </a:ext>
            </a:extLst>
          </p:cNvPr>
          <p:cNvGrpSpPr/>
          <p:nvPr/>
        </p:nvGrpSpPr>
        <p:grpSpPr bwMode="auto">
          <a:xfrm>
            <a:off x="7063336" y="3304776"/>
            <a:ext cx="3787987" cy="2645545"/>
            <a:chOff x="-5998284" y="-626524"/>
            <a:chExt cx="4292129" cy="3000021"/>
          </a:xfrm>
        </p:grpSpPr>
        <p:sp>
          <p:nvSpPr>
            <p:cNvPr id="19" name="Predict human choices">
              <a:extLst>
                <a:ext uri="{FF2B5EF4-FFF2-40B4-BE49-F238E27FC236}">
                  <a16:creationId xmlns:a16="http://schemas.microsoft.com/office/drawing/2014/main" id="{D169AE1E-8C25-2A2A-DA78-DB60DF8CA05E}"/>
                </a:ext>
              </a:extLst>
            </p:cNvPr>
            <p:cNvSpPr txBox="1"/>
            <p:nvPr/>
          </p:nvSpPr>
          <p:spPr bwMode="auto">
            <a:xfrm>
              <a:off x="-4562580" y="-626524"/>
              <a:ext cx="2698894" cy="467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b">
              <a:noAutofit/>
            </a:bodyPr>
            <a:lstStyle>
              <a:lvl1pPr defTabSz="2438400">
                <a:spcBef>
                  <a:spcPts val="2400"/>
                </a:spcBef>
                <a:defRPr sz="4800">
                  <a:solidFill>
                    <a:srgbClr val="FFFFFF"/>
                  </a:solidFill>
                </a:defRPr>
              </a:lvl1pPr>
            </a:lstStyle>
            <a:p>
              <a:pPr>
                <a:defRPr/>
              </a:pPr>
              <a:r>
                <a:rPr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Predict human choices</a:t>
              </a: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F679A48-C16C-3A0F-6B61-58110741B853}"/>
                </a:ext>
              </a:extLst>
            </p:cNvPr>
            <p:cNvSpPr/>
            <p:nvPr/>
          </p:nvSpPr>
          <p:spPr bwMode="auto">
            <a:xfrm flipV="1">
              <a:off x="-5998284" y="-392763"/>
              <a:ext cx="1277964" cy="0"/>
            </a:xfrm>
            <a:prstGeom prst="line">
              <a:avLst/>
            </a:pr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dirty="0"/>
            </a:p>
          </p:txBody>
        </p:sp>
        <p:sp>
          <p:nvSpPr>
            <p:cNvPr id="21" name="Connection Line">
              <a:extLst>
                <a:ext uri="{FF2B5EF4-FFF2-40B4-BE49-F238E27FC236}">
                  <a16:creationId xmlns:a16="http://schemas.microsoft.com/office/drawing/2014/main" id="{E62584FD-9639-F43D-0DE5-BF833F9D1466}"/>
                </a:ext>
              </a:extLst>
            </p:cNvPr>
            <p:cNvSpPr/>
            <p:nvPr/>
          </p:nvSpPr>
          <p:spPr bwMode="auto">
            <a:xfrm>
              <a:off x="-4774464" y="1405259"/>
              <a:ext cx="1099588" cy="96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15" extrusionOk="0">
                  <a:moveTo>
                    <a:pt x="0" y="0"/>
                  </a:moveTo>
                  <a:cubicBezTo>
                    <a:pt x="5847" y="17722"/>
                    <a:pt x="13047" y="21600"/>
                    <a:pt x="21600" y="11634"/>
                  </a:cubicBezTo>
                </a:path>
              </a:pathLst>
            </a:custGeom>
            <a:ln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indent="0" algn="l" defTabSz="355600" rtl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/>
            </a:p>
          </p:txBody>
        </p:sp>
        <p:pic>
          <p:nvPicPr>
            <p:cNvPr id="22" name="Trial.png" descr="Trial.png">
              <a:extLst>
                <a:ext uri="{FF2B5EF4-FFF2-40B4-BE49-F238E27FC236}">
                  <a16:creationId xmlns:a16="http://schemas.microsoft.com/office/drawing/2014/main" id="{4071F036-0DAF-C619-3122-147ABEF8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-4483683" y="412641"/>
              <a:ext cx="2777528" cy="1522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A8070364-7084-63A8-3299-A944729073F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Data and Network: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65CFB00-C438-3076-E54C-F76B8A215361}"/>
              </a:ext>
            </a:extLst>
          </p:cNvPr>
          <p:cNvSpPr txBox="1"/>
          <p:nvPr/>
        </p:nvSpPr>
        <p:spPr>
          <a:xfrm>
            <a:off x="2078584" y="6343560"/>
            <a:ext cx="1616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de-DE" sz="1000" dirty="0" err="1">
                <a:effectLst/>
                <a:latin typeface="+mj-lt"/>
              </a:rPr>
              <a:t>Parkhi</a:t>
            </a:r>
            <a:r>
              <a:rPr lang="de-DE" sz="1000" dirty="0">
                <a:effectLst/>
                <a:latin typeface="+mj-lt"/>
              </a:rPr>
              <a:t> et al., 2015</a:t>
            </a:r>
          </a:p>
          <a:p>
            <a:pPr marL="342900" indent="-342900">
              <a:buFontTx/>
              <a:buAutoNum type="arabicPeriod"/>
            </a:pPr>
            <a:r>
              <a:rPr lang="de-DE" sz="1000" dirty="0">
                <a:latin typeface="+mj-lt"/>
              </a:rPr>
              <a:t>Hofmann et al., 2024</a:t>
            </a:r>
            <a:endParaRPr lang="de-DE" sz="1000" dirty="0">
              <a:effectLst/>
              <a:latin typeface="+mj-lt"/>
            </a:endParaRPr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CA915B94-7BA9-331D-B93E-C2561DE9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23</a:t>
            </a:fld>
            <a:endParaRPr lang="de-DE"/>
          </a:p>
        </p:txBody>
      </p:sp>
      <p:pic>
        <p:nvPicPr>
          <p:cNvPr id="27" name="MPICBS-Logo-color-CMYK-en.png" descr="MPICBS-Logo-color-CMYK-en.png">
            <a:extLst>
              <a:ext uri="{FF2B5EF4-FFF2-40B4-BE49-F238E27FC236}">
                <a16:creationId xmlns:a16="http://schemas.microsoft.com/office/drawing/2014/main" id="{C7825377-D542-8509-243B-DC9A99FCF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B6397778-A3ED-7B7C-32DD-B31D6A3B6982}"/>
              </a:ext>
            </a:extLst>
          </p:cNvPr>
          <p:cNvSpPr txBox="1">
            <a:spLocks/>
          </p:cNvSpPr>
          <p:nvPr/>
        </p:nvSpPr>
        <p:spPr>
          <a:xfrm>
            <a:off x="838199" y="1205206"/>
            <a:ext cx="5937985" cy="20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Human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behavior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was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using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custom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adaptation</a:t>
            </a:r>
            <a:r>
              <a:rPr lang="de-DE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 VGG-Face</a:t>
            </a:r>
            <a:r>
              <a:rPr lang="de-DE" sz="2000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  <a:p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It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was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trained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predict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human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choices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given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sets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three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face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de-DE" sz="20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Aligned</a:t>
            </a:r>
            <a:r>
              <a:rPr lang="de-DE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 VGG-Face)</a:t>
            </a:r>
            <a:r>
              <a:rPr lang="de-DE" sz="2000" baseline="30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  <a:p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human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similarity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judgment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both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2D and 3D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4854D-D492-F1D9-C6F5-A30C1C770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>
            <a:extLst>
              <a:ext uri="{FF2B5EF4-FFF2-40B4-BE49-F238E27FC236}">
                <a16:creationId xmlns:a16="http://schemas.microsoft.com/office/drawing/2014/main" id="{7D0AEC62-DC84-6FA6-8EC5-58124DCA6C9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Data and Network: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BF2D7FCA-2641-3D5A-6B0B-D87259EE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206"/>
            <a:ext cx="5867124" cy="2031704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Human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behavior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was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de-DE" sz="2000" dirty="0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using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custom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adaptation</a:t>
            </a:r>
            <a:r>
              <a:rPr lang="de-DE" sz="2000" dirty="0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VGG-Face</a:t>
            </a:r>
            <a:r>
              <a:rPr lang="de-DE" sz="2000" baseline="30000" dirty="0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  <a:p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It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was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trained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predict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human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choices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given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sets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three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face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r>
              <a:rPr lang="de-DE" sz="2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de-DE" sz="2000" dirty="0" err="1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Aligned</a:t>
            </a:r>
            <a:r>
              <a:rPr lang="de-DE" sz="2000" dirty="0">
                <a:solidFill>
                  <a:schemeClr val="bg2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VGG-Face)</a:t>
            </a:r>
            <a:r>
              <a:rPr lang="de-DE" sz="2000" baseline="30000" dirty="0">
                <a:solidFill>
                  <a:schemeClr val="bg2"/>
                </a:solidFill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  <a:p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de-DE" sz="2000" dirty="0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human </a:t>
            </a:r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similarity</a:t>
            </a:r>
            <a:r>
              <a:rPr lang="de-DE" sz="2000" dirty="0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judgment</a:t>
            </a:r>
            <a:r>
              <a:rPr lang="de-DE" sz="2000" dirty="0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both</a:t>
            </a:r>
            <a:r>
              <a:rPr lang="de-DE" sz="2000" dirty="0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2D and 3D </a:t>
            </a:r>
            <a:r>
              <a:rPr lang="de-DE" sz="2000" dirty="0" err="1">
                <a:solidFill>
                  <a:schemeClr val="bg2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images</a:t>
            </a:r>
            <a:endParaRPr lang="de-DE" sz="2000" baseline="30000" dirty="0">
              <a:solidFill>
                <a:schemeClr val="bg2"/>
              </a:solidFill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de-DE" sz="20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BDE2419-8014-1890-D33A-BEDC0CCDD1AB}"/>
              </a:ext>
            </a:extLst>
          </p:cNvPr>
          <p:cNvSpPr txBox="1"/>
          <p:nvPr/>
        </p:nvSpPr>
        <p:spPr>
          <a:xfrm>
            <a:off x="2126010" y="6321365"/>
            <a:ext cx="164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de-DE" sz="1000" dirty="0" err="1">
                <a:effectLst/>
                <a:latin typeface="+mj-lt"/>
              </a:rPr>
              <a:t>Parkhi</a:t>
            </a:r>
            <a:r>
              <a:rPr lang="de-DE" sz="1000" dirty="0">
                <a:effectLst/>
                <a:latin typeface="+mj-lt"/>
              </a:rPr>
              <a:t> et al., 2015</a:t>
            </a:r>
          </a:p>
          <a:p>
            <a:pPr marL="342900" indent="-342900">
              <a:buFontTx/>
              <a:buAutoNum type="arabicPeriod"/>
            </a:pPr>
            <a:r>
              <a:rPr lang="de-DE" sz="1000" dirty="0">
                <a:latin typeface="+mj-lt"/>
              </a:rPr>
              <a:t>Hofmann et al., 2024</a:t>
            </a:r>
            <a:endParaRPr lang="de-DE" sz="1000" dirty="0">
              <a:effectLst/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39DF97-97F4-925C-AD34-E3DE68441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089" y="793271"/>
            <a:ext cx="4648476" cy="5514542"/>
          </a:xfrm>
          <a:prstGeom prst="rect">
            <a:avLst/>
          </a:prstGeom>
        </p:spPr>
      </p:pic>
      <p:sp>
        <p:nvSpPr>
          <p:cNvPr id="3" name="Rebuild pre-trained VGG Face…">
            <a:extLst>
              <a:ext uri="{FF2B5EF4-FFF2-40B4-BE49-F238E27FC236}">
                <a16:creationId xmlns:a16="http://schemas.microsoft.com/office/drawing/2014/main" id="{78A3E195-F30B-D0C8-6A07-7FAA68476BC6}"/>
              </a:ext>
            </a:extLst>
          </p:cNvPr>
          <p:cNvSpPr txBox="1">
            <a:spLocks/>
          </p:cNvSpPr>
          <p:nvPr/>
        </p:nvSpPr>
        <p:spPr bwMode="auto">
          <a:xfrm>
            <a:off x="1029457" y="3576430"/>
            <a:ext cx="4833224" cy="240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 b="1">
                <a:latin typeface="Graphik"/>
                <a:ea typeface="Graphik"/>
                <a:cs typeface="Graphik"/>
              </a:defRPr>
            </a:pPr>
            <a:r>
              <a:rPr lang="de-DE" sz="2000" b="1" dirty="0" err="1">
                <a:latin typeface="Graphik"/>
                <a:ea typeface="Graphik"/>
                <a:cs typeface="Graphik"/>
              </a:rPr>
              <a:t>Rebuild</a:t>
            </a:r>
            <a:r>
              <a:rPr lang="de-DE" sz="2000" b="1" dirty="0">
                <a:latin typeface="Graphik"/>
                <a:ea typeface="Graphik"/>
                <a:cs typeface="Graphik"/>
              </a:rPr>
              <a:t> </a:t>
            </a:r>
            <a:r>
              <a:rPr lang="de-DE" sz="2000" b="1" dirty="0" err="1">
                <a:latin typeface="Graphik"/>
                <a:ea typeface="Graphik"/>
                <a:cs typeface="Graphik"/>
              </a:rPr>
              <a:t>pre-trained</a:t>
            </a:r>
            <a:r>
              <a:rPr lang="de-DE" sz="2000" b="1" dirty="0">
                <a:latin typeface="Graphik"/>
                <a:ea typeface="Graphik"/>
                <a:cs typeface="Graphik"/>
              </a:rPr>
              <a:t> VGG Face</a:t>
            </a:r>
          </a:p>
          <a:p>
            <a:pPr>
              <a:defRPr/>
            </a:pPr>
            <a:r>
              <a:rPr lang="de-DE" sz="2000" dirty="0" err="1"/>
              <a:t>lower</a:t>
            </a:r>
            <a:r>
              <a:rPr lang="de-DE" sz="2000" dirty="0"/>
              <a:t> </a:t>
            </a:r>
            <a:r>
              <a:rPr lang="de-DE" sz="2000" dirty="0" err="1"/>
              <a:t>layers</a:t>
            </a:r>
            <a:r>
              <a:rPr lang="de-DE" sz="2000" dirty="0"/>
              <a:t> </a:t>
            </a:r>
            <a:r>
              <a:rPr lang="de-DE" sz="2000" dirty="0" err="1"/>
              <a:t>frozen</a:t>
            </a:r>
            <a:r>
              <a:rPr lang="de-DE" sz="2000" dirty="0"/>
              <a:t> ::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i="1" dirty="0">
                <a:latin typeface="Graphik"/>
                <a:ea typeface="Graphik"/>
                <a:cs typeface="Graphik"/>
              </a:rPr>
              <a:t>FC_7</a:t>
            </a:r>
            <a:endParaRPr lang="de-DE" sz="2000" dirty="0"/>
          </a:p>
          <a:p>
            <a:pPr>
              <a:defRPr/>
            </a:pPr>
            <a:r>
              <a:rPr lang="de-DE" sz="2000" dirty="0"/>
              <a:t>VGG </a:t>
            </a:r>
            <a:r>
              <a:rPr lang="de-DE" sz="2000" dirty="0" err="1"/>
              <a:t>bridge</a:t>
            </a:r>
            <a:r>
              <a:rPr lang="de-DE" sz="2000" dirty="0"/>
              <a:t> </a:t>
            </a:r>
          </a:p>
          <a:p>
            <a:pPr>
              <a:defRPr/>
            </a:pPr>
            <a:r>
              <a:rPr lang="de-DE" sz="2000" dirty="0" err="1"/>
              <a:t>upper</a:t>
            </a:r>
            <a:r>
              <a:rPr lang="de-DE" sz="2000" dirty="0"/>
              <a:t> </a:t>
            </a:r>
            <a:r>
              <a:rPr lang="de-DE" sz="2000" dirty="0" err="1"/>
              <a:t>layers</a:t>
            </a:r>
            <a:r>
              <a:rPr lang="de-DE" sz="2000" dirty="0"/>
              <a:t> </a:t>
            </a:r>
            <a:r>
              <a:rPr lang="de-DE" sz="2000" dirty="0" err="1"/>
              <a:t>replaced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decision</a:t>
            </a:r>
            <a:r>
              <a:rPr lang="de-DE" sz="2000" dirty="0"/>
              <a:t> block</a:t>
            </a:r>
          </a:p>
          <a:p>
            <a:pPr>
              <a:defRPr/>
            </a:pPr>
            <a:r>
              <a:rPr lang="de-DE" sz="2000" dirty="0" err="1"/>
              <a:t>input</a:t>
            </a:r>
            <a:r>
              <a:rPr lang="de-DE" sz="2000" dirty="0"/>
              <a:t> :: 3 </a:t>
            </a:r>
            <a:r>
              <a:rPr lang="de-DE" sz="2000" dirty="0" err="1"/>
              <a:t>face</a:t>
            </a:r>
            <a:r>
              <a:rPr lang="de-DE" sz="2000" dirty="0"/>
              <a:t> </a:t>
            </a:r>
            <a:r>
              <a:rPr lang="de-DE" sz="2000" dirty="0" err="1"/>
              <a:t>images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 trial </a:t>
            </a:r>
          </a:p>
          <a:p>
            <a:pPr marL="0" indent="0">
              <a:buFont typeface="Arial" panose="020B0604020202020204" pitchFamily="34" charset="0"/>
              <a:buNone/>
              <a:defRPr b="1">
                <a:latin typeface="Graphik"/>
                <a:ea typeface="Graphik"/>
                <a:cs typeface="Graphik"/>
              </a:defRPr>
            </a:pPr>
            <a:r>
              <a:rPr lang="de-DE" sz="2000" b="1" dirty="0" err="1">
                <a:latin typeface="Graphik"/>
                <a:ea typeface="Graphik"/>
                <a:cs typeface="Graphik"/>
              </a:rPr>
              <a:t>predict</a:t>
            </a:r>
            <a:r>
              <a:rPr lang="de-DE" sz="2000" b="1" dirty="0">
                <a:latin typeface="Graphik"/>
                <a:ea typeface="Graphik"/>
                <a:cs typeface="Graphik"/>
              </a:rPr>
              <a:t> human </a:t>
            </a:r>
            <a:r>
              <a:rPr lang="de-DE" sz="2000" b="1" dirty="0" err="1">
                <a:latin typeface="Graphik"/>
                <a:ea typeface="Graphik"/>
                <a:cs typeface="Graphik"/>
              </a:rPr>
              <a:t>odd</a:t>
            </a:r>
            <a:r>
              <a:rPr lang="de-DE" sz="2000" b="1" dirty="0">
                <a:latin typeface="Graphik"/>
                <a:ea typeface="Graphik"/>
                <a:cs typeface="Graphik"/>
              </a:rPr>
              <a:t>-</a:t>
            </a:r>
            <a:r>
              <a:rPr lang="de-DE" sz="2000" b="1" dirty="0" err="1">
                <a:latin typeface="Graphik"/>
                <a:ea typeface="Graphik"/>
                <a:cs typeface="Graphik"/>
              </a:rPr>
              <a:t>one</a:t>
            </a:r>
            <a:r>
              <a:rPr lang="de-DE" sz="2000" b="1" dirty="0">
                <a:latin typeface="Graphik"/>
                <a:ea typeface="Graphik"/>
                <a:cs typeface="Graphik"/>
              </a:rPr>
              <a:t>-out </a:t>
            </a:r>
            <a:r>
              <a:rPr lang="de-DE" sz="2000" b="1" dirty="0" err="1">
                <a:latin typeface="Graphik"/>
                <a:ea typeface="Graphik"/>
                <a:cs typeface="Graphik"/>
              </a:rPr>
              <a:t>choices</a:t>
            </a:r>
            <a:endParaRPr lang="de-DE" sz="2000" b="1" dirty="0">
              <a:latin typeface="Graphik"/>
              <a:ea typeface="Graphik"/>
              <a:cs typeface="Graphik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2E110C-288C-E8B0-2A09-940A35A4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24</a:t>
            </a:fld>
            <a:endParaRPr lang="de-DE"/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1A5518E6-D3E7-0126-03E7-08EB597B9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11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1982D-1387-3EB6-13B0-B3B68A2FC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9F969F-C49C-6F48-3FFC-BAB2CF502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5771"/>
            <a:ext cx="5952067" cy="4631192"/>
          </a:xfrm>
        </p:spPr>
        <p:txBody>
          <a:bodyPr/>
          <a:lstStyle/>
          <a:p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Comparing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similarity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between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representational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spaces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Human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responses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(H</a:t>
            </a:r>
            <a:r>
              <a:rPr lang="de-DE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uman </a:t>
            </a:r>
            <a:r>
              <a:rPr lang="de-DE" sz="2000" b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Judgment</a:t>
            </a:r>
            <a:r>
              <a:rPr lang="de-DE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lvl="2"/>
            <a:r>
              <a:rPr lang="de-DE" sz="1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2D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viewing</a:t>
            </a:r>
            <a:r>
              <a:rPr lang="de-DE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condition</a:t>
            </a:r>
            <a:endParaRPr lang="de-DE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r>
              <a:rPr lang="de-DE" sz="1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3D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viewing</a:t>
            </a:r>
            <a:r>
              <a:rPr lang="de-DE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condition</a:t>
            </a:r>
            <a:endParaRPr lang="de-DE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activation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pattern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effectLst/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de-DE" sz="2000" b="1" dirty="0" err="1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ligned</a:t>
            </a:r>
            <a:r>
              <a:rPr lang="de-DE" sz="2000" b="1" dirty="0"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VGG-Face </a:t>
            </a:r>
          </a:p>
          <a:p>
            <a:pPr lvl="2"/>
            <a:r>
              <a:rPr lang="de-DE" sz="1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2D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viewing</a:t>
            </a:r>
            <a:r>
              <a:rPr lang="de-DE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condition</a:t>
            </a:r>
            <a:endParaRPr lang="de-DE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r>
              <a:rPr lang="de-DE" sz="1600" b="1" dirty="0">
                <a:ea typeface="Helvetica Neue" panose="02000503000000020004" pitchFamily="2" charset="0"/>
                <a:cs typeface="Helvetica Neue" panose="02000503000000020004" pitchFamily="2" charset="0"/>
              </a:rPr>
              <a:t>3D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viewing</a:t>
            </a:r>
            <a:r>
              <a:rPr lang="de-DE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6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condition</a:t>
            </a:r>
            <a:endParaRPr lang="de-DE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activation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pattern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VGG-Face </a:t>
            </a:r>
            <a:endParaRPr lang="de-DE" sz="1800" b="1" dirty="0"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C915F6-3232-9F5C-F3A7-8B59216B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910" y="836819"/>
            <a:ext cx="4648476" cy="551454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DFB898-64AB-07E5-65BD-D91486E7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6DB2-E205-404A-8174-F88EA68EBF89}" type="slidenum">
              <a:rPr lang="de-DE" smtClean="0"/>
              <a:t>25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31E21B-CD67-706C-2EA2-D3D0DD662CD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Data and Network:</a:t>
            </a:r>
          </a:p>
        </p:txBody>
      </p:sp>
      <p:pic>
        <p:nvPicPr>
          <p:cNvPr id="4" name="MPICBS-Logo-color-CMYK-en.png" descr="MPICBS-Logo-color-CMYK-en.png">
            <a:extLst>
              <a:ext uri="{FF2B5EF4-FFF2-40B4-BE49-F238E27FC236}">
                <a16:creationId xmlns:a16="http://schemas.microsoft.com/office/drawing/2014/main" id="{BBAD4422-25FD-B2D1-E020-CE2469B7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25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FBE-1E80-794A-2D13-A28765DF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165EB3-1D35-E14B-7A0E-532CAC38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+mj-lt"/>
              </a:rPr>
              <a:t>Focusing on </a:t>
            </a:r>
            <a:r>
              <a:rPr lang="de-DE" sz="2000" dirty="0" err="1">
                <a:latin typeface="+mj-lt"/>
              </a:rPr>
              <a:t>three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metrics</a:t>
            </a:r>
            <a:r>
              <a:rPr lang="de-DE" sz="2000" dirty="0">
                <a:latin typeface="+mj-lt"/>
              </a:rPr>
              <a:t>: </a:t>
            </a:r>
            <a:r>
              <a:rPr lang="de-DE" sz="2000" dirty="0" err="1"/>
              <a:t>Euclidean</a:t>
            </a:r>
            <a:r>
              <a:rPr lang="de-DE" sz="2000" dirty="0"/>
              <a:t>, </a:t>
            </a:r>
            <a:r>
              <a:rPr lang="de-DE" sz="2000" dirty="0" err="1"/>
              <a:t>cosine</a:t>
            </a:r>
            <a:r>
              <a:rPr lang="de-DE" sz="2000" dirty="0"/>
              <a:t>, and Flow-</a:t>
            </a:r>
            <a:r>
              <a:rPr lang="de-DE" sz="2000" dirty="0" err="1"/>
              <a:t>metric</a:t>
            </a:r>
            <a:r>
              <a:rPr lang="de-DE" sz="2000" dirty="0"/>
              <a:t>.</a:t>
            </a:r>
            <a:endParaRPr lang="de-DE" sz="2000" dirty="0">
              <a:latin typeface="+mj-lt"/>
            </a:endParaRPr>
          </a:p>
          <a:p>
            <a:r>
              <a:rPr lang="de-DE" sz="2000" dirty="0" err="1">
                <a:latin typeface="+mj-lt"/>
              </a:rPr>
              <a:t>Correlation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RDM </a:t>
            </a:r>
            <a:r>
              <a:rPr lang="de-DE" sz="2000" dirty="0" err="1">
                <a:latin typeface="+mj-lt"/>
              </a:rPr>
              <a:t>matrices</a:t>
            </a:r>
            <a:r>
              <a:rPr lang="de-DE" sz="2000" dirty="0">
                <a:latin typeface="+mj-lt"/>
              </a:rPr>
              <a:t>. </a:t>
            </a:r>
          </a:p>
          <a:p>
            <a:r>
              <a:rPr lang="de-DE" sz="2000" dirty="0" err="1">
                <a:latin typeface="+mj-lt"/>
              </a:rPr>
              <a:t>Comparison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2D</a:t>
            </a:r>
            <a:r>
              <a:rPr lang="de-DE" sz="2000" dirty="0">
                <a:latin typeface="+mj-lt"/>
              </a:rPr>
              <a:t> and </a:t>
            </a:r>
            <a:r>
              <a:rPr lang="de-DE" sz="2000" b="1" dirty="0">
                <a:latin typeface="+mj-lt"/>
              </a:rPr>
              <a:t>3D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conditions</a:t>
            </a:r>
            <a:r>
              <a:rPr lang="de-DE" sz="2000" dirty="0">
                <a:latin typeface="+mj-lt"/>
              </a:rPr>
              <a:t>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6A54FD-C399-14B5-3863-9B9E9D7B1CB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137C7B-BB5E-2403-0A27-BD1DADB9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19" y="2945331"/>
            <a:ext cx="6239065" cy="3684019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AA61F67-6F1C-A6A9-9535-9F8810B6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26</a:t>
            </a:fld>
            <a:endParaRPr lang="de-DE"/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5641C754-9138-3F3C-DB0B-BD3F59DD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2068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E2F21-AEE2-47ED-B48F-D871F4BA6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BFBF88-CE02-9DA8-DA09-CDAFA1946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+mj-lt"/>
              </a:rPr>
              <a:t>2D </a:t>
            </a:r>
            <a:r>
              <a:rPr lang="de-DE" sz="2000" b="1" dirty="0" err="1">
                <a:latin typeface="+mj-lt"/>
              </a:rPr>
              <a:t>condition</a:t>
            </a:r>
            <a:r>
              <a:rPr lang="de-DE" sz="2000" b="1" dirty="0">
                <a:latin typeface="+mj-lt"/>
              </a:rPr>
              <a:t> :</a:t>
            </a:r>
            <a:endParaRPr lang="de-DE" sz="2000" dirty="0">
              <a:latin typeface="+mj-lt"/>
            </a:endParaRPr>
          </a:p>
          <a:p>
            <a:pPr lvl="1"/>
            <a:r>
              <a:rPr lang="de-DE" sz="2000" b="1" dirty="0">
                <a:latin typeface="+mj-lt"/>
              </a:rPr>
              <a:t>Human </a:t>
            </a:r>
            <a:r>
              <a:rPr lang="de-DE" sz="2000" b="1" dirty="0" err="1">
                <a:latin typeface="+mj-lt"/>
              </a:rPr>
              <a:t>Judgment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>
                <a:latin typeface="+mj-lt"/>
              </a:rPr>
              <a:t>and </a:t>
            </a:r>
            <a:r>
              <a:rPr lang="de-DE" sz="2000" b="1" dirty="0" err="1">
                <a:latin typeface="+mj-lt"/>
              </a:rPr>
              <a:t>Aligned</a:t>
            </a:r>
            <a:r>
              <a:rPr lang="de-DE" sz="2000" b="1" dirty="0">
                <a:latin typeface="+mj-lt"/>
              </a:rPr>
              <a:t>-VGG</a:t>
            </a:r>
            <a:r>
              <a:rPr lang="de-DE" sz="2000" dirty="0">
                <a:latin typeface="+mj-lt"/>
              </a:rPr>
              <a:t> RDMs </a:t>
            </a:r>
            <a:r>
              <a:rPr lang="de-DE" sz="2000" dirty="0" err="1">
                <a:latin typeface="+mj-lt"/>
              </a:rPr>
              <a:t>show</a:t>
            </a:r>
            <a:r>
              <a:rPr lang="de-DE" sz="2000" dirty="0">
                <a:latin typeface="+mj-lt"/>
              </a:rPr>
              <a:t> a </a:t>
            </a:r>
            <a:r>
              <a:rPr lang="de-DE" sz="2000" b="1" dirty="0">
                <a:latin typeface="+mj-lt"/>
              </a:rPr>
              <a:t>block-diagonal </a:t>
            </a:r>
            <a:r>
              <a:rPr lang="de-DE" sz="2000" b="1" dirty="0" err="1">
                <a:latin typeface="+mj-lt"/>
              </a:rPr>
              <a:t>structure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using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flow-metric</a:t>
            </a:r>
            <a:r>
              <a:rPr lang="de-DE" sz="2000" dirty="0">
                <a:latin typeface="+mj-lt"/>
              </a:rPr>
              <a:t>.</a:t>
            </a:r>
          </a:p>
          <a:p>
            <a:pPr lvl="1"/>
            <a:r>
              <a:rPr lang="de-DE" sz="2000" dirty="0" err="1">
                <a:latin typeface="+mj-lt"/>
              </a:rPr>
              <a:t>Indicates</a:t>
            </a:r>
            <a:r>
              <a:rPr lang="de-DE" sz="2000" dirty="0">
                <a:latin typeface="+mj-lt"/>
              </a:rPr>
              <a:t> a </a:t>
            </a:r>
            <a:r>
              <a:rPr lang="de-DE" sz="2000" b="1" dirty="0" err="1">
                <a:latin typeface="+mj-lt"/>
              </a:rPr>
              <a:t>shared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geometric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organization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by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gender</a:t>
            </a:r>
            <a:r>
              <a:rPr lang="de-DE" sz="2000" dirty="0">
                <a:latin typeface="+mj-lt"/>
              </a:rPr>
              <a:t>.</a:t>
            </a:r>
          </a:p>
          <a:p>
            <a:pPr lvl="1"/>
            <a:r>
              <a:rPr lang="de-DE" sz="2000" dirty="0" err="1">
                <a:latin typeface="+mj-lt"/>
              </a:rPr>
              <a:t>Demonstrates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that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behavioral </a:t>
            </a:r>
            <a:r>
              <a:rPr lang="de-DE" sz="2000" b="1" dirty="0" err="1">
                <a:latin typeface="+mj-lt"/>
              </a:rPr>
              <a:t>alignment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induce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human-like </a:t>
            </a:r>
            <a:r>
              <a:rPr lang="de-DE" sz="2000" b="1" dirty="0" err="1">
                <a:latin typeface="+mj-lt"/>
              </a:rPr>
              <a:t>representational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geometry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under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matched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condition</a:t>
            </a:r>
            <a:r>
              <a:rPr lang="de-DE" sz="2000" b="1" dirty="0">
                <a:latin typeface="+mj-lt"/>
              </a:rPr>
              <a:t>.</a:t>
            </a:r>
          </a:p>
          <a:p>
            <a:pPr marL="0" indent="0">
              <a:buNone/>
            </a:pPr>
            <a:endParaRPr lang="de-DE" sz="2000" dirty="0"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3FE19A0-A545-9C77-F02E-7B4DBD6255E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614EDC-83DF-7209-C2E7-118F998F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19" y="2945331"/>
            <a:ext cx="6239065" cy="3684019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A2357C3F-967B-4737-B949-26B18859EAE1}"/>
              </a:ext>
            </a:extLst>
          </p:cNvPr>
          <p:cNvSpPr/>
          <p:nvPr/>
        </p:nvSpPr>
        <p:spPr>
          <a:xfrm>
            <a:off x="2945328" y="3118585"/>
            <a:ext cx="3403989" cy="3272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D37DDB-F147-98EA-E4AE-A88DB0AC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27</a:t>
            </a:fld>
            <a:endParaRPr lang="de-DE"/>
          </a:p>
        </p:txBody>
      </p:sp>
      <p:pic>
        <p:nvPicPr>
          <p:cNvPr id="6" name="MPICBS-Logo-color-CMYK-en.png" descr="MPICBS-Logo-color-CMYK-en.png">
            <a:extLst>
              <a:ext uri="{FF2B5EF4-FFF2-40B4-BE49-F238E27FC236}">
                <a16:creationId xmlns:a16="http://schemas.microsoft.com/office/drawing/2014/main" id="{B017391E-3454-ECB1-D0B4-48D01736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8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BB61D-28C1-DC21-6E58-F60D2BC20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6DA2B3-F7A1-481B-09D9-211E42F7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402"/>
            <a:ext cx="10515600" cy="5111561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+mj-lt"/>
              </a:rPr>
              <a:t>3D </a:t>
            </a:r>
            <a:r>
              <a:rPr lang="de-DE" sz="2000" b="1" dirty="0" err="1">
                <a:latin typeface="+mj-lt"/>
              </a:rPr>
              <a:t>condition</a:t>
            </a:r>
            <a:r>
              <a:rPr lang="de-DE" sz="2000" b="1" dirty="0">
                <a:latin typeface="+mj-lt"/>
              </a:rPr>
              <a:t> :</a:t>
            </a:r>
            <a:endParaRPr lang="de-DE" sz="2000" dirty="0">
              <a:latin typeface="+mj-lt"/>
            </a:endParaRPr>
          </a:p>
          <a:p>
            <a:pPr lvl="1"/>
            <a:r>
              <a:rPr lang="de-DE" sz="2000" dirty="0">
                <a:latin typeface="+mj-lt"/>
              </a:rPr>
              <a:t>Alignment </a:t>
            </a:r>
            <a:r>
              <a:rPr lang="de-DE" sz="2000" dirty="0" err="1">
                <a:latin typeface="+mj-lt"/>
              </a:rPr>
              <a:t>fails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generalize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when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network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trained</a:t>
            </a:r>
            <a:r>
              <a:rPr lang="de-DE" sz="2000" dirty="0">
                <a:latin typeface="+mj-lt"/>
              </a:rPr>
              <a:t> on </a:t>
            </a:r>
            <a:r>
              <a:rPr lang="de-DE" sz="2000" b="1" dirty="0">
                <a:latin typeface="+mj-lt"/>
              </a:rPr>
              <a:t>3D behavioral </a:t>
            </a:r>
            <a:r>
              <a:rPr lang="de-DE" sz="2000" b="1" dirty="0" err="1">
                <a:latin typeface="+mj-lt"/>
              </a:rPr>
              <a:t>data</a:t>
            </a:r>
            <a:r>
              <a:rPr lang="de-DE" sz="2000" dirty="0">
                <a:latin typeface="+mj-lt"/>
              </a:rPr>
              <a:t>. </a:t>
            </a:r>
          </a:p>
          <a:p>
            <a:pPr lvl="1"/>
            <a:r>
              <a:rPr lang="de-DE" sz="2000" dirty="0">
                <a:latin typeface="+mj-lt"/>
              </a:rPr>
              <a:t>Traditional </a:t>
            </a:r>
            <a:r>
              <a:rPr lang="de-DE" sz="2000" dirty="0" err="1">
                <a:latin typeface="+mj-lt"/>
              </a:rPr>
              <a:t>metrics</a:t>
            </a:r>
            <a:r>
              <a:rPr lang="de-DE" sz="2000" dirty="0">
                <a:latin typeface="+mj-lt"/>
              </a:rPr>
              <a:t> (</a:t>
            </a:r>
            <a:r>
              <a:rPr lang="de-DE" sz="2000" dirty="0" err="1">
                <a:latin typeface="+mj-lt"/>
              </a:rPr>
              <a:t>Euclidean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</a:t>
            </a:r>
            <a:r>
              <a:rPr lang="de-DE" sz="2000" dirty="0">
                <a:latin typeface="+mj-lt"/>
              </a:rPr>
              <a:t> = 0.54; </a:t>
            </a:r>
            <a:r>
              <a:rPr lang="de-DE" sz="2000" dirty="0" err="1">
                <a:latin typeface="+mj-lt"/>
              </a:rPr>
              <a:t>Cosine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</a:t>
            </a:r>
            <a:r>
              <a:rPr lang="de-DE" sz="2000" dirty="0">
                <a:latin typeface="+mj-lt"/>
              </a:rPr>
              <a:t> = 0.43) </a:t>
            </a:r>
            <a:r>
              <a:rPr lang="de-DE" sz="2000" dirty="0" err="1">
                <a:latin typeface="+mj-lt"/>
              </a:rPr>
              <a:t>overlook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change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while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flow-metric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correlation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drops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0.33</a:t>
            </a:r>
            <a:r>
              <a:rPr lang="de-DE" sz="2000" dirty="0">
                <a:latin typeface="+mj-lt"/>
              </a:rPr>
              <a:t>.</a:t>
            </a:r>
          </a:p>
          <a:p>
            <a:pPr lvl="1"/>
            <a:r>
              <a:rPr lang="de-DE" sz="2000" dirty="0">
                <a:latin typeface="+mj-lt"/>
              </a:rPr>
              <a:t>The network </a:t>
            </a:r>
            <a:r>
              <a:rPr lang="de-DE" sz="2000" dirty="0" err="1">
                <a:latin typeface="+mj-lt"/>
              </a:rPr>
              <a:t>no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longer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preserves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distinct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female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face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cluster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>
                <a:latin typeface="+mj-lt"/>
              </a:rPr>
              <a:t>(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first</a:t>
            </a:r>
            <a:r>
              <a:rPr lang="de-DE" sz="2000" dirty="0">
                <a:latin typeface="+mj-lt"/>
              </a:rPr>
              <a:t> 50 </a:t>
            </a:r>
            <a:r>
              <a:rPr lang="de-DE" sz="2000" dirty="0" err="1">
                <a:latin typeface="+mj-lt"/>
              </a:rPr>
              <a:t>images</a:t>
            </a:r>
            <a:r>
              <a:rPr lang="de-DE" sz="2000" dirty="0">
                <a:latin typeface="+mj-lt"/>
              </a:rPr>
              <a:t>), </a:t>
            </a:r>
            <a:r>
              <a:rPr lang="de-DE" sz="2000" dirty="0" err="1">
                <a:latin typeface="+mj-lt"/>
              </a:rPr>
              <a:t>which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clearly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separated</a:t>
            </a:r>
            <a:r>
              <a:rPr lang="de-DE" sz="2000" dirty="0">
                <a:latin typeface="+mj-lt"/>
              </a:rPr>
              <a:t> in human </a:t>
            </a:r>
            <a:r>
              <a:rPr lang="de-DE" sz="2000" dirty="0" err="1">
                <a:latin typeface="+mj-lt"/>
              </a:rPr>
              <a:t>perception</a:t>
            </a:r>
            <a:r>
              <a:rPr lang="de-DE" sz="2000" dirty="0">
                <a:latin typeface="+mj-lt"/>
              </a:rPr>
              <a:t>.</a:t>
            </a:r>
          </a:p>
          <a:p>
            <a:pPr marL="457200" lvl="1" indent="0">
              <a:buNone/>
            </a:pPr>
            <a:endParaRPr lang="de-DE" sz="2000" dirty="0"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9ADBC91-186C-0B2B-32CD-F5F40138AC0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85239E-FB3A-EABF-BCE2-DCAD7CB0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19" y="2945331"/>
            <a:ext cx="6239065" cy="3684019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A31014DF-73FD-A915-D602-FA17139F7E8F}"/>
              </a:ext>
            </a:extLst>
          </p:cNvPr>
          <p:cNvSpPr/>
          <p:nvPr/>
        </p:nvSpPr>
        <p:spPr>
          <a:xfrm>
            <a:off x="6096000" y="3089708"/>
            <a:ext cx="3403989" cy="3272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798443C-AE13-61D2-212C-E33C0A52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28</a:t>
            </a:fld>
            <a:endParaRPr lang="de-DE"/>
          </a:p>
        </p:txBody>
      </p:sp>
      <p:pic>
        <p:nvPicPr>
          <p:cNvPr id="10" name="MPICBS-Logo-color-CMYK-en.png" descr="MPICBS-Logo-color-CMYK-en.png">
            <a:extLst>
              <a:ext uri="{FF2B5EF4-FFF2-40B4-BE49-F238E27FC236}">
                <a16:creationId xmlns:a16="http://schemas.microsoft.com/office/drawing/2014/main" id="{54162242-325B-E9C9-BF53-67746B43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40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A96B955-CB94-39FF-AE2F-32B59CF78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495" y="1065402"/>
            <a:ext cx="6854478" cy="4351338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3EE9ED2-0687-36F9-4C96-6144D72EC20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04B242-8DE9-3493-8D14-006E217E2BA6}"/>
              </a:ext>
            </a:extLst>
          </p:cNvPr>
          <p:cNvSpPr txBox="1"/>
          <p:nvPr/>
        </p:nvSpPr>
        <p:spPr>
          <a:xfrm>
            <a:off x="838200" y="1439333"/>
            <a:ext cx="41740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Communities (different </a:t>
            </a:r>
            <a:r>
              <a:rPr lang="de-DE" sz="2000" dirty="0" err="1">
                <a:latin typeface="+mj-lt"/>
              </a:rPr>
              <a:t>symbols</a:t>
            </a:r>
            <a:r>
              <a:rPr lang="de-DE" sz="2000" dirty="0">
                <a:latin typeface="+mj-lt"/>
              </a:rPr>
              <a:t>) </a:t>
            </a:r>
            <a:r>
              <a:rPr lang="de-DE" sz="2000" dirty="0" err="1">
                <a:latin typeface="+mj-lt"/>
              </a:rPr>
              <a:t>detected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by</a:t>
            </a:r>
            <a:r>
              <a:rPr lang="de-DE" sz="2000" dirty="0">
                <a:latin typeface="+mj-lt"/>
              </a:rPr>
              <a:t> Ricci </a:t>
            </a:r>
            <a:r>
              <a:rPr lang="de-DE" sz="2000" dirty="0" err="1">
                <a:latin typeface="+mj-lt"/>
              </a:rPr>
              <a:t>flow</a:t>
            </a:r>
            <a:r>
              <a:rPr lang="de-DE" sz="2000" dirty="0">
                <a:latin typeface="+mj-lt"/>
              </a:rPr>
              <a:t> in 2D and 3D </a:t>
            </a:r>
            <a:r>
              <a:rPr lang="de-DE" sz="2000" dirty="0" err="1">
                <a:latin typeface="+mj-lt"/>
              </a:rPr>
              <a:t>viewing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conditions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The </a:t>
            </a:r>
            <a:r>
              <a:rPr lang="de-DE" sz="2000" b="1" dirty="0" err="1">
                <a:latin typeface="+mj-lt"/>
              </a:rPr>
              <a:t>Gaussian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Mixture</a:t>
            </a:r>
            <a:r>
              <a:rPr lang="de-DE" sz="2000" b="1" dirty="0">
                <a:latin typeface="+mj-lt"/>
              </a:rPr>
              <a:t> Model (GMM) </a:t>
            </a:r>
            <a:r>
              <a:rPr lang="de-DE" sz="2000" dirty="0" err="1">
                <a:latin typeface="+mj-lt"/>
              </a:rPr>
              <a:t>component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values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curvature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distributions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are</a:t>
            </a:r>
            <a:r>
              <a:rPr lang="de-DE" sz="2000" dirty="0">
                <a:latin typeface="+mj-lt"/>
              </a:rPr>
              <a:t> also </a:t>
            </a:r>
            <a:r>
              <a:rPr lang="de-DE" sz="2000" dirty="0" err="1">
                <a:latin typeface="+mj-lt"/>
              </a:rPr>
              <a:t>shown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distribution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curvature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values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Results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confirm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stronger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2D </a:t>
            </a:r>
            <a:r>
              <a:rPr lang="de-DE" sz="2000" b="1" dirty="0" err="1">
                <a:latin typeface="+mj-lt"/>
              </a:rPr>
              <a:t>alignment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reduced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alignment</a:t>
            </a:r>
            <a:r>
              <a:rPr lang="de-DE" sz="2000" dirty="0">
                <a:latin typeface="+mj-lt"/>
              </a:rPr>
              <a:t> in </a:t>
            </a:r>
            <a:r>
              <a:rPr lang="de-DE" sz="2000" b="1" dirty="0">
                <a:latin typeface="+mj-lt"/>
              </a:rPr>
              <a:t>3D.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779A1E-3E00-066D-C8FC-628A67E8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6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9BFE4-FE7E-E3CD-FD85-983AFE2E5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3CACC-8C71-5947-D61A-D3075CAB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276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Representational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Similarity</a:t>
            </a:r>
            <a:r>
              <a:rPr lang="de-DE" sz="3200" dirty="0">
                <a:latin typeface="+mn-lt"/>
              </a:rPr>
              <a:t> Analysis (RSA):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531EA4-615D-7177-3F6F-C884985A2578}"/>
              </a:ext>
            </a:extLst>
          </p:cNvPr>
          <p:cNvSpPr txBox="1"/>
          <p:nvPr/>
        </p:nvSpPr>
        <p:spPr>
          <a:xfrm>
            <a:off x="838200" y="1183655"/>
            <a:ext cx="59874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2"/>
                </a:solidFill>
                <a:latin typeface="+mj-lt"/>
              </a:rPr>
              <a:t>Investigating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how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biological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artificial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neural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networks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(ANNs)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tackle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tasks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like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face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recognition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object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classification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is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key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challenge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in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cognitive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science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machine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learning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2"/>
                </a:solidFill>
              </a:rPr>
              <a:t>Central </a:t>
            </a:r>
            <a:r>
              <a:rPr lang="de-DE" sz="2000" b="1" dirty="0" err="1">
                <a:solidFill>
                  <a:schemeClr val="bg2"/>
                </a:solidFill>
              </a:rPr>
              <a:t>question</a:t>
            </a:r>
            <a:r>
              <a:rPr lang="de-DE" sz="2000" b="1" dirty="0">
                <a:solidFill>
                  <a:schemeClr val="bg2"/>
                </a:solidFill>
              </a:rPr>
              <a:t>: 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Do different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systems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develop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similar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internal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representations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when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solving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same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computational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problems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?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solidFill>
                  <a:schemeClr val="bg2"/>
                </a:solidFill>
              </a:rPr>
              <a:t>Representational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alignment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studies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aim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to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reveal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both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extent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of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correspondence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reasons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behind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similarities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differences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across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systems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1A493-E34F-4D5A-7C21-ACB3D395BAC7}"/>
              </a:ext>
            </a:extLst>
          </p:cNvPr>
          <p:cNvSpPr txBox="1"/>
          <p:nvPr/>
        </p:nvSpPr>
        <p:spPr>
          <a:xfrm>
            <a:off x="838200" y="4934409"/>
            <a:ext cx="64266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Representational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Similarity</a:t>
            </a:r>
            <a:r>
              <a:rPr lang="de-DE" sz="2000" dirty="0">
                <a:latin typeface="+mj-lt"/>
              </a:rPr>
              <a:t> Analysis (RSA)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a multivariate </a:t>
            </a:r>
            <a:r>
              <a:rPr lang="de-DE" sz="2000" dirty="0" err="1">
                <a:latin typeface="+mj-lt"/>
              </a:rPr>
              <a:t>method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for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comparing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representational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structures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across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modalities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especially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biological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artificial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systems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71DFCA-8B87-8CB0-82A6-3890FFA2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91" y="2036530"/>
            <a:ext cx="3957109" cy="278494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2EA382-7434-CAD8-9680-5B81A1BD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</a:t>
            </a:fld>
            <a:endParaRPr lang="de-DE"/>
          </a:p>
        </p:txBody>
      </p:sp>
      <p:pic>
        <p:nvPicPr>
          <p:cNvPr id="8" name="MPICBS-Logo-color-CMYK-en.png" descr="MPICBS-Logo-color-CMYK-en.png">
            <a:extLst>
              <a:ext uri="{FF2B5EF4-FFF2-40B4-BE49-F238E27FC236}">
                <a16:creationId xmlns:a16="http://schemas.microsoft.com/office/drawing/2014/main" id="{76668775-E3ED-C847-A082-4033F5801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85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CD64-7B84-B956-D5E3-3825860F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DC353F7-719A-2612-F137-9A335E962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495" y="1065402"/>
            <a:ext cx="6854478" cy="4351338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2885AA-F089-3C44-D3D0-7277ABAF88C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BBBD9F-D150-5750-D0D1-076DC69DA258}"/>
              </a:ext>
            </a:extLst>
          </p:cNvPr>
          <p:cNvSpPr txBox="1"/>
          <p:nvPr/>
        </p:nvSpPr>
        <p:spPr>
          <a:xfrm>
            <a:off x="838200" y="1439333"/>
            <a:ext cx="4417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latin typeface="+mj-lt"/>
              </a:rPr>
              <a:t>2D </a:t>
            </a:r>
            <a:r>
              <a:rPr lang="de-DE" sz="2200" b="1" dirty="0" err="1">
                <a:latin typeface="+mj-lt"/>
              </a:rPr>
              <a:t>condition</a:t>
            </a:r>
            <a:r>
              <a:rPr lang="de-DE" sz="2200" b="1" dirty="0">
                <a:latin typeface="+mj-lt"/>
              </a:rPr>
              <a:t>:</a:t>
            </a:r>
          </a:p>
          <a:p>
            <a:endParaRPr lang="de-DE" sz="22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Human </a:t>
            </a:r>
            <a:r>
              <a:rPr lang="de-DE" sz="2000" b="1" dirty="0" err="1">
                <a:latin typeface="+mj-lt"/>
              </a:rPr>
              <a:t>Judgment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>
                <a:latin typeface="+mj-lt"/>
              </a:rPr>
              <a:t>and </a:t>
            </a:r>
            <a:r>
              <a:rPr lang="de-DE" sz="2000" b="1" dirty="0" err="1">
                <a:latin typeface="+mj-lt"/>
              </a:rPr>
              <a:t>Aligned</a:t>
            </a:r>
            <a:r>
              <a:rPr lang="de-DE" sz="2000" b="1" dirty="0">
                <a:latin typeface="+mj-lt"/>
              </a:rPr>
              <a:t>-VGG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show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similar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clustering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patterns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Both </a:t>
            </a:r>
            <a:r>
              <a:rPr lang="de-DE" sz="2000" dirty="0" err="1">
                <a:latin typeface="+mj-lt"/>
              </a:rPr>
              <a:t>representations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clearly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group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face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images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according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gender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Baseline VGG-Face </a:t>
            </a:r>
            <a:r>
              <a:rPr lang="de-DE" sz="2000" dirty="0" err="1">
                <a:latin typeface="+mj-lt"/>
              </a:rPr>
              <a:t>shows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no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clear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structure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sz="2000" dirty="0">
              <a:latin typeface="+mj-lt"/>
            </a:endParaRP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DC0100-52D7-D63B-CAB9-323EFAA0ABD6}"/>
              </a:ext>
            </a:extLst>
          </p:cNvPr>
          <p:cNvSpPr/>
          <p:nvPr/>
        </p:nvSpPr>
        <p:spPr>
          <a:xfrm>
            <a:off x="5149495" y="715264"/>
            <a:ext cx="3840355" cy="4701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210DBA-DA16-38B8-B2D2-F788F830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30</a:t>
            </a:fld>
            <a:endParaRPr lang="de-DE"/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51661B66-92EB-6BE3-24E1-0235B686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684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8637-1BB8-9940-7711-FB0956E6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E910771-1181-97DA-A9EB-B170A7EA4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495" y="1065402"/>
            <a:ext cx="6854478" cy="4351338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37FC5B-DD9F-74FC-81EB-D272555DAAF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1272E6-3599-5AF3-6F6E-343EBDFB93DB}"/>
              </a:ext>
            </a:extLst>
          </p:cNvPr>
          <p:cNvSpPr txBox="1"/>
          <p:nvPr/>
        </p:nvSpPr>
        <p:spPr>
          <a:xfrm>
            <a:off x="838200" y="1439333"/>
            <a:ext cx="486958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3D </a:t>
            </a:r>
            <a:r>
              <a:rPr lang="de-DE" sz="2200" b="1" dirty="0" err="1">
                <a:latin typeface="+mj-lt"/>
              </a:rPr>
              <a:t>condition</a:t>
            </a:r>
            <a:r>
              <a:rPr lang="de-DE" sz="2200" b="1" dirty="0">
                <a:latin typeface="+mj-lt"/>
              </a:rPr>
              <a:t>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The </a:t>
            </a:r>
            <a:r>
              <a:rPr lang="de-DE" sz="2000" dirty="0" err="1">
                <a:latin typeface="+mj-lt"/>
              </a:rPr>
              <a:t>structured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pattern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less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pronounced</a:t>
            </a:r>
            <a:r>
              <a:rPr lang="de-DE" sz="2000" dirty="0">
                <a:latin typeface="+mj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 Human </a:t>
            </a:r>
            <a:r>
              <a:rPr lang="de-DE" sz="2000" b="1" dirty="0" err="1">
                <a:latin typeface="+mj-lt"/>
              </a:rPr>
              <a:t>Judgment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community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structure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changes</a:t>
            </a:r>
            <a:r>
              <a:rPr lang="de-DE" sz="2000" dirty="0">
                <a:latin typeface="+mj-lt"/>
              </a:rPr>
              <a:t> (e.g., different </a:t>
            </a:r>
            <a:r>
              <a:rPr lang="de-DE" sz="2000" dirty="0" err="1">
                <a:latin typeface="+mj-lt"/>
              </a:rPr>
              <a:t>number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clusters</a:t>
            </a:r>
            <a:r>
              <a:rPr lang="de-DE" sz="2000" dirty="0">
                <a:latin typeface="+mj-lt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Aligned</a:t>
            </a:r>
            <a:r>
              <a:rPr lang="de-DE" sz="2000" b="1" dirty="0">
                <a:latin typeface="+mj-lt"/>
              </a:rPr>
              <a:t>-VGG </a:t>
            </a:r>
            <a:r>
              <a:rPr lang="de-DE" sz="2000" dirty="0" err="1">
                <a:latin typeface="+mj-lt"/>
              </a:rPr>
              <a:t>fails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reflect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these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changes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instead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resembling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baseline</a:t>
            </a:r>
            <a:r>
              <a:rPr lang="de-DE" sz="2000" dirty="0">
                <a:latin typeface="+mj-lt"/>
              </a:rPr>
              <a:t> VGG Face.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Quantitative </a:t>
            </a:r>
            <a:r>
              <a:rPr lang="de-DE" sz="2000" b="1" dirty="0" err="1">
                <a:latin typeface="+mj-lt"/>
              </a:rPr>
              <a:t>community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metrics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>
                <a:latin typeface="+mj-lt"/>
              </a:rPr>
              <a:t>support </a:t>
            </a:r>
            <a:r>
              <a:rPr lang="de-DE" sz="2000" dirty="0" err="1">
                <a:latin typeface="+mj-lt"/>
              </a:rPr>
              <a:t>this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observation</a:t>
            </a:r>
            <a:r>
              <a:rPr lang="de-DE" sz="2000" dirty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+mj-lt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A0B4E9A0-6219-3DB0-F8C2-DE98782106D1}"/>
              </a:ext>
            </a:extLst>
          </p:cNvPr>
          <p:cNvSpPr/>
          <p:nvPr/>
        </p:nvSpPr>
        <p:spPr>
          <a:xfrm>
            <a:off x="8874493" y="715264"/>
            <a:ext cx="3291700" cy="4701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E98F4E-ABBC-6D92-33DF-4E4AFF55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31</a:t>
            </a:fld>
            <a:endParaRPr lang="de-DE"/>
          </a:p>
        </p:txBody>
      </p:sp>
      <p:pic>
        <p:nvPicPr>
          <p:cNvPr id="10" name="MPICBS-Logo-color-CMYK-en.png" descr="MPICBS-Logo-color-CMYK-en.png">
            <a:extLst>
              <a:ext uri="{FF2B5EF4-FFF2-40B4-BE49-F238E27FC236}">
                <a16:creationId xmlns:a16="http://schemas.microsoft.com/office/drawing/2014/main" id="{31B64847-59AA-7F8F-F075-B7B162E9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1089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E89F8C-FC3C-D980-48BF-C60556AB38A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15C5C4-F067-225B-44BD-053E86B3A9F7}"/>
              </a:ext>
            </a:extLst>
          </p:cNvPr>
          <p:cNvSpPr txBox="1"/>
          <p:nvPr/>
        </p:nvSpPr>
        <p:spPr>
          <a:xfrm>
            <a:off x="838200" y="1430867"/>
            <a:ext cx="105235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In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3D </a:t>
            </a:r>
            <a:r>
              <a:rPr lang="de-DE" sz="2000" dirty="0" err="1">
                <a:latin typeface="+mj-lt"/>
              </a:rPr>
              <a:t>condition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contrasting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2D,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geometry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Aligned</a:t>
            </a:r>
            <a:r>
              <a:rPr lang="de-DE" sz="2000" b="1" dirty="0">
                <a:latin typeface="+mj-lt"/>
              </a:rPr>
              <a:t>-VGG </a:t>
            </a:r>
            <a:r>
              <a:rPr lang="de-DE" sz="2000" b="1" dirty="0" err="1">
                <a:latin typeface="+mj-lt"/>
              </a:rPr>
              <a:t>model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does</a:t>
            </a:r>
            <a:r>
              <a:rPr lang="de-DE" sz="2000" dirty="0">
                <a:latin typeface="+mj-lt"/>
              </a:rPr>
              <a:t> not</a:t>
            </a:r>
          </a:p>
          <a:p>
            <a:r>
              <a:rPr lang="de-DE" sz="2000" dirty="0" err="1">
                <a:latin typeface="+mj-lt"/>
              </a:rPr>
              <a:t>show</a:t>
            </a:r>
            <a:r>
              <a:rPr lang="de-DE" sz="2000" dirty="0">
                <a:latin typeface="+mj-lt"/>
              </a:rPr>
              <a:t> human-like </a:t>
            </a:r>
            <a:r>
              <a:rPr lang="de-DE" sz="2000" dirty="0" err="1">
                <a:latin typeface="+mj-lt"/>
              </a:rPr>
              <a:t>complexity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remains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closer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baseline</a:t>
            </a:r>
            <a:r>
              <a:rPr lang="de-DE" sz="2000" dirty="0">
                <a:latin typeface="+mj-lt"/>
              </a:rPr>
              <a:t> VGG-Face.</a:t>
            </a:r>
          </a:p>
          <a:p>
            <a:endParaRPr lang="de-DE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atin typeface="+mj-lt"/>
              </a:rPr>
              <a:t>Conductance</a:t>
            </a:r>
            <a:r>
              <a:rPr lang="de-DE" sz="2000" b="1" dirty="0">
                <a:latin typeface="+mj-lt"/>
              </a:rPr>
              <a:t>: </a:t>
            </a:r>
            <a:r>
              <a:rPr lang="de-DE" sz="2000" dirty="0" err="1">
                <a:latin typeface="+mj-lt"/>
              </a:rPr>
              <a:t>community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separation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-and-</a:t>
            </a:r>
            <a:r>
              <a:rPr lang="de-DE" sz="2000" dirty="0" err="1">
                <a:latin typeface="+mj-lt"/>
              </a:rPr>
              <a:t>within</a:t>
            </a:r>
            <a:r>
              <a:rPr lang="de-DE" sz="2000" dirty="0">
                <a:latin typeface="+mj-lt"/>
              </a:rPr>
              <a:t>-</a:t>
            </a:r>
            <a:r>
              <a:rPr lang="de-DE" sz="2000" dirty="0" err="1">
                <a:latin typeface="+mj-lt"/>
              </a:rPr>
              <a:t>edge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ratio</a:t>
            </a:r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Internal </a:t>
            </a:r>
            <a:r>
              <a:rPr lang="de-DE" sz="2000" b="1" dirty="0" err="1">
                <a:latin typeface="+mj-lt"/>
              </a:rPr>
              <a:t>edge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density</a:t>
            </a:r>
            <a:r>
              <a:rPr lang="de-DE" sz="2000" b="1" dirty="0">
                <a:latin typeface="+mj-lt"/>
              </a:rPr>
              <a:t> (IED): </a:t>
            </a:r>
            <a:r>
              <a:rPr lang="de-DE" sz="2000" dirty="0" err="1">
                <a:latin typeface="+mj-lt"/>
              </a:rPr>
              <a:t>edges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within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community</a:t>
            </a:r>
            <a:r>
              <a:rPr lang="de-DE" sz="2000" dirty="0">
                <a:latin typeface="+mj-lt"/>
              </a:rPr>
              <a:t> vs.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maximum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+mj-lt"/>
              </a:rPr>
              <a:t>Average </a:t>
            </a:r>
            <a:r>
              <a:rPr lang="de-DE" sz="2000" b="1" dirty="0" err="1">
                <a:latin typeface="+mj-lt"/>
              </a:rPr>
              <a:t>embeddedness</a:t>
            </a:r>
            <a:r>
              <a:rPr lang="de-DE" sz="2000" b="1" dirty="0">
                <a:latin typeface="+mj-lt"/>
              </a:rPr>
              <a:t> (AE): </a:t>
            </a:r>
            <a:r>
              <a:rPr lang="de-DE" sz="2000" dirty="0" err="1">
                <a:latin typeface="+mj-lt"/>
              </a:rPr>
              <a:t>number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shared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neighbors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for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pairs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nodes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within</a:t>
            </a:r>
            <a:r>
              <a:rPr lang="de-DE" sz="2000" dirty="0">
                <a:latin typeface="+mj-lt"/>
              </a:rPr>
              <a:t> a </a:t>
            </a:r>
            <a:r>
              <a:rPr lang="de-DE" sz="2000" dirty="0" err="1">
                <a:latin typeface="+mj-lt"/>
              </a:rPr>
              <a:t>community</a:t>
            </a:r>
            <a:endParaRPr lang="de-D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err="1">
                <a:latin typeface="+mj-lt"/>
              </a:rPr>
              <a:t>Modularity</a:t>
            </a:r>
            <a:r>
              <a:rPr lang="de-DE" sz="2000" b="1" dirty="0">
                <a:latin typeface="+mj-lt"/>
              </a:rPr>
              <a:t>: </a:t>
            </a:r>
            <a:r>
              <a:rPr lang="de-DE" sz="2000" dirty="0" err="1">
                <a:latin typeface="+mj-lt"/>
              </a:rPr>
              <a:t>community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strength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comparing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edge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densities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</a:t>
            </a:r>
            <a:r>
              <a:rPr lang="de-DE" sz="2000" dirty="0">
                <a:latin typeface="+mj-lt"/>
              </a:rPr>
              <a:t> a </a:t>
            </a:r>
            <a:r>
              <a:rPr lang="de-DE" sz="2000" dirty="0" err="1">
                <a:latin typeface="+mj-lt"/>
              </a:rPr>
              <a:t>random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graph</a:t>
            </a:r>
            <a:endParaRPr lang="de-DE" sz="2000" dirty="0">
              <a:latin typeface="+mj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16560DC-6B7B-0E95-CC71-52BBDBC0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32552"/>
            <a:ext cx="7772400" cy="1910579"/>
          </a:xfrm>
          <a:prstGeom prst="rect">
            <a:avLst/>
          </a:prstGeom>
        </p:spPr>
      </p:pic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D7ABCB6-16C6-AD41-11EE-67B01D92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32</a:t>
            </a:fld>
            <a:endParaRPr lang="de-DE"/>
          </a:p>
        </p:txBody>
      </p:sp>
      <p:pic>
        <p:nvPicPr>
          <p:cNvPr id="19" name="MPICBS-Logo-color-CMYK-en.png" descr="MPICBS-Logo-color-CMYK-en.png">
            <a:extLst>
              <a:ext uri="{FF2B5EF4-FFF2-40B4-BE49-F238E27FC236}">
                <a16:creationId xmlns:a16="http://schemas.microsoft.com/office/drawing/2014/main" id="{3F36ABE3-D454-181F-07DB-8BEA8991C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004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94AA9-300C-B03F-E477-BEF872A79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0C10213-3E55-FA7D-F40C-18CEFBFAECF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5500FE-A24F-ABA9-AFC0-BF6EEF2512DC}"/>
              </a:ext>
            </a:extLst>
          </p:cNvPr>
          <p:cNvSpPr txBox="1"/>
          <p:nvPr/>
        </p:nvSpPr>
        <p:spPr>
          <a:xfrm>
            <a:off x="838200" y="1430867"/>
            <a:ext cx="10182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In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3D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condition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contrasting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2D,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geometry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of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  <a:latin typeface="+mj-lt"/>
              </a:rPr>
              <a:t>Aligned</a:t>
            </a:r>
            <a:r>
              <a:rPr lang="de-DE" sz="2000" b="1" dirty="0">
                <a:solidFill>
                  <a:schemeClr val="bg2"/>
                </a:solidFill>
                <a:latin typeface="+mj-lt"/>
              </a:rPr>
              <a:t>-VGG </a:t>
            </a:r>
            <a:r>
              <a:rPr lang="de-DE" sz="2000" b="1" dirty="0" err="1">
                <a:solidFill>
                  <a:schemeClr val="bg2"/>
                </a:solidFill>
                <a:latin typeface="+mj-lt"/>
              </a:rPr>
              <a:t>model</a:t>
            </a:r>
            <a:r>
              <a:rPr lang="de-DE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does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not</a:t>
            </a:r>
          </a:p>
          <a:p>
            <a:r>
              <a:rPr lang="de-DE" sz="2000" dirty="0" err="1">
                <a:solidFill>
                  <a:schemeClr val="bg2"/>
                </a:solidFill>
                <a:latin typeface="+mj-lt"/>
              </a:rPr>
              <a:t>show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human-like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complexity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remains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closer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to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baseline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VGG-Face.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5E2CA1-4F41-B041-A7D5-1EF76976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3" b="66166"/>
          <a:stretch>
            <a:fillRect/>
          </a:stretch>
        </p:blipFill>
        <p:spPr>
          <a:xfrm>
            <a:off x="0" y="2774347"/>
            <a:ext cx="6098507" cy="23203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AFA49A-8A0F-FED4-55D3-7DF08B602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3" b="66166"/>
          <a:stretch>
            <a:fillRect/>
          </a:stretch>
        </p:blipFill>
        <p:spPr>
          <a:xfrm>
            <a:off x="6026118" y="2687537"/>
            <a:ext cx="6098507" cy="232032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68F4772-29F4-4849-84EB-186989058D95}"/>
              </a:ext>
            </a:extLst>
          </p:cNvPr>
          <p:cNvSpPr txBox="1"/>
          <p:nvPr/>
        </p:nvSpPr>
        <p:spPr>
          <a:xfrm>
            <a:off x="3394968" y="525660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15AEB8C-01BF-F56B-D4F3-8BBE1E6DF7DE}"/>
              </a:ext>
            </a:extLst>
          </p:cNvPr>
          <p:cNvSpPr txBox="1"/>
          <p:nvPr/>
        </p:nvSpPr>
        <p:spPr>
          <a:xfrm>
            <a:off x="8920570" y="530352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3D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5E0B77-3BF1-D9D8-0E03-7B2E9F6F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33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5DA2078D-51AC-D28D-660F-8ECE4468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05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8D999-44A9-6129-7BBA-229EB6AA7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ADD6BFF-8F03-3C9A-A92E-5F0CCFC86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385" y="3429000"/>
            <a:ext cx="7945967" cy="1768993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F3F2240-DCFB-1046-B8ED-17DCD5D92D3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+mn-lt"/>
              </a:rPr>
              <a:t>Results</a:t>
            </a:r>
            <a:r>
              <a:rPr lang="de-DE" sz="3200" dirty="0">
                <a:latin typeface="+mn-lt"/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103A80-D9C9-701C-6DED-E1D0A352AC67}"/>
              </a:ext>
            </a:extLst>
          </p:cNvPr>
          <p:cNvSpPr txBox="1"/>
          <p:nvPr/>
        </p:nvSpPr>
        <p:spPr>
          <a:xfrm>
            <a:off x="838200" y="1430867"/>
            <a:ext cx="10182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In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3D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condition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contrasting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2D,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geometry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of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Aligned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-VGG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model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does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not</a:t>
            </a:r>
          </a:p>
          <a:p>
            <a:r>
              <a:rPr lang="de-DE" sz="2000" dirty="0" err="1">
                <a:solidFill>
                  <a:schemeClr val="bg2"/>
                </a:solidFill>
                <a:latin typeface="+mj-lt"/>
              </a:rPr>
              <a:t>show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human-like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complexity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remains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statistically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closer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to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the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baseline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VGG-Face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Measuring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distance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curvature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distribution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using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Wasserstein </a:t>
            </a:r>
            <a:r>
              <a:rPr lang="de-DE" sz="2000" b="1" dirty="0" err="1">
                <a:latin typeface="+mj-lt"/>
              </a:rPr>
              <a:t>Distance</a:t>
            </a:r>
            <a:r>
              <a:rPr lang="de-DE" sz="2000" b="1" dirty="0">
                <a:latin typeface="+mj-lt"/>
              </a:rPr>
              <a:t> (WS)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D67F3CE-4591-C7E6-D99D-2A616D4C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34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636CD5ED-0A36-5480-E5CC-7EBB7511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36D9F588-EE8F-16BD-A0A6-0058BDC09764}"/>
              </a:ext>
            </a:extLst>
          </p:cNvPr>
          <p:cNvSpPr/>
          <p:nvPr/>
        </p:nvSpPr>
        <p:spPr>
          <a:xfrm>
            <a:off x="4093028" y="3886200"/>
            <a:ext cx="1110343" cy="5225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97CFAA3A-4343-6312-D048-4EB5CDB65F7A}"/>
              </a:ext>
            </a:extLst>
          </p:cNvPr>
          <p:cNvSpPr/>
          <p:nvPr/>
        </p:nvSpPr>
        <p:spPr>
          <a:xfrm>
            <a:off x="7848599" y="3886200"/>
            <a:ext cx="1110343" cy="5225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C2997CB5-73C8-7163-9B21-70B258A73533}"/>
              </a:ext>
            </a:extLst>
          </p:cNvPr>
          <p:cNvSpPr/>
          <p:nvPr/>
        </p:nvSpPr>
        <p:spPr>
          <a:xfrm>
            <a:off x="4093028" y="4343400"/>
            <a:ext cx="1110343" cy="5225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86D679A2-426F-5AFB-7261-B471499B803A}"/>
              </a:ext>
            </a:extLst>
          </p:cNvPr>
          <p:cNvSpPr/>
          <p:nvPr/>
        </p:nvSpPr>
        <p:spPr>
          <a:xfrm>
            <a:off x="7848599" y="4343400"/>
            <a:ext cx="1110343" cy="5225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2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5DE738D-E224-092B-C8F6-6876B086848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Summary: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78D4867-4A50-5F65-805F-BC3FFB3ECD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752116"/>
            <a:ext cx="10515600" cy="373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Introduces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geometry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-aware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framework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using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curvature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capture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local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geometric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information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in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representational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alignment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Shows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traditional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metrics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miss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key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geometric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discrepancies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revealing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limits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behavioral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alignment</a:t>
            </a:r>
            <a:r>
              <a:rPr lang="de-DE" altLang="de-DE" sz="2000" dirty="0">
                <a:latin typeface="+mj-lt"/>
              </a:rPr>
              <a:t>, 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high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task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performance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≠ human-like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organization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Reveals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model’s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failure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to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form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coherent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semantic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structures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(e.g.,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female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faces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in 3D).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Indicates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behavioral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feedback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in 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3D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imposes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weaker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geometric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constraints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than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in 2D.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Concludes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effective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alignment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requires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model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representational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capacity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(e.g., 3D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processing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match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complexity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human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perception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03836C-47DB-675B-3431-20595271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35</a:t>
            </a:fld>
            <a:endParaRPr lang="de-DE"/>
          </a:p>
        </p:txBody>
      </p:sp>
      <p:pic>
        <p:nvPicPr>
          <p:cNvPr id="7" name="MPICBS-Logo-color-CMYK-en.png" descr="MPICBS-Logo-color-CMYK-en.png">
            <a:extLst>
              <a:ext uri="{FF2B5EF4-FFF2-40B4-BE49-F238E27FC236}">
                <a16:creationId xmlns:a16="http://schemas.microsoft.com/office/drawing/2014/main" id="{66771C61-D3CF-2944-0EFD-844D96FE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1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B12E4F-3CAA-8E01-02B1-CFC2C2200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284" y="2489768"/>
            <a:ext cx="3502794" cy="1283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b="1" dirty="0"/>
              <a:t>Any Questions?!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330BF6-F715-D419-97EA-3789F380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36</a:t>
            </a:fld>
            <a:endParaRPr lang="de-DE"/>
          </a:p>
        </p:txBody>
      </p:sp>
      <p:pic>
        <p:nvPicPr>
          <p:cNvPr id="5" name="MPICBS-Logo-color-CMYK-en.png" descr="MPICBS-Logo-color-CMYK-en.png">
            <a:extLst>
              <a:ext uri="{FF2B5EF4-FFF2-40B4-BE49-F238E27FC236}">
                <a16:creationId xmlns:a16="http://schemas.microsoft.com/office/drawing/2014/main" id="{EB281667-22E5-0699-7286-9C0C2BDD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8230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393C5D1-E214-D27B-4636-0FF95D17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6022-1B24-6546-ABAC-E3ECC4628E16}" type="slidenum">
              <a:rPr lang="de-DE" smtClean="0"/>
              <a:t>37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6EB1D56-89F7-6BFC-118D-710C6A81AE4F}"/>
              </a:ext>
            </a:extLst>
          </p:cNvPr>
          <p:cNvSpPr txBox="1"/>
          <p:nvPr/>
        </p:nvSpPr>
        <p:spPr>
          <a:xfrm>
            <a:off x="3859426" y="2024743"/>
            <a:ext cx="4473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 for your attention!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F340DFB-10FA-7439-444E-275A35B3351C}"/>
              </a:ext>
            </a:extLst>
          </p:cNvPr>
          <p:cNvSpPr txBox="1"/>
          <p:nvPr/>
        </p:nvSpPr>
        <p:spPr>
          <a:xfrm>
            <a:off x="3846089" y="3429000"/>
            <a:ext cx="44998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Please reach out to us!</a:t>
            </a:r>
          </a:p>
          <a:p>
            <a:endParaRPr lang="en-US" sz="2400" dirty="0"/>
          </a:p>
          <a:p>
            <a:pPr algn="ctr"/>
            <a:r>
              <a:rPr lang="en-US" sz="3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torbati@cbs.mpg.de</a:t>
            </a:r>
            <a:endParaRPr lang="en-US" sz="3200" dirty="0">
              <a:solidFill>
                <a:srgbClr val="0563C1"/>
              </a:solidFill>
            </a:endParaRPr>
          </a:p>
          <a:p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6A4619-37B2-192C-1C1D-ADFA6440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159" y="6040380"/>
            <a:ext cx="850301" cy="3477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1354BF6-97F3-F4D8-0B1B-785ADB39C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39" y="5782607"/>
            <a:ext cx="1324045" cy="938868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D105CFF0-26A8-223F-4249-2A5FFAAD3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076"/>
          <a:stretch/>
        </p:blipFill>
        <p:spPr>
          <a:xfrm>
            <a:off x="2259359" y="5807941"/>
            <a:ext cx="2771721" cy="812613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1662F66D-07A8-660B-CB58-1C49A6077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74"/>
          <a:stretch/>
        </p:blipFill>
        <p:spPr>
          <a:xfrm>
            <a:off x="7456349" y="5782607"/>
            <a:ext cx="2543224" cy="812613"/>
          </a:xfrm>
          <a:prstGeom prst="rect">
            <a:avLst/>
          </a:prstGeom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31579D58-D994-6316-6E6E-21F10C3D2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l="55361" t="25916" r="35571" b="21869"/>
          <a:stretch/>
        </p:blipFill>
        <p:spPr>
          <a:xfrm>
            <a:off x="6436159" y="1074854"/>
            <a:ext cx="3125129" cy="26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1DBB52D-F9EF-6C48-F362-53EF2EA20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828" y="3429000"/>
            <a:ext cx="4965700" cy="27305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BAC7450-441C-B506-94F9-0299198928E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Critical Studies: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E6BB188-2D80-68F8-9A79-2335402738D2}"/>
              </a:ext>
            </a:extLst>
          </p:cNvPr>
          <p:cNvSpPr txBox="1"/>
          <p:nvPr/>
        </p:nvSpPr>
        <p:spPr>
          <a:xfrm>
            <a:off x="838200" y="1724386"/>
            <a:ext cx="794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Dataset and feature </a:t>
            </a:r>
            <a:r>
              <a:rPr lang="de-DE" sz="2000" dirty="0" err="1">
                <a:latin typeface="+mj-lt"/>
              </a:rPr>
              <a:t>dependencies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inflate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similarity</a:t>
            </a:r>
            <a:r>
              <a:rPr lang="de-DE" sz="2000" dirty="0">
                <a:latin typeface="+mj-lt"/>
              </a:rPr>
              <a:t>, such </a:t>
            </a:r>
            <a:r>
              <a:rPr lang="de-DE" sz="2000" dirty="0" err="1">
                <a:latin typeface="+mj-lt"/>
              </a:rPr>
              <a:t>as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between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texture-based</a:t>
            </a:r>
            <a:r>
              <a:rPr lang="de-DE" sz="2000" dirty="0">
                <a:latin typeface="+mj-lt"/>
              </a:rPr>
              <a:t> DNNs and </a:t>
            </a:r>
            <a:r>
              <a:rPr lang="de-DE" sz="2000" dirty="0" err="1">
                <a:latin typeface="+mj-lt"/>
              </a:rPr>
              <a:t>shape-based</a:t>
            </a:r>
            <a:r>
              <a:rPr lang="de-DE" sz="2000" dirty="0">
                <a:latin typeface="+mj-lt"/>
              </a:rPr>
              <a:t> human </a:t>
            </a:r>
            <a:r>
              <a:rPr lang="de-DE" sz="2000" dirty="0" err="1">
                <a:latin typeface="+mj-lt"/>
              </a:rPr>
              <a:t>vision</a:t>
            </a:r>
            <a:r>
              <a:rPr lang="de-DE" sz="2000" dirty="0">
                <a:latin typeface="+mj-lt"/>
              </a:rPr>
              <a:t>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DB7C92-3795-9BA2-811D-C4820D7C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4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82867D7E-3261-DB52-8BFF-33992C900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8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8FA76-6DCE-F3FE-E19A-A8F62129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F9219FA-F32D-140C-EEC4-B26B2AB573C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Critical Studies: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B59CBE-8958-ADB1-ACE8-6CE70F832B4A}"/>
              </a:ext>
            </a:extLst>
          </p:cNvPr>
          <p:cNvSpPr txBox="1"/>
          <p:nvPr/>
        </p:nvSpPr>
        <p:spPr>
          <a:xfrm>
            <a:off x="838200" y="1724386"/>
            <a:ext cx="794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Dataset and feature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dependencies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can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inflate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similarity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such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between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texture-based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DNNs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shape-based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human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vision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E2999A-9518-C1B5-58A4-EBDAE936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5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6D49EA9A-98E1-9FEB-0CCB-C162BF8B0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C5ABD9-6BEB-2BB0-EFB8-73A5B09CE026}"/>
              </a:ext>
            </a:extLst>
          </p:cNvPr>
          <p:cNvSpPr txBox="1"/>
          <p:nvPr/>
        </p:nvSpPr>
        <p:spPr>
          <a:xfrm>
            <a:off x="838200" y="3132876"/>
            <a:ext cx="6432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Diagonal </a:t>
            </a:r>
            <a:r>
              <a:rPr lang="de-DE" sz="2000" dirty="0" err="1">
                <a:latin typeface="+mj-lt"/>
              </a:rPr>
              <a:t>entries</a:t>
            </a:r>
            <a:r>
              <a:rPr lang="de-DE" sz="2000" dirty="0">
                <a:latin typeface="+mj-lt"/>
              </a:rPr>
              <a:t> in RDMs </a:t>
            </a:r>
            <a:r>
              <a:rPr lang="de-DE" sz="2000" dirty="0" err="1">
                <a:latin typeface="+mj-lt"/>
              </a:rPr>
              <a:t>can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artificially</a:t>
            </a:r>
            <a:r>
              <a:rPr lang="de-DE" sz="2000" dirty="0">
                <a:latin typeface="+mj-lt"/>
              </a:rPr>
              <a:t> boost </a:t>
            </a:r>
            <a:r>
              <a:rPr lang="de-DE" sz="2000" dirty="0" err="1">
                <a:latin typeface="+mj-lt"/>
              </a:rPr>
              <a:t>correlations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2D4CCE-5C12-2285-C33E-8EAAC78AF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13" y="4295986"/>
            <a:ext cx="44069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2B5C3F6-74FC-749F-F538-ECE9BF3D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18" y="2402923"/>
            <a:ext cx="6781800" cy="21971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2030AEA-0253-72F6-C9EF-ADE3424E01C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Critical Studies: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00D7A2-386D-12FF-8F19-90A8A9CDDB6D}"/>
              </a:ext>
            </a:extLst>
          </p:cNvPr>
          <p:cNvSpPr txBox="1"/>
          <p:nvPr/>
        </p:nvSpPr>
        <p:spPr>
          <a:xfrm>
            <a:off x="838200" y="1560651"/>
            <a:ext cx="98661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Human </a:t>
            </a:r>
            <a:r>
              <a:rPr lang="de-DE" sz="2000" dirty="0" err="1">
                <a:latin typeface="+mj-lt"/>
              </a:rPr>
              <a:t>similarity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judgments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often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deviate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from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Euclidean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assumptions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aligning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better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/>
              <a:t>Riemannian</a:t>
            </a:r>
            <a:r>
              <a:rPr lang="de-DE" sz="2000" b="1" dirty="0"/>
              <a:t> </a:t>
            </a:r>
            <a:r>
              <a:rPr lang="de-DE" sz="2000" b="1" dirty="0" err="1"/>
              <a:t>geometry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7A3FC23-79D5-F9FA-3C01-DFC840CD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6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514E9EC0-38A9-3AAE-71E2-90D3CB90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33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69325-E8C2-C032-F7A4-24B91DB5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75D7AE5-F8FA-E647-A130-70AF4850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16" y="2053093"/>
            <a:ext cx="4533900" cy="2159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F98F1A-CE5F-4DCA-6439-8BB72AA13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16" y="4574498"/>
            <a:ext cx="4343400" cy="1143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576FC4-E70B-D334-A38A-C5C48EA4C88C}"/>
              </a:ext>
            </a:extLst>
          </p:cNvPr>
          <p:cNvSpPr txBox="1"/>
          <p:nvPr/>
        </p:nvSpPr>
        <p:spPr>
          <a:xfrm>
            <a:off x="838200" y="1560651"/>
            <a:ext cx="98661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Human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similarity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judgments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often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deviate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from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Euclidean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assumptions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aligning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better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Riemannian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geometry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29A642-49C2-A834-98BE-6C1E0F79F3F8}"/>
              </a:ext>
            </a:extLst>
          </p:cNvPr>
          <p:cNvSpPr txBox="1"/>
          <p:nvPr/>
        </p:nvSpPr>
        <p:spPr>
          <a:xfrm>
            <a:off x="838200" y="2880447"/>
            <a:ext cx="60358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violating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symmetry</a:t>
            </a:r>
            <a:r>
              <a:rPr lang="de-DE" sz="2000" dirty="0">
                <a:latin typeface="+mj-lt"/>
              </a:rPr>
              <a:t> and </a:t>
            </a:r>
            <a:r>
              <a:rPr lang="de-DE" sz="2000" dirty="0" err="1">
                <a:latin typeface="+mj-lt"/>
              </a:rPr>
              <a:t>triangle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inequality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constraints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3CCD665-DF06-F061-25E3-1864804CB81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Critical Studies: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F82D06-AA04-0934-C2B2-B767B5CC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7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3EB838E5-029C-2AB2-F741-A673ED86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363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8A5BE-6F24-4842-362D-B2279CE07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28CF31B-3C41-AD62-5FE2-63F5F3B0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843" y="3429000"/>
            <a:ext cx="5628409" cy="28796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8FCB84-3FB3-AF6A-F992-287225727C1C}"/>
              </a:ext>
            </a:extLst>
          </p:cNvPr>
          <p:cNvSpPr txBox="1"/>
          <p:nvPr/>
        </p:nvSpPr>
        <p:spPr>
          <a:xfrm>
            <a:off x="838200" y="1560651"/>
            <a:ext cx="98661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Human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similarity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judgments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often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deviate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from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Euclidean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assumptions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aligning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better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with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Riemannian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geometry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3E85A71-6F3E-D643-53E6-82BF19D2EB81}"/>
              </a:ext>
            </a:extLst>
          </p:cNvPr>
          <p:cNvSpPr txBox="1"/>
          <p:nvPr/>
        </p:nvSpPr>
        <p:spPr>
          <a:xfrm>
            <a:off x="838200" y="2880447"/>
            <a:ext cx="60358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2"/>
                </a:solidFill>
                <a:latin typeface="+mj-lt"/>
              </a:rPr>
              <a:t>violating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symmetry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triangle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inequality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constraints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E5B1018-9149-7DA9-26AC-45EC494E61B8}"/>
              </a:ext>
            </a:extLst>
          </p:cNvPr>
          <p:cNvSpPr txBox="1"/>
          <p:nvPr/>
        </p:nvSpPr>
        <p:spPr>
          <a:xfrm>
            <a:off x="838201" y="3557555"/>
            <a:ext cx="55826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j-lt"/>
              </a:rPr>
              <a:t>Estimation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biases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tied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task</a:t>
            </a:r>
            <a:r>
              <a:rPr lang="de-DE" sz="2000" dirty="0">
                <a:latin typeface="+mj-lt"/>
              </a:rPr>
              <a:t> design and </a:t>
            </a:r>
            <a:r>
              <a:rPr lang="de-DE" sz="2000" dirty="0" err="1">
                <a:latin typeface="+mj-lt"/>
              </a:rPr>
              <a:t>within</a:t>
            </a:r>
            <a:r>
              <a:rPr lang="de-DE" sz="2000" dirty="0">
                <a:latin typeface="+mj-lt"/>
              </a:rPr>
              <a:t>-run </a:t>
            </a:r>
            <a:r>
              <a:rPr lang="de-DE" sz="2000" dirty="0" err="1">
                <a:latin typeface="+mj-lt"/>
              </a:rPr>
              <a:t>correlations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further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undermine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standard</a:t>
            </a:r>
            <a:r>
              <a:rPr lang="de-DE" sz="2000" dirty="0">
                <a:latin typeface="+mj-lt"/>
              </a:rPr>
              <a:t> RSA, </a:t>
            </a:r>
            <a:r>
              <a:rPr lang="de-DE" sz="2000" dirty="0" err="1">
                <a:latin typeface="+mj-lt"/>
              </a:rPr>
              <a:t>motivating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Bayesian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approaches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that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model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raw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data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directly</a:t>
            </a:r>
            <a:r>
              <a:rPr lang="de-DE" sz="2000" dirty="0">
                <a:latin typeface="+mj-lt"/>
              </a:rPr>
              <a:t>.</a:t>
            </a:r>
          </a:p>
          <a:p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7612978-A711-B0BC-F07A-5EB4E9D44F3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Critical Studies: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02255E0-2F0F-13D6-31D6-9CFB3E49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8</a:t>
            </a:fld>
            <a:endParaRPr lang="de-DE"/>
          </a:p>
        </p:txBody>
      </p:sp>
      <p:pic>
        <p:nvPicPr>
          <p:cNvPr id="3" name="MPICBS-Logo-color-CMYK-en.png" descr="MPICBS-Logo-color-CMYK-en.png">
            <a:extLst>
              <a:ext uri="{FF2B5EF4-FFF2-40B4-BE49-F238E27FC236}">
                <a16:creationId xmlns:a16="http://schemas.microsoft.com/office/drawing/2014/main" id="{DC8FE681-1732-AD91-6A74-DC5754C7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46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4">
            <a:extLst>
              <a:ext uri="{FF2B5EF4-FFF2-40B4-BE49-F238E27FC236}">
                <a16:creationId xmlns:a16="http://schemas.microsoft.com/office/drawing/2014/main" id="{0B33103D-6AFF-18E1-BB0F-36509E4E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08" t="17302" r="26910" b="18289"/>
          <a:stretch/>
        </p:blipFill>
        <p:spPr>
          <a:xfrm>
            <a:off x="9238773" y="1219200"/>
            <a:ext cx="2541416" cy="180047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A791B8-1BB1-9527-CA1D-15940CC1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8866454" cy="4887687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+mj-lt"/>
              </a:rPr>
              <a:t>Primary Aim</a:t>
            </a:r>
            <a:r>
              <a:rPr lang="en-US" sz="2200" dirty="0">
                <a:latin typeface="+mj-lt"/>
              </a:rPr>
              <a:t>:</a:t>
            </a:r>
          </a:p>
          <a:p>
            <a:pPr lvl="1"/>
            <a:r>
              <a:rPr lang="en-US" sz="2000" dirty="0">
                <a:latin typeface="+mj-lt"/>
              </a:rPr>
              <a:t>Comparing human behavior (similarity judgments) with artificial neural network representations. </a:t>
            </a:r>
          </a:p>
          <a:p>
            <a:pPr lvl="1"/>
            <a:r>
              <a:rPr lang="en-US" sz="2000" dirty="0">
                <a:latin typeface="+mj-lt"/>
              </a:rPr>
              <a:t>Employing geometrical methods, </a:t>
            </a:r>
            <a:r>
              <a:rPr lang="en-US" sz="2000" b="1" dirty="0">
                <a:latin typeface="+mj-lt"/>
              </a:rPr>
              <a:t>Ollivier Ricci Curvature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dirty="0">
                <a:latin typeface="+mj-lt"/>
              </a:rPr>
              <a:t>Ricci Flow</a:t>
            </a:r>
          </a:p>
          <a:p>
            <a:pPr lvl="1"/>
            <a:endParaRPr lang="en-US" sz="2000" dirty="0">
              <a:latin typeface="+mj-lt"/>
            </a:endParaRP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2200" b="1" dirty="0">
                <a:latin typeface="+mj-lt"/>
              </a:rPr>
              <a:t>Contribution:</a:t>
            </a:r>
          </a:p>
          <a:p>
            <a:pPr lvl="1"/>
            <a:r>
              <a:rPr lang="de-DE" sz="2000" dirty="0">
                <a:latin typeface="+mj-lt"/>
              </a:rPr>
              <a:t>A </a:t>
            </a:r>
            <a:r>
              <a:rPr lang="de-DE" sz="2000" dirty="0" err="1">
                <a:latin typeface="+mj-lt"/>
              </a:rPr>
              <a:t>novel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geometry</a:t>
            </a:r>
            <a:r>
              <a:rPr lang="de-DE" sz="2000" dirty="0">
                <a:latin typeface="+mj-lt"/>
              </a:rPr>
              <a:t>-aware </a:t>
            </a:r>
            <a:r>
              <a:rPr lang="de-DE" sz="2000" dirty="0" err="1">
                <a:latin typeface="+mj-lt"/>
              </a:rPr>
              <a:t>framework</a:t>
            </a:r>
            <a:endParaRPr lang="de-DE" sz="2000" dirty="0">
              <a:latin typeface="+mj-lt"/>
            </a:endParaRPr>
          </a:p>
          <a:p>
            <a:pPr lvl="1"/>
            <a:r>
              <a:rPr lang="de-DE" sz="2000" dirty="0" err="1">
                <a:latin typeface="+mj-lt"/>
              </a:rPr>
              <a:t>Revealing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the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limits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behavioral </a:t>
            </a:r>
            <a:r>
              <a:rPr lang="de-DE" sz="2000" dirty="0" err="1">
                <a:latin typeface="+mj-lt"/>
              </a:rPr>
              <a:t>alignment</a:t>
            </a:r>
            <a:endParaRPr lang="de-DE" sz="2000" dirty="0">
              <a:latin typeface="+mj-lt"/>
            </a:endParaRPr>
          </a:p>
          <a:p>
            <a:pPr lvl="1"/>
            <a:r>
              <a:rPr lang="de-DE" sz="2000" dirty="0" err="1">
                <a:latin typeface="+mj-lt"/>
              </a:rPr>
              <a:t>Identifying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alignment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deficits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form relevant </a:t>
            </a:r>
            <a:r>
              <a:rPr lang="de-DE" sz="2000" dirty="0" err="1">
                <a:latin typeface="+mj-lt"/>
              </a:rPr>
              <a:t>semantic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structures</a:t>
            </a:r>
            <a:endParaRPr lang="de-DE" sz="20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9A74DE1F-6234-0BF9-CAB6-A58A3864A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55361" t="25916" r="35571" b="21869"/>
          <a:stretch/>
        </p:blipFill>
        <p:spPr>
          <a:xfrm>
            <a:off x="9704654" y="3838323"/>
            <a:ext cx="1430556" cy="122972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EFDE627-9418-F11C-84A1-DC9C41FFC50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Study Motivation: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046CDF-6FE1-6FFD-3085-BC6414DE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35BD-D2C6-7044-AAD6-3E5E169E2215}" type="slidenum">
              <a:rPr lang="de-DE" smtClean="0"/>
              <a:t>9</a:t>
            </a:fld>
            <a:endParaRPr lang="de-DE"/>
          </a:p>
        </p:txBody>
      </p:sp>
      <p:pic>
        <p:nvPicPr>
          <p:cNvPr id="10" name="MPICBS-Logo-color-CMYK-en.png" descr="MPICBS-Logo-color-CMYK-en.png">
            <a:extLst>
              <a:ext uri="{FF2B5EF4-FFF2-40B4-BE49-F238E27FC236}">
                <a16:creationId xmlns:a16="http://schemas.microsoft.com/office/drawing/2014/main" id="{F0513238-1FBA-033E-4A7F-801C60C20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4056" y="6359708"/>
            <a:ext cx="1895375" cy="3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839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1814</Words>
  <Application>Microsoft Macintosh PowerPoint</Application>
  <PresentationFormat>Breitbild</PresentationFormat>
  <Paragraphs>263</Paragraphs>
  <Slides>37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Graphik</vt:lpstr>
      <vt:lpstr>Arial</vt:lpstr>
      <vt:lpstr>Calibri</vt:lpstr>
      <vt:lpstr>Calibri Light</vt:lpstr>
      <vt:lpstr>Cambria Math</vt:lpstr>
      <vt:lpstr>Helvetica</vt:lpstr>
      <vt:lpstr>Helvetica Neue</vt:lpstr>
      <vt:lpstr>Office</vt:lpstr>
      <vt:lpstr>Geometry matters: insights from Ollivier Ricci Curvature and Ricci Flow into representational alignment</vt:lpstr>
      <vt:lpstr>Representational Alignment:</vt:lpstr>
      <vt:lpstr>Representational Similarity Analysis (RSA):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torbatiadmin</dc:creator>
  <cp:lastModifiedBy>torbatiadmin</cp:lastModifiedBy>
  <cp:revision>8</cp:revision>
  <dcterms:created xsi:type="dcterms:W3CDTF">2025-10-09T11:05:25Z</dcterms:created>
  <dcterms:modified xsi:type="dcterms:W3CDTF">2025-10-14T22:13:17Z</dcterms:modified>
</cp:coreProperties>
</file>