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8d472dafcf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38d472dafcf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8d472dafcf_0_1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8d472dafcf_0_1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8d472dafcf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38d472dafcf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8d472dafcf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38d472dafcf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8d472dafcf_0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38d472dafcf_0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8d472dafcf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38d472dafcf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38d472dafcf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38d472dafcf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8d472dafcf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38d472dafcf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38d472dafcf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38d472dafcf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38d472dafcf_0_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38d472dafcf_0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8d472dafcf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8d472dafcf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38d472dafcf_0_1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38d472dafcf_0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8d472dafcf_0_1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38d472dafcf_0_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38d472dafcf_0_1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38d472dafcf_0_1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38d472dafcf_0_1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38d472dafcf_0_1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38d472dafcf_0_1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38d472dafcf_0_1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38d472dafcf_0_1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38d472dafcf_0_1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38d472dafcf_0_1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38d472dafcf_0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38d472dafcf_0_1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38d472dafcf_0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8d472dafcf_0_1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8d472dafcf_0_1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8d472dafcf_0_1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8d472dafcf_0_1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8d472dafcf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8d472dafcf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8d472dafcf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38d472dafcf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8d472dafcf_0_1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38d472dafcf_0_1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8d472dafcf_0_1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38d472dafcf_0_1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8d472dafcf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38d472dafcf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7.png"/><Relationship Id="rId4" Type="http://schemas.openxmlformats.org/officeDocument/2006/relationships/image" Target="../media/image3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1.png"/><Relationship Id="rId4" Type="http://schemas.openxmlformats.org/officeDocument/2006/relationships/image" Target="../media/image3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arxiv.org/pdf/2506.02890" TargetMode="External"/><Relationship Id="rId4" Type="http://schemas.openxmlformats.org/officeDocument/2006/relationships/image" Target="../media/image23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7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8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0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6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4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8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35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Relationship Id="rId4" Type="http://schemas.openxmlformats.org/officeDocument/2006/relationships/image" Target="../media/image8.png"/><Relationship Id="rId5" Type="http://schemas.openxmlformats.org/officeDocument/2006/relationships/image" Target="../media/image13.png"/><Relationship Id="rId6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png"/><Relationship Id="rId4" Type="http://schemas.openxmlformats.org/officeDocument/2006/relationships/image" Target="../media/image2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Relationship Id="rId4" Type="http://schemas.openxmlformats.org/officeDocument/2006/relationships/image" Target="../media/image1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92983" y="78152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Scaling Fine-Grained MoE Beyond 50B Parameters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92975" y="299667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Jakub Krajewski, October 2025</a:t>
            </a:r>
            <a:endParaRPr/>
          </a:p>
        </p:txBody>
      </p:sp>
      <p:sp>
        <p:nvSpPr>
          <p:cNvPr id="56" name="Google Shape;56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Caveats of the Original Paper</a:t>
            </a:r>
            <a:endParaRPr/>
          </a:p>
        </p:txBody>
      </p:sp>
      <p:sp>
        <p:nvSpPr>
          <p:cNvPr id="130" name="Google Shape;130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l"/>
              <a:t>Focus on the Top-1 MoE as the baseline (Mixtral baseline not covered)</a:t>
            </a:r>
            <a:endParaRPr/>
          </a:p>
        </p:txBody>
      </p:sp>
      <p:pic>
        <p:nvPicPr>
          <p:cNvPr id="131" name="Google Shape;13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5500" y="1943100"/>
            <a:ext cx="4648200" cy="125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15350" y="3551675"/>
            <a:ext cx="4895850" cy="12573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Caveats of the Original Paper</a:t>
            </a:r>
            <a:endParaRPr/>
          </a:p>
        </p:txBody>
      </p:sp>
      <p:sp>
        <p:nvSpPr>
          <p:cNvPr id="139" name="Google Shape;139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l"/>
              <a:t>Focus only on perplexity</a:t>
            </a:r>
            <a:endParaRPr/>
          </a:p>
        </p:txBody>
      </p:sp>
      <p:pic>
        <p:nvPicPr>
          <p:cNvPr id="140" name="Google Shape;14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4575" y="2062700"/>
            <a:ext cx="6554825" cy="242490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Goals of the Project</a:t>
            </a:r>
            <a:endParaRPr/>
          </a:p>
        </p:txBody>
      </p:sp>
      <p:sp>
        <p:nvSpPr>
          <p:cNvPr id="147" name="Google Shape;147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l"/>
              <a:t>Compare fine-grained MoE to standard baseline </a:t>
            </a:r>
            <a:r>
              <a:rPr b="1" lang="pl"/>
              <a:t>on a larger scale</a:t>
            </a:r>
            <a:endParaRPr b="1"/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l"/>
              <a:t>Consider </a:t>
            </a:r>
            <a:r>
              <a:rPr b="1" lang="pl"/>
              <a:t>both Top-1 and Top-2</a:t>
            </a:r>
            <a:r>
              <a:rPr lang="pl"/>
              <a:t> baselines</a:t>
            </a:r>
            <a:endParaRPr/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l"/>
              <a:t>Analyze </a:t>
            </a:r>
            <a:r>
              <a:rPr b="1" lang="pl"/>
              <a:t>load balance</a:t>
            </a:r>
            <a:r>
              <a:rPr lang="pl"/>
              <a:t> in this MoE variant</a:t>
            </a:r>
            <a:endParaRPr b="1"/>
          </a:p>
        </p:txBody>
      </p:sp>
      <p:sp>
        <p:nvSpPr>
          <p:cNvPr id="148" name="Google Shape;148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Setup</a:t>
            </a:r>
            <a:endParaRPr/>
          </a:p>
        </p:txBody>
      </p:sp>
      <p:sp>
        <p:nvSpPr>
          <p:cNvPr id="154" name="Google Shape;154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l"/>
              <a:t>We consider two baseline MoE configurations: Switch-like and Mixtral-like, and their corresponding fine-grained variants.</a:t>
            </a:r>
            <a:endParaRPr/>
          </a:p>
        </p:txBody>
      </p:sp>
      <p:pic>
        <p:nvPicPr>
          <p:cNvPr id="155" name="Google Shape;15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2436925"/>
            <a:ext cx="8520602" cy="2081805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6"/>
          <p:cNvSpPr txBox="1"/>
          <p:nvPr>
            <p:ph type="title"/>
          </p:nvPr>
        </p:nvSpPr>
        <p:spPr>
          <a:xfrm>
            <a:off x="311700" y="77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First Finding - Order of Softmax and Top-K</a:t>
            </a:r>
            <a:endParaRPr/>
          </a:p>
        </p:txBody>
      </p:sp>
      <p:sp>
        <p:nvSpPr>
          <p:cNvPr id="162" name="Google Shape;162;p26"/>
          <p:cNvSpPr txBox="1"/>
          <p:nvPr>
            <p:ph idx="1" type="body"/>
          </p:nvPr>
        </p:nvSpPr>
        <p:spPr>
          <a:xfrm>
            <a:off x="427800" y="75905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l"/>
              <a:t>In the router, we observe that it is beneficial to perform the softmax after the top-k selection. This ensures that router outputs are normalized and sum up to 1 across the selected experts. This provides a small improvement for standard MoE but is very important for the fine-grained configuration.</a:t>
            </a:r>
            <a:endParaRPr/>
          </a:p>
        </p:txBody>
      </p:sp>
      <p:pic>
        <p:nvPicPr>
          <p:cNvPr id="163" name="Google Shape;16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6700" y="2647717"/>
            <a:ext cx="6650598" cy="1659407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7"/>
          <p:cNvSpPr txBox="1"/>
          <p:nvPr>
            <p:ph type="title"/>
          </p:nvPr>
        </p:nvSpPr>
        <p:spPr>
          <a:xfrm>
            <a:off x="311700" y="77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Initial Experiments - 10B Parameters Scale</a:t>
            </a:r>
            <a:endParaRPr/>
          </a:p>
        </p:txBody>
      </p:sp>
      <p:sp>
        <p:nvSpPr>
          <p:cNvPr id="170" name="Google Shape;170;p27"/>
          <p:cNvSpPr txBox="1"/>
          <p:nvPr>
            <p:ph idx="1" type="body"/>
          </p:nvPr>
        </p:nvSpPr>
        <p:spPr>
          <a:xfrm>
            <a:off x="311700" y="6497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l"/>
              <a:t>At the 10B total parameter scale, we observe significant gains from introducing granularity in the Switch-like setup.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l"/>
              <a:t>Interestingly, for the Mixtral-like configuration, losses are very similar, although the fine-grained model performs slightly better on most downstream benchmarks.</a:t>
            </a:r>
            <a:endParaRPr/>
          </a:p>
        </p:txBody>
      </p:sp>
      <p:pic>
        <p:nvPicPr>
          <p:cNvPr id="171" name="Google Shape;17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97525" y="2571753"/>
            <a:ext cx="4948925" cy="2377799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8"/>
          <p:cNvSpPr txBox="1"/>
          <p:nvPr>
            <p:ph type="title"/>
          </p:nvPr>
        </p:nvSpPr>
        <p:spPr>
          <a:xfrm>
            <a:off x="311700" y="77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Initial Experiments - 10B Parameters Scale</a:t>
            </a:r>
            <a:endParaRPr/>
          </a:p>
        </p:txBody>
      </p:sp>
      <p:sp>
        <p:nvSpPr>
          <p:cNvPr id="178" name="Google Shape;178;p28"/>
          <p:cNvSpPr txBox="1"/>
          <p:nvPr>
            <p:ph idx="1" type="body"/>
          </p:nvPr>
        </p:nvSpPr>
        <p:spPr>
          <a:xfrm>
            <a:off x="311700" y="6497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l"/>
              <a:t>At the 10B total parameter scale, we observe significant gains from introducing granularity in the Switch-like setup.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l"/>
              <a:t>Interestingly, for the Mixtral-like configuration, losses are very similar, although the fine-grained model performs slightly better on most downstream benchmarks.</a:t>
            </a:r>
            <a:endParaRPr/>
          </a:p>
        </p:txBody>
      </p:sp>
      <p:pic>
        <p:nvPicPr>
          <p:cNvPr id="179" name="Google Shape;17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53049" y="2523800"/>
            <a:ext cx="5437925" cy="2274025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9"/>
          <p:cNvSpPr txBox="1"/>
          <p:nvPr>
            <p:ph type="title"/>
          </p:nvPr>
        </p:nvSpPr>
        <p:spPr>
          <a:xfrm>
            <a:off x="311700" y="77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Router Logits Magnitude</a:t>
            </a:r>
            <a:endParaRPr/>
          </a:p>
        </p:txBody>
      </p:sp>
      <p:sp>
        <p:nvSpPr>
          <p:cNvPr id="186" name="Google Shape;186;p29"/>
          <p:cNvSpPr txBox="1"/>
          <p:nvPr>
            <p:ph idx="1" type="body"/>
          </p:nvPr>
        </p:nvSpPr>
        <p:spPr>
          <a:xfrm>
            <a:off x="311700" y="6497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l"/>
              <a:t>We observe that initially, the router focuses solely on its top-1 choice, gradually learning to incorporate additional fine-grained experts over time.</a:t>
            </a:r>
            <a:endParaRPr/>
          </a:p>
        </p:txBody>
      </p:sp>
      <p:pic>
        <p:nvPicPr>
          <p:cNvPr id="187" name="Google Shape;18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2013" y="1771175"/>
            <a:ext cx="6279977" cy="2775101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Extending the Dataset Size</a:t>
            </a:r>
            <a:endParaRPr/>
          </a:p>
        </p:txBody>
      </p:sp>
      <p:sp>
        <p:nvSpPr>
          <p:cNvPr id="194" name="Google Shape;194;p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l"/>
              <a:t>We observe increasing gains from using fine-grained MoE when extending the training duration, in both Switch-like and Mixtral-like configurations.</a:t>
            </a:r>
            <a:endParaRPr/>
          </a:p>
        </p:txBody>
      </p:sp>
      <p:pic>
        <p:nvPicPr>
          <p:cNvPr id="195" name="Google Shape;19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8486" y="2095725"/>
            <a:ext cx="2773740" cy="2735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68302" y="2493951"/>
            <a:ext cx="4581601" cy="162715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Scaling to 56B Params</a:t>
            </a:r>
            <a:endParaRPr/>
          </a:p>
        </p:txBody>
      </p:sp>
      <p:sp>
        <p:nvSpPr>
          <p:cNvPr id="203" name="Google Shape;203;p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l"/>
              <a:t>At the scale of 56B total parameters, we observe significant advantages from switching to fine-grained MoE for both baseline variants. These improvements also translate into higher accuracy on downstream tasks.</a:t>
            </a:r>
            <a:endParaRPr/>
          </a:p>
        </p:txBody>
      </p:sp>
      <p:pic>
        <p:nvPicPr>
          <p:cNvPr id="204" name="Google Shape;204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725" y="2571749"/>
            <a:ext cx="4284575" cy="157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00700" y="2758149"/>
            <a:ext cx="3631600" cy="1955475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624475"/>
            <a:ext cx="8520600" cy="394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l"/>
              <a:t>The </a:t>
            </a:r>
            <a:r>
              <a:rPr lang="pl"/>
              <a:t>presentation will be based on the paper: </a:t>
            </a:r>
            <a:r>
              <a:rPr i="1" lang="pl"/>
              <a:t>Scaling Fine-Grained MoE Beyond 50B Parameters: Empirical Evaluation and Practical Insights</a:t>
            </a:r>
            <a:endParaRPr i="1"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pl" u="sng">
                <a:solidFill>
                  <a:schemeClr val="hlink"/>
                </a:solidFill>
                <a:hlinkClick r:id="rId3"/>
              </a:rPr>
              <a:t>https://arxiv.org/pdf/2506.02890</a:t>
            </a:r>
            <a:r>
              <a:rPr lang="pl"/>
              <a:t> 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l"/>
              <a:t>The project was part of my internship at Nvidia Warsaw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l"/>
              <a:t>This is a joint work with </a:t>
            </a:r>
            <a:r>
              <a:rPr b="1" lang="pl"/>
              <a:t>Marcin Chochowski</a:t>
            </a:r>
            <a:r>
              <a:rPr lang="pl"/>
              <a:t> and </a:t>
            </a:r>
            <a:r>
              <a:rPr b="1" lang="pl"/>
              <a:t>Daniel Korzekwa </a:t>
            </a:r>
            <a:r>
              <a:rPr lang="pl"/>
              <a:t>(Nvidia)</a:t>
            </a:r>
            <a:endParaRPr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2638701"/>
            <a:ext cx="4260299" cy="806004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94042" y="2638700"/>
            <a:ext cx="3069408" cy="1038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89812" y="3800350"/>
            <a:ext cx="2539238" cy="103835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  <p:pic>
        <p:nvPicPr>
          <p:cNvPr id="66" name="Google Shape;66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038975" y="210450"/>
            <a:ext cx="2919699" cy="319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Load (Im)balance</a:t>
            </a:r>
            <a:endParaRPr/>
          </a:p>
        </p:txBody>
      </p:sp>
      <p:sp>
        <p:nvSpPr>
          <p:cNvPr id="212" name="Google Shape;212;p3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l"/>
              <a:t>We track the load of each of the 8 Expert Parallel devices and observe that the load balancing loss quickly induces balance between experts.</a:t>
            </a:r>
            <a:endParaRPr/>
          </a:p>
        </p:txBody>
      </p:sp>
      <p:pic>
        <p:nvPicPr>
          <p:cNvPr id="213" name="Google Shape;213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2899" y="2319986"/>
            <a:ext cx="6538214" cy="2394351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Future Work</a:t>
            </a:r>
            <a:endParaRPr/>
          </a:p>
        </p:txBody>
      </p:sp>
      <p:sp>
        <p:nvSpPr>
          <p:cNvPr id="220" name="Google Shape;220;p3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l"/>
              <a:t>Improving the </a:t>
            </a:r>
            <a:r>
              <a:rPr lang="pl"/>
              <a:t>hardware</a:t>
            </a:r>
            <a:r>
              <a:rPr lang="pl"/>
              <a:t> efficiency of granular MoE</a:t>
            </a:r>
            <a:endParaRPr/>
          </a:p>
        </p:txBody>
      </p:sp>
      <p:pic>
        <p:nvPicPr>
          <p:cNvPr id="221" name="Google Shape;221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0837" y="1927350"/>
            <a:ext cx="5722326" cy="2804050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Future Work</a:t>
            </a:r>
            <a:endParaRPr/>
          </a:p>
        </p:txBody>
      </p:sp>
      <p:sp>
        <p:nvSpPr>
          <p:cNvPr id="228" name="Google Shape;228;p3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i="1" lang="pl"/>
              <a:t>Why </a:t>
            </a:r>
            <a:r>
              <a:rPr lang="pl"/>
              <a:t>is the granular MoE more efficient?</a:t>
            </a:r>
            <a:endParaRPr/>
          </a:p>
        </p:txBody>
      </p:sp>
      <p:sp>
        <p:nvSpPr>
          <p:cNvPr id="229" name="Google Shape;229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Future Work</a:t>
            </a:r>
            <a:endParaRPr/>
          </a:p>
        </p:txBody>
      </p:sp>
      <p:sp>
        <p:nvSpPr>
          <p:cNvPr id="235" name="Google Shape;235;p3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i="1" lang="pl"/>
              <a:t>Why </a:t>
            </a:r>
            <a:r>
              <a:rPr lang="pl"/>
              <a:t>is the granular MoE more efficient?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pl"/>
              <a:t>Hypothesis 1: Our intuition - you get more </a:t>
            </a:r>
            <a:r>
              <a:rPr lang="pl"/>
              <a:t>flexibility</a:t>
            </a:r>
            <a:r>
              <a:rPr lang="pl"/>
              <a:t> in mapping tokens to experts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pl"/>
              <a:t>This way we would more easily approximate </a:t>
            </a:r>
            <a:r>
              <a:rPr i="1" lang="pl"/>
              <a:t>fully activated </a:t>
            </a:r>
            <a:r>
              <a:rPr lang="pl"/>
              <a:t>dense layer</a:t>
            </a:r>
            <a:endParaRPr/>
          </a:p>
        </p:txBody>
      </p:sp>
      <p:pic>
        <p:nvPicPr>
          <p:cNvPr id="236" name="Google Shape;236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43838" y="2571750"/>
            <a:ext cx="4456324" cy="2212625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Future Work</a:t>
            </a:r>
            <a:endParaRPr/>
          </a:p>
        </p:txBody>
      </p:sp>
      <p:sp>
        <p:nvSpPr>
          <p:cNvPr id="243" name="Google Shape;243;p3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i="1" lang="pl"/>
              <a:t>Why </a:t>
            </a:r>
            <a:r>
              <a:rPr lang="pl"/>
              <a:t>is the granular MoE more efficient?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pl"/>
              <a:t>Hypothesis 2 (connected with 1): experts specialize more</a:t>
            </a:r>
            <a:endParaRPr/>
          </a:p>
        </p:txBody>
      </p:sp>
      <p:pic>
        <p:nvPicPr>
          <p:cNvPr id="244" name="Google Shape;244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36755" y="2144500"/>
            <a:ext cx="3295775" cy="2743575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7"/>
          <p:cNvSpPr txBox="1"/>
          <p:nvPr>
            <p:ph type="title"/>
          </p:nvPr>
        </p:nvSpPr>
        <p:spPr>
          <a:xfrm>
            <a:off x="311700" y="1547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Future Work</a:t>
            </a:r>
            <a:endParaRPr/>
          </a:p>
        </p:txBody>
      </p:sp>
      <p:sp>
        <p:nvSpPr>
          <p:cNvPr id="251" name="Google Shape;251;p37"/>
          <p:cNvSpPr txBox="1"/>
          <p:nvPr>
            <p:ph idx="1" type="body"/>
          </p:nvPr>
        </p:nvSpPr>
        <p:spPr>
          <a:xfrm>
            <a:off x="311700" y="72745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l"/>
              <a:t>Can we optimize hyperparameters better for standard and fine-grained MoE?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pl"/>
              <a:t>In another recent paper, we noticed lower learning rate for MoE with a lot of experts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pl"/>
              <a:t>This effect seems to vanish with higher granularity - why?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pl"/>
              <a:t>We have seen that </a:t>
            </a:r>
            <a:r>
              <a:rPr i="1" lang="pl"/>
              <a:t>relative</a:t>
            </a:r>
            <a:r>
              <a:rPr lang="pl"/>
              <a:t>, per-block lrs can improve performance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pl"/>
              <a:t>What about the optimal batch size and weight decay?</a:t>
            </a:r>
            <a:endParaRPr/>
          </a:p>
        </p:txBody>
      </p:sp>
      <p:pic>
        <p:nvPicPr>
          <p:cNvPr id="252" name="Google Shape;252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6200" y="2730875"/>
            <a:ext cx="4185812" cy="128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79425" y="2198800"/>
            <a:ext cx="5374925" cy="520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73308" y="4190300"/>
            <a:ext cx="4570543" cy="89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3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710925" y="2730875"/>
            <a:ext cx="2354425" cy="2354425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Advantages from Granularity Scale Well</a:t>
            </a:r>
            <a:endParaRPr/>
          </a:p>
        </p:txBody>
      </p:sp>
      <p:sp>
        <p:nvSpPr>
          <p:cNvPr id="262" name="Google Shape;262;p38"/>
          <p:cNvSpPr txBox="1"/>
          <p:nvPr>
            <p:ph idx="1" type="body"/>
          </p:nvPr>
        </p:nvSpPr>
        <p:spPr>
          <a:xfrm>
            <a:off x="311700" y="1184275"/>
            <a:ext cx="8651700" cy="380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l"/>
              <a:t>The results from my Nvidia internship confirm the gains from granularity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l"/>
              <a:t>The original (academic) paper was prepared when we only had access to limited compute (models trained on A100 on Athena cluster - but no very large setups)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l"/>
              <a:t>Granularity, </a:t>
            </a:r>
            <a:r>
              <a:rPr lang="pl"/>
              <a:t>concurrently</a:t>
            </a:r>
            <a:r>
              <a:rPr lang="pl"/>
              <a:t> used in Deepseek-MoE model (predecessor of v2/v3), is now also applied to many SOTA OS LLMs: Qwen, GPT-OSS, Kimi…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l"/>
              <a:t>There is no guarantee that small-scale results - but in our case they did…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l"/>
              <a:t>…even without access to huge compute it is possible to do impactful research!</a:t>
            </a:r>
            <a:endParaRPr/>
          </a:p>
        </p:txBody>
      </p:sp>
      <p:sp>
        <p:nvSpPr>
          <p:cNvPr id="263" name="Google Shape;263;p3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9"/>
          <p:cNvSpPr txBox="1"/>
          <p:nvPr>
            <p:ph type="title"/>
          </p:nvPr>
        </p:nvSpPr>
        <p:spPr>
          <a:xfrm>
            <a:off x="2494500" y="21653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Thank you for your attention!</a:t>
            </a:r>
            <a:endParaRPr/>
          </a:p>
        </p:txBody>
      </p:sp>
      <p:sp>
        <p:nvSpPr>
          <p:cNvPr id="269" name="Google Shape;269;p3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Fine-Grained MoE</a:t>
            </a:r>
            <a:endParaRPr/>
          </a:p>
        </p:txBody>
      </p:sp>
      <p:sp>
        <p:nvSpPr>
          <p:cNvPr id="72" name="Google Shape;72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3" name="Google Shape;7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7200" y="1152478"/>
            <a:ext cx="6612876" cy="104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13669" y="2407696"/>
            <a:ext cx="3782206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1200" y="3123274"/>
            <a:ext cx="5082224" cy="1706151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  <p:pic>
        <p:nvPicPr>
          <p:cNvPr id="77" name="Google Shape;77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472200" y="4116925"/>
            <a:ext cx="2000250" cy="857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Mixture of Experts</a:t>
            </a:r>
            <a:endParaRPr/>
          </a:p>
        </p:txBody>
      </p:sp>
      <p:pic>
        <p:nvPicPr>
          <p:cNvPr id="83" name="Google Shape;83;p16"/>
          <p:cNvPicPr preferRelativeResize="0"/>
          <p:nvPr/>
        </p:nvPicPr>
        <p:blipFill rotWithShape="1">
          <a:blip r:embed="rId3">
            <a:alphaModFix/>
          </a:blip>
          <a:srcRect b="0" l="0" r="63079" t="0"/>
          <a:stretch/>
        </p:blipFill>
        <p:spPr>
          <a:xfrm>
            <a:off x="5500400" y="1222675"/>
            <a:ext cx="2418024" cy="325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53976" y="1395085"/>
            <a:ext cx="2418025" cy="3137441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Mixture of Experts</a:t>
            </a:r>
            <a:endParaRPr/>
          </a:p>
        </p:txBody>
      </p:sp>
      <p:pic>
        <p:nvPicPr>
          <p:cNvPr id="91" name="Google Shape;9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7375" y="1338775"/>
            <a:ext cx="6549251" cy="32518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Fine-Grained Mixture of Experts</a:t>
            </a:r>
            <a:endParaRPr/>
          </a:p>
        </p:txBody>
      </p:sp>
      <p:grpSp>
        <p:nvGrpSpPr>
          <p:cNvPr id="98" name="Google Shape;98;p18"/>
          <p:cNvGrpSpPr/>
          <p:nvPr/>
        </p:nvGrpSpPr>
        <p:grpSpPr>
          <a:xfrm>
            <a:off x="585822" y="1661701"/>
            <a:ext cx="7972343" cy="2740315"/>
            <a:chOff x="3166393" y="10545972"/>
            <a:chExt cx="7121979" cy="2402731"/>
          </a:xfrm>
        </p:grpSpPr>
        <p:pic>
          <p:nvPicPr>
            <p:cNvPr id="99" name="Google Shape;99;p18"/>
            <p:cNvPicPr preferRelativeResize="0"/>
            <p:nvPr/>
          </p:nvPicPr>
          <p:blipFill rotWithShape="1">
            <a:blip r:embed="rId3">
              <a:alphaModFix/>
            </a:blip>
            <a:srcRect b="0" l="2188" r="987" t="1166"/>
            <a:stretch/>
          </p:blipFill>
          <p:spPr>
            <a:xfrm>
              <a:off x="3166393" y="10545975"/>
              <a:ext cx="3292632" cy="24027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0" name="Google Shape;100;p1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743596" y="10545972"/>
              <a:ext cx="3544776" cy="240273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1" name="Google Shape;101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Fine-Grained Mixture of Experts</a:t>
            </a:r>
            <a:endParaRPr/>
          </a:p>
        </p:txBody>
      </p:sp>
      <p:pic>
        <p:nvPicPr>
          <p:cNvPr id="107" name="Google Shape;10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6138" y="1376375"/>
            <a:ext cx="4031725" cy="32766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Fine-Grained Mixture of Experts</a:t>
            </a:r>
            <a:endParaRPr/>
          </a:p>
        </p:txBody>
      </p:sp>
      <p:pic>
        <p:nvPicPr>
          <p:cNvPr id="114" name="Google Shape;11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02426" y="1701597"/>
            <a:ext cx="6739151" cy="2562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1"/>
          <p:cNvSpPr txBox="1"/>
          <p:nvPr>
            <p:ph type="title"/>
          </p:nvPr>
        </p:nvSpPr>
        <p:spPr>
          <a:xfrm>
            <a:off x="311700" y="1431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Caveats of the Original Paper</a:t>
            </a:r>
            <a:endParaRPr/>
          </a:p>
        </p:txBody>
      </p:sp>
      <p:sp>
        <p:nvSpPr>
          <p:cNvPr id="121" name="Google Shape;121;p21"/>
          <p:cNvSpPr txBox="1"/>
          <p:nvPr>
            <p:ph idx="1" type="body"/>
          </p:nvPr>
        </p:nvSpPr>
        <p:spPr>
          <a:xfrm>
            <a:off x="311700" y="71585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l"/>
              <a:t>Expert Choice MoE - hard to apply to autoregressive decoding</a:t>
            </a:r>
            <a:endParaRPr/>
          </a:p>
        </p:txBody>
      </p:sp>
      <p:pic>
        <p:nvPicPr>
          <p:cNvPr id="122" name="Google Shape;12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62575" y="3267975"/>
            <a:ext cx="5782851" cy="175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52075" y="1324450"/>
            <a:ext cx="2833324" cy="1943525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