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</p:sldIdLst>
  <p:sldSz cy="5143500" cx="9144000"/>
  <p:notesSz cx="6858000" cy="9144000"/>
  <p:embeddedFontLst>
    <p:embeddedFont>
      <p:font typeface="Lexend Light"/>
      <p:regular r:id="rId48"/>
      <p:bold r:id="rId49"/>
    </p:embeddedFont>
    <p:embeddedFont>
      <p:font typeface="Lexend Medium"/>
      <p:regular r:id="rId50"/>
      <p:bold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7A14D1D-D098-4B8E-9474-948D93117A0C}">
  <a:tblStyle styleId="{57A14D1D-D098-4B8E-9474-948D93117A0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LexendLight-regular.fntdata"/><Relationship Id="rId47" Type="http://schemas.openxmlformats.org/officeDocument/2006/relationships/slide" Target="slides/slide41.xml"/><Relationship Id="rId49" Type="http://schemas.openxmlformats.org/officeDocument/2006/relationships/font" Target="fonts/LexendLight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LexendMedium-bold.fntdata"/><Relationship Id="rId50" Type="http://schemas.openxmlformats.org/officeDocument/2006/relationships/font" Target="fonts/LexendMedium-regular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8bd7be6079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8bd7be6079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8bd7be6079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8bd7be6079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8bd7be6079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8bd7be6079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8bd7be6079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8bd7be6079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8bd7be6079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8bd7be6079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8bd7be6079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8bd7be6079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8bd7be6079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8bd7be6079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8bd7be6079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8bd7be6079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8bf5cece53_0_1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8bf5cece53_0_1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8bf5cece53_0_1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8bf5cece53_0_1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8bd7be607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8bd7be607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8bf5cece53_0_1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8bf5cece53_0_1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8bf5cece53_0_12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8bf5cece53_0_1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8bd7be6079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8bd7be6079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8bd7be6079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8bd7be6079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8bd7be6079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8bd7be6079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8bf5cece53_0_1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38bf5cece53_0_1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8bf5cece53_0_1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8bf5cece53_0_1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8bee053965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8bee053965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8bf5cece53_0_1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8bf5cece53_0_1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8bee05396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38bee05396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8bd7be6079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8bd7be6079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8bee053965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38bee053965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8bee053965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8bee053965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8bee053965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38bee053965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8bf5cece53_0_10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8bf5cece53_0_10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8bf5cece53_0_10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38bf5cece53_0_10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8bf5cece53_0_1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38bf5cece53_0_1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8bf5cece53_0_1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38bf5cece53_0_1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8bf5cece53_0_1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38bf5cece53_0_1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8bf5cece53_0_1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38bf5cece53_0_1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8bf5cece53_0_13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8bf5cece53_0_1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8db0a00115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8db0a00115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8bf5cece53_0_1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38bf5cece53_0_1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8bf5cece53_0_13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8bf5cece53_0_1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8db0a00115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8db0a00115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8bd7be6079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8bd7be6079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8bd7be6079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8bd7be6079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8bd7be6079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8bd7be6079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8bee053965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8bee053965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174379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venir"/>
              <a:buNone/>
              <a:defRPr b="1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venir"/>
              <a:buNone/>
              <a:defRPr b="1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venir"/>
              <a:buNone/>
              <a:defRPr b="1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venir"/>
              <a:buNone/>
              <a:defRPr b="1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venir"/>
              <a:buNone/>
              <a:defRPr b="1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venir"/>
              <a:buNone/>
              <a:defRPr b="1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venir"/>
              <a:buNone/>
              <a:defRPr b="1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venir"/>
              <a:buNone/>
              <a:defRPr b="1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venir"/>
              <a:buNone/>
              <a:defRPr b="1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●"/>
              <a:def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○"/>
              <a:defRPr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■"/>
              <a:defRPr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●"/>
              <a:defRPr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○"/>
              <a:defRPr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■"/>
              <a:defRPr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●"/>
              <a:defRPr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○"/>
              <a:defRPr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■"/>
              <a:defRPr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0.png"/><Relationship Id="rId4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Relationship Id="rId4" Type="http://schemas.openxmlformats.org/officeDocument/2006/relationships/image" Target="../media/image2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gif"/><Relationship Id="rId4" Type="http://schemas.openxmlformats.org/officeDocument/2006/relationships/image" Target="../media/image18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1.png"/><Relationship Id="rId8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gif"/><Relationship Id="rId4" Type="http://schemas.openxmlformats.org/officeDocument/2006/relationships/image" Target="../media/image21.gif"/><Relationship Id="rId10" Type="http://schemas.openxmlformats.org/officeDocument/2006/relationships/image" Target="../media/image31.gif"/><Relationship Id="rId9" Type="http://schemas.openxmlformats.org/officeDocument/2006/relationships/image" Target="../media/image25.gif"/><Relationship Id="rId5" Type="http://schemas.openxmlformats.org/officeDocument/2006/relationships/image" Target="../media/image22.gif"/><Relationship Id="rId6" Type="http://schemas.openxmlformats.org/officeDocument/2006/relationships/image" Target="../media/image29.gif"/><Relationship Id="rId7" Type="http://schemas.openxmlformats.org/officeDocument/2006/relationships/image" Target="../media/image28.gif"/><Relationship Id="rId8" Type="http://schemas.openxmlformats.org/officeDocument/2006/relationships/image" Target="../media/image26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9.png"/><Relationship Id="rId4" Type="http://schemas.openxmlformats.org/officeDocument/2006/relationships/image" Target="../media/image65.png"/><Relationship Id="rId9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5.gif"/><Relationship Id="rId4" Type="http://schemas.openxmlformats.org/officeDocument/2006/relationships/image" Target="../media/image50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8.png"/><Relationship Id="rId4" Type="http://schemas.openxmlformats.org/officeDocument/2006/relationships/image" Target="../media/image52.png"/><Relationship Id="rId5" Type="http://schemas.openxmlformats.org/officeDocument/2006/relationships/image" Target="../media/image46.png"/><Relationship Id="rId6" Type="http://schemas.openxmlformats.org/officeDocument/2006/relationships/image" Target="../media/image5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7.png"/><Relationship Id="rId4" Type="http://schemas.openxmlformats.org/officeDocument/2006/relationships/image" Target="../media/image5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gif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2.png"/><Relationship Id="rId4" Type="http://schemas.openxmlformats.org/officeDocument/2006/relationships/image" Target="../media/image49.png"/><Relationship Id="rId5" Type="http://schemas.openxmlformats.org/officeDocument/2006/relationships/image" Target="../media/image41.png"/><Relationship Id="rId6" Type="http://schemas.openxmlformats.org/officeDocument/2006/relationships/image" Target="../media/image6.png"/><Relationship Id="rId7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9572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</a:rPr>
              <a:t>From Pixels to Nucleotides</a:t>
            </a:r>
            <a:endParaRPr>
              <a:solidFill>
                <a:srgbClr val="4A86E8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633">
                <a:solidFill>
                  <a:srgbClr val="999999"/>
                </a:solidFill>
              </a:rPr>
              <a:t>Deep Learning for Computer Vision and Drug Design</a:t>
            </a:r>
            <a:endParaRPr sz="2633">
              <a:solidFill>
                <a:srgbClr val="999999"/>
              </a:solidFill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3178025"/>
            <a:ext cx="8520600" cy="187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Alexey Dosovitskiy</a:t>
            </a:r>
            <a:endParaRPr>
              <a:solidFill>
                <a:srgbClr val="43434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</a:rPr>
              <a:t>ML in PL, Warsaw</a:t>
            </a:r>
            <a:endParaRPr sz="2400">
              <a:solidFill>
                <a:srgbClr val="43434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</a:rPr>
              <a:t>October 17, 2025</a:t>
            </a:r>
            <a:endParaRPr sz="24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2"/>
          <p:cNvSpPr txBox="1"/>
          <p:nvPr>
            <p:ph type="title"/>
          </p:nvPr>
        </p:nvSpPr>
        <p:spPr>
          <a:xfrm>
            <a:off x="311700" y="174379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ConvNets Operate on the Grid</a:t>
            </a:r>
            <a:endParaRPr/>
          </a:p>
        </p:txBody>
      </p:sp>
      <p:pic>
        <p:nvPicPr>
          <p:cNvPr id="139" name="Google Shape;13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39459"/>
            <a:ext cx="9144000" cy="281356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2"/>
          <p:cNvSpPr txBox="1"/>
          <p:nvPr/>
        </p:nvSpPr>
        <p:spPr>
          <a:xfrm>
            <a:off x="5377800" y="4804800"/>
            <a:ext cx="3766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rPr>
              <a:t>https://commons.wikimedia.org/wiki/File:Typical_cnn.png</a:t>
            </a:r>
            <a:endParaRPr sz="1000">
              <a:solidFill>
                <a:srgbClr val="B7B7B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41" name="Google Shape;141;p22"/>
          <p:cNvSpPr txBox="1"/>
          <p:nvPr/>
        </p:nvSpPr>
        <p:spPr>
          <a:xfrm>
            <a:off x="1647875" y="4295825"/>
            <a:ext cx="5920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A86E8"/>
                </a:solidFill>
                <a:latin typeface="Avenir"/>
                <a:ea typeface="Avenir"/>
                <a:cs typeface="Avenir"/>
                <a:sym typeface="Avenir"/>
              </a:rPr>
              <a:t>How do we take them “off the grid”?</a:t>
            </a:r>
            <a:endParaRPr b="1" sz="1800">
              <a:solidFill>
                <a:srgbClr val="4A86E8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 txBox="1"/>
          <p:nvPr>
            <p:ph type="title"/>
          </p:nvPr>
        </p:nvSpPr>
        <p:spPr>
          <a:xfrm>
            <a:off x="311700" y="174379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 1: Slot Attention</a:t>
            </a:r>
            <a:endParaRPr/>
          </a:p>
        </p:txBody>
      </p:sp>
      <p:sp>
        <p:nvSpPr>
          <p:cNvPr id="147" name="Google Shape;147;p23"/>
          <p:cNvSpPr txBox="1"/>
          <p:nvPr>
            <p:ph idx="1" type="body"/>
          </p:nvPr>
        </p:nvSpPr>
        <p:spPr>
          <a:xfrm>
            <a:off x="311700" y="1550725"/>
            <a:ext cx="4182600" cy="191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Task</a:t>
            </a:r>
            <a:r>
              <a:rPr lang="en"/>
              <a:t>: map feature maps of a convolutional model to a set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/>
              <a:t>Approach</a:t>
            </a:r>
            <a:r>
              <a:rPr lang="en"/>
              <a:t>: Iterative “transposed” attention of K “slots” over the feature maps (~learned soft k-means)</a:t>
            </a:r>
            <a:endParaRPr/>
          </a:p>
        </p:txBody>
      </p:sp>
      <p:pic>
        <p:nvPicPr>
          <p:cNvPr id="148" name="Google Shape;148;p23" title="Screenshot 2025-10-12 at 14.14.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9325" y="2121026"/>
            <a:ext cx="3829199" cy="285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3" title="Screenshot 2025-10-12 at 14.14.14.png"/>
          <p:cNvPicPr preferRelativeResize="0"/>
          <p:nvPr/>
        </p:nvPicPr>
        <p:blipFill rotWithShape="1">
          <a:blip r:embed="rId4">
            <a:alphaModFix/>
          </a:blip>
          <a:srcRect b="0" l="0" r="38404" t="0"/>
          <a:stretch/>
        </p:blipFill>
        <p:spPr>
          <a:xfrm>
            <a:off x="3714975" y="471775"/>
            <a:ext cx="3375949" cy="148797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3"/>
          <p:cNvSpPr txBox="1"/>
          <p:nvPr/>
        </p:nvSpPr>
        <p:spPr>
          <a:xfrm>
            <a:off x="0" y="4804800"/>
            <a:ext cx="3906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rPr>
              <a:t>Locatello et al., </a:t>
            </a:r>
            <a:r>
              <a:rPr lang="en" sz="10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rPr>
              <a:t>Object-Centric Learning with Slot Attention</a:t>
            </a:r>
            <a:endParaRPr sz="1000">
              <a:solidFill>
                <a:srgbClr val="B7B7B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51" name="Google Shape;151;p23" title="Screenshot 2025-10-12 at 14.14.14.png"/>
          <p:cNvPicPr preferRelativeResize="0"/>
          <p:nvPr/>
        </p:nvPicPr>
        <p:blipFill rotWithShape="1">
          <a:blip r:embed="rId4">
            <a:alphaModFix/>
          </a:blip>
          <a:srcRect b="0" l="61616" r="0" t="0"/>
          <a:stretch/>
        </p:blipFill>
        <p:spPr>
          <a:xfrm>
            <a:off x="7099552" y="471775"/>
            <a:ext cx="2103700" cy="148797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3"/>
          <p:cNvSpPr txBox="1"/>
          <p:nvPr/>
        </p:nvSpPr>
        <p:spPr>
          <a:xfrm>
            <a:off x="327789" y="3416054"/>
            <a:ext cx="30000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Applications</a:t>
            </a:r>
            <a:r>
              <a:rPr lang="en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: unsupervised object discovery, set prediction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4"/>
          <p:cNvSpPr txBox="1"/>
          <p:nvPr>
            <p:ph type="title"/>
          </p:nvPr>
        </p:nvSpPr>
        <p:spPr>
          <a:xfrm>
            <a:off x="311700" y="174379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Slot Attention</a:t>
            </a:r>
            <a:endParaRPr/>
          </a:p>
        </p:txBody>
      </p:sp>
      <p:sp>
        <p:nvSpPr>
          <p:cNvPr id="158" name="Google Shape;158;p24"/>
          <p:cNvSpPr txBox="1"/>
          <p:nvPr>
            <p:ph idx="1" type="body"/>
          </p:nvPr>
        </p:nvSpPr>
        <p:spPr>
          <a:xfrm>
            <a:off x="311700" y="1139850"/>
            <a:ext cx="4372800" cy="14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Works well on simple synthetic tasks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980000"/>
                </a:solidFill>
              </a:rPr>
              <a:t>But does not scale to the real world</a:t>
            </a:r>
            <a:endParaRPr>
              <a:solidFill>
                <a:srgbClr val="980000"/>
              </a:solidFill>
            </a:endParaRPr>
          </a:p>
        </p:txBody>
      </p:sp>
      <p:sp>
        <p:nvSpPr>
          <p:cNvPr id="159" name="Google Shape;159;p24"/>
          <p:cNvSpPr txBox="1"/>
          <p:nvPr/>
        </p:nvSpPr>
        <p:spPr>
          <a:xfrm>
            <a:off x="0" y="4804800"/>
            <a:ext cx="3906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rPr>
              <a:t>Locatello et al., Object-Centric Learning with Slot Attention</a:t>
            </a:r>
            <a:endParaRPr sz="1000">
              <a:solidFill>
                <a:srgbClr val="B7B7B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60" name="Google Shape;160;p24" title="Screenshot 2025-10-12 at 14.24.5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8" y="2437250"/>
            <a:ext cx="8749225" cy="205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 title="Screenshot 2025-10-12 at 14.53.38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82298"/>
            <a:ext cx="4571999" cy="2050589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4"/>
          <p:cNvSpPr txBox="1"/>
          <p:nvPr/>
        </p:nvSpPr>
        <p:spPr>
          <a:xfrm>
            <a:off x="2028875" y="4448225"/>
            <a:ext cx="5920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A86E8"/>
                </a:solidFill>
                <a:latin typeface="Avenir"/>
                <a:ea typeface="Avenir"/>
                <a:cs typeface="Avenir"/>
                <a:sym typeface="Avenir"/>
              </a:rPr>
              <a:t>How do we make a scalable “off-the-grid” model?</a:t>
            </a:r>
            <a:endParaRPr b="1" sz="1800">
              <a:solidFill>
                <a:srgbClr val="4A86E8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5"/>
          <p:cNvSpPr txBox="1"/>
          <p:nvPr>
            <p:ph type="title"/>
          </p:nvPr>
        </p:nvSpPr>
        <p:spPr>
          <a:xfrm>
            <a:off x="311700" y="174379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 2: Vision Transformers</a:t>
            </a:r>
            <a:endParaRPr/>
          </a:p>
        </p:txBody>
      </p:sp>
      <p:sp>
        <p:nvSpPr>
          <p:cNvPr id="168" name="Google Shape;168;p25"/>
          <p:cNvSpPr txBox="1"/>
          <p:nvPr>
            <p:ph idx="1" type="body"/>
          </p:nvPr>
        </p:nvSpPr>
        <p:spPr>
          <a:xfrm>
            <a:off x="403450" y="1395950"/>
            <a:ext cx="3091200" cy="31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ConvNets operate “on the grid” – local 2D processing</a:t>
            </a:r>
            <a:endParaRPr/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rPr lang="en"/>
              <a:t>What operates “off the grid”? Transformers!</a:t>
            </a:r>
            <a:endParaRPr/>
          </a:p>
          <a:p>
            <a:pPr indent="0" lvl="0" marL="0" rtl="0" algn="l">
              <a:spcBef>
                <a:spcPts val="1800"/>
              </a:spcBef>
              <a:spcAft>
                <a:spcPts val="1800"/>
              </a:spcAft>
              <a:buNone/>
            </a:pPr>
            <a:r>
              <a:rPr lang="en"/>
              <a:t>Let’s try applying a transformer to vision tasks instead of a ConvNet</a:t>
            </a:r>
            <a:endParaRPr/>
          </a:p>
        </p:txBody>
      </p:sp>
      <p:pic>
        <p:nvPicPr>
          <p:cNvPr id="169" name="Google Shape;169;p25" title="Screenshot 2025-10-12 at 14.29.5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6176" y="910174"/>
            <a:ext cx="5521548" cy="37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5"/>
          <p:cNvSpPr txBox="1"/>
          <p:nvPr/>
        </p:nvSpPr>
        <p:spPr>
          <a:xfrm>
            <a:off x="0" y="4842275"/>
            <a:ext cx="7766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rPr>
              <a:t>Dosovitskiy</a:t>
            </a:r>
            <a:r>
              <a:rPr lang="en" sz="10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rPr>
              <a:t> et al., </a:t>
            </a:r>
            <a:r>
              <a:rPr lang="en" sz="10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rPr>
              <a:t>An Image is Worth 16x16 Words: Transformers for Image Recognition at Scale</a:t>
            </a:r>
            <a:endParaRPr sz="1000">
              <a:solidFill>
                <a:srgbClr val="B7B7B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6"/>
          <p:cNvSpPr txBox="1"/>
          <p:nvPr>
            <p:ph type="title"/>
          </p:nvPr>
        </p:nvSpPr>
        <p:spPr>
          <a:xfrm>
            <a:off x="311700" y="174379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Vision Transformers</a:t>
            </a:r>
            <a:endParaRPr/>
          </a:p>
        </p:txBody>
      </p:sp>
      <p:sp>
        <p:nvSpPr>
          <p:cNvPr id="176" name="Google Shape;176;p26"/>
          <p:cNvSpPr txBox="1"/>
          <p:nvPr>
            <p:ph idx="1" type="body"/>
          </p:nvPr>
        </p:nvSpPr>
        <p:spPr>
          <a:xfrm>
            <a:off x="437950" y="1495675"/>
            <a:ext cx="3091200" cy="25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Transformers scale better than ResNets with lots of compute</a:t>
            </a:r>
            <a:endParaRPr/>
          </a:p>
          <a:p>
            <a:pPr indent="0" lvl="0" marL="0" rtl="0" algn="l">
              <a:spcBef>
                <a:spcPts val="2400"/>
              </a:spcBef>
              <a:spcAft>
                <a:spcPts val="2400"/>
              </a:spcAft>
              <a:buNone/>
            </a:pPr>
            <a:r>
              <a:rPr lang="en"/>
              <a:t>“Hybrids” even better for smaller amounts of compute</a:t>
            </a:r>
            <a:endParaRPr/>
          </a:p>
        </p:txBody>
      </p:sp>
      <p:sp>
        <p:nvSpPr>
          <p:cNvPr id="177" name="Google Shape;177;p26"/>
          <p:cNvSpPr txBox="1"/>
          <p:nvPr/>
        </p:nvSpPr>
        <p:spPr>
          <a:xfrm>
            <a:off x="0" y="4842275"/>
            <a:ext cx="7766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rPr>
              <a:t>Dosovitskiy et al., An Image is Worth 16x16 Words: Transformers for Image Recognition at Scale</a:t>
            </a:r>
            <a:endParaRPr sz="1000">
              <a:solidFill>
                <a:srgbClr val="B7B7B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78" name="Google Shape;178;p26" title="Screenshot 2025-10-12 at 14.58.2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6875" y="826331"/>
            <a:ext cx="4909128" cy="371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6" title="Screenshot 2025-10-12 at 14.58.3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3754" y="4489923"/>
            <a:ext cx="3167043" cy="3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6"/>
          <p:cNvSpPr txBox="1"/>
          <p:nvPr/>
        </p:nvSpPr>
        <p:spPr>
          <a:xfrm>
            <a:off x="4509475" y="734500"/>
            <a:ext cx="4201500" cy="39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Average accuracy on 5 classification tasks</a:t>
            </a:r>
            <a:endParaRPr sz="16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7"/>
          <p:cNvSpPr txBox="1"/>
          <p:nvPr>
            <p:ph type="title"/>
          </p:nvPr>
        </p:nvSpPr>
        <p:spPr>
          <a:xfrm>
            <a:off x="311700" y="174379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Vision Transformers</a:t>
            </a:r>
            <a:endParaRPr/>
          </a:p>
        </p:txBody>
      </p:sp>
      <p:sp>
        <p:nvSpPr>
          <p:cNvPr id="186" name="Google Shape;186;p27"/>
          <p:cNvSpPr txBox="1"/>
          <p:nvPr>
            <p:ph idx="1" type="body"/>
          </p:nvPr>
        </p:nvSpPr>
        <p:spPr>
          <a:xfrm>
            <a:off x="523050" y="1305875"/>
            <a:ext cx="3931800" cy="14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early layers – both local and </a:t>
            </a:r>
            <a:r>
              <a:rPr lang="en"/>
              <a:t>global attention heads</a:t>
            </a:r>
            <a:endParaRPr/>
          </a:p>
          <a:p>
            <a:pPr indent="0" lvl="0" marL="0" rtl="0" algn="l">
              <a:spcBef>
                <a:spcPts val="2400"/>
              </a:spcBef>
              <a:spcAft>
                <a:spcPts val="2400"/>
              </a:spcAft>
              <a:buNone/>
            </a:pPr>
            <a:r>
              <a:rPr lang="en"/>
              <a:t>In latter layers – only global</a:t>
            </a:r>
            <a:endParaRPr>
              <a:solidFill>
                <a:srgbClr val="990000"/>
              </a:solidFill>
            </a:endParaRPr>
          </a:p>
        </p:txBody>
      </p:sp>
      <p:sp>
        <p:nvSpPr>
          <p:cNvPr id="187" name="Google Shape;187;p27"/>
          <p:cNvSpPr txBox="1"/>
          <p:nvPr/>
        </p:nvSpPr>
        <p:spPr>
          <a:xfrm>
            <a:off x="0" y="4842275"/>
            <a:ext cx="7766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rPr>
              <a:t>Dosovitskiy et al., An Image is Worth 16x16 Words: Transformers for Image Recognition at Scale</a:t>
            </a:r>
            <a:endParaRPr sz="1000">
              <a:solidFill>
                <a:srgbClr val="B7B7B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88" name="Google Shape;188;p27"/>
          <p:cNvSpPr txBox="1"/>
          <p:nvPr/>
        </p:nvSpPr>
        <p:spPr>
          <a:xfrm>
            <a:off x="4799850" y="702280"/>
            <a:ext cx="4391700" cy="39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Distribution of “attention distance” over layers</a:t>
            </a:r>
            <a:endParaRPr sz="1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89" name="Google Shape;189;p27" title="Screenshot 2025-10-12 at 14.59.1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6450" y="1032100"/>
            <a:ext cx="3765134" cy="3770549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7"/>
          <p:cNvSpPr txBox="1"/>
          <p:nvPr/>
        </p:nvSpPr>
        <p:spPr>
          <a:xfrm>
            <a:off x="523050" y="3225575"/>
            <a:ext cx="4113300" cy="10989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While transformers themselves are “grid”-agnostic, </a:t>
            </a:r>
            <a:r>
              <a:rPr lang="en" sz="1800">
                <a:solidFill>
                  <a:srgbClr val="990000"/>
                </a:solidFill>
                <a:latin typeface="Avenir"/>
                <a:ea typeface="Avenir"/>
                <a:cs typeface="Avenir"/>
                <a:sym typeface="Avenir"/>
              </a:rPr>
              <a:t>the representation in ViTs is still “on the grid” (patches)</a:t>
            </a:r>
            <a:endParaRPr sz="18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8"/>
          <p:cNvSpPr txBox="1"/>
          <p:nvPr>
            <p:ph type="title"/>
          </p:nvPr>
        </p:nvSpPr>
        <p:spPr>
          <a:xfrm>
            <a:off x="311700" y="174379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Honorable mention: Perceiver and Perceiver IO</a:t>
            </a:r>
            <a:endParaRPr/>
          </a:p>
        </p:txBody>
      </p:sp>
      <p:sp>
        <p:nvSpPr>
          <p:cNvPr id="196" name="Google Shape;196;p28"/>
          <p:cNvSpPr txBox="1"/>
          <p:nvPr>
            <p:ph idx="1" type="body"/>
          </p:nvPr>
        </p:nvSpPr>
        <p:spPr>
          <a:xfrm>
            <a:off x="311700" y="884625"/>
            <a:ext cx="8520600" cy="157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“Off the grid” </a:t>
            </a:r>
            <a:r>
              <a:rPr lang="en"/>
              <a:t>representation</a:t>
            </a:r>
            <a:r>
              <a:rPr lang="en"/>
              <a:t> and processing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Works well on many vision tasks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990000"/>
                </a:solidFill>
              </a:rPr>
              <a:t>Downside: worse in terms of the compute/performance tradeoff</a:t>
            </a:r>
            <a:endParaRPr>
              <a:solidFill>
                <a:srgbClr val="990000"/>
              </a:solidFill>
            </a:endParaRPr>
          </a:p>
        </p:txBody>
      </p:sp>
      <p:sp>
        <p:nvSpPr>
          <p:cNvPr id="197" name="Google Shape;197;p28"/>
          <p:cNvSpPr txBox="1"/>
          <p:nvPr/>
        </p:nvSpPr>
        <p:spPr>
          <a:xfrm>
            <a:off x="7342200" y="4220100"/>
            <a:ext cx="18018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rPr>
              <a:t>Jaegle et al., </a:t>
            </a:r>
            <a:r>
              <a:rPr lang="en" sz="8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rPr>
              <a:t>Perceiver: General Perception with Iterative Attention</a:t>
            </a:r>
            <a:endParaRPr sz="800">
              <a:solidFill>
                <a:srgbClr val="B7B7B7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8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rPr>
              <a:t>Jaegle et al., Perceiver IO: A General Architecture for Structured Inputs &amp; Outputs</a:t>
            </a:r>
            <a:endParaRPr sz="800">
              <a:solidFill>
                <a:srgbClr val="B7B7B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98" name="Google Shape;198;p28" title="Screenshot 2025-10-12 at 15.17.2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8037" y="2466214"/>
            <a:ext cx="6095826" cy="246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9"/>
          <p:cNvSpPr txBox="1"/>
          <p:nvPr>
            <p:ph type="title"/>
          </p:nvPr>
        </p:nvSpPr>
        <p:spPr>
          <a:xfrm>
            <a:off x="311700" y="174379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 3: MooG – Off-the-Grid for Video</a:t>
            </a:r>
            <a:endParaRPr/>
          </a:p>
        </p:txBody>
      </p:sp>
      <p:sp>
        <p:nvSpPr>
          <p:cNvPr id="204" name="Google Shape;204;p29"/>
          <p:cNvSpPr txBox="1"/>
          <p:nvPr>
            <p:ph idx="1" type="body"/>
          </p:nvPr>
        </p:nvSpPr>
        <p:spPr>
          <a:xfrm>
            <a:off x="311700" y="863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Slot Attention meets Vision Transformers and goes video</a:t>
            </a:r>
            <a:endParaRPr/>
          </a:p>
        </p:txBody>
      </p:sp>
      <p:pic>
        <p:nvPicPr>
          <p:cNvPr id="205" name="Google Shape;205;p29" title="Screenshot 2025-10-13 at 08.26.5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826" y="1527950"/>
            <a:ext cx="8945603" cy="323667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9"/>
          <p:cNvSpPr txBox="1"/>
          <p:nvPr/>
        </p:nvSpPr>
        <p:spPr>
          <a:xfrm>
            <a:off x="0" y="4842275"/>
            <a:ext cx="7766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rPr>
              <a:t>Steenkiste</a:t>
            </a:r>
            <a:r>
              <a:rPr lang="en" sz="10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rPr>
              <a:t> et al., Moving Off-the-Grid: Scene-Grounded Video Representations</a:t>
            </a:r>
            <a:endParaRPr sz="1000">
              <a:solidFill>
                <a:srgbClr val="B7B7B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0"/>
          <p:cNvSpPr txBox="1"/>
          <p:nvPr>
            <p:ph type="title"/>
          </p:nvPr>
        </p:nvSpPr>
        <p:spPr>
          <a:xfrm>
            <a:off x="311700" y="174379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MooG: Off-the-Grid for Video</a:t>
            </a:r>
            <a:endParaRPr/>
          </a:p>
        </p:txBody>
      </p:sp>
      <p:sp>
        <p:nvSpPr>
          <p:cNvPr id="212" name="Google Shape;212;p30"/>
          <p:cNvSpPr txBox="1"/>
          <p:nvPr/>
        </p:nvSpPr>
        <p:spPr>
          <a:xfrm>
            <a:off x="0" y="4842275"/>
            <a:ext cx="7766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rPr>
              <a:t>Steenkiste et al., Moving Off-the-Grid: Scene-Grounded Video Representations</a:t>
            </a:r>
            <a:endParaRPr sz="1000">
              <a:solidFill>
                <a:srgbClr val="B7B7B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13" name="Google Shape;213;p30" title="Screenshot 2025-10-14 at 08.55.0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7050" y="786700"/>
            <a:ext cx="5272187" cy="4015951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0"/>
          <p:cNvSpPr txBox="1"/>
          <p:nvPr>
            <p:ph idx="1" type="body"/>
          </p:nvPr>
        </p:nvSpPr>
        <p:spPr>
          <a:xfrm>
            <a:off x="311700" y="2099500"/>
            <a:ext cx="2431500" cy="11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400"/>
              </a:spcAft>
              <a:buNone/>
            </a:pPr>
            <a:r>
              <a:rPr lang="en"/>
              <a:t>Learns variable token size depending on the local complexity</a:t>
            </a:r>
            <a:endParaRPr>
              <a:solidFill>
                <a:srgbClr val="99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1"/>
          <p:cNvSpPr txBox="1"/>
          <p:nvPr>
            <p:ph type="title"/>
          </p:nvPr>
        </p:nvSpPr>
        <p:spPr>
          <a:xfrm>
            <a:off x="311700" y="174379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MooG: Off-the-Grid for Video</a:t>
            </a:r>
            <a:endParaRPr/>
          </a:p>
        </p:txBody>
      </p:sp>
      <p:sp>
        <p:nvSpPr>
          <p:cNvPr id="220" name="Google Shape;220;p31"/>
          <p:cNvSpPr txBox="1"/>
          <p:nvPr/>
        </p:nvSpPr>
        <p:spPr>
          <a:xfrm>
            <a:off x="0" y="4842275"/>
            <a:ext cx="7766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rPr>
              <a:t>Steenkiste et al., Moving Off-the-Grid: Scene-Grounded Video Representations</a:t>
            </a:r>
            <a:endParaRPr sz="1000">
              <a:solidFill>
                <a:srgbClr val="B7B7B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21" name="Google Shape;221;p31" title="example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875" y="3202607"/>
            <a:ext cx="7495939" cy="1683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1" title="512_tokens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4875" y="1199547"/>
            <a:ext cx="7495939" cy="187398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1"/>
          <p:cNvSpPr txBox="1"/>
          <p:nvPr>
            <p:ph idx="1" type="body"/>
          </p:nvPr>
        </p:nvSpPr>
        <p:spPr>
          <a:xfrm>
            <a:off x="1052425" y="711400"/>
            <a:ext cx="7099500" cy="60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2400"/>
              </a:spcAft>
              <a:buNone/>
            </a:pPr>
            <a:r>
              <a:rPr lang="en"/>
              <a:t>Tokens are “off the grid” and rather connected to the scene! </a:t>
            </a:r>
            <a:endParaRPr>
              <a:solidFill>
                <a:srgbClr val="99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/>
          <p:nvPr/>
        </p:nvSpPr>
        <p:spPr>
          <a:xfrm>
            <a:off x="2201925" y="2290331"/>
            <a:ext cx="6399000" cy="2658300"/>
          </a:xfrm>
          <a:prstGeom prst="ellipse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1" name="Google Shape;61;p14"/>
          <p:cNvSpPr txBox="1"/>
          <p:nvPr>
            <p:ph type="title"/>
          </p:nvPr>
        </p:nvSpPr>
        <p:spPr>
          <a:xfrm>
            <a:off x="113500" y="79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/>
              <a:t>Research Bio </a:t>
            </a:r>
            <a:r>
              <a:rPr lang="en" sz="2820"/>
              <a:t>tl;dr</a:t>
            </a:r>
            <a:endParaRPr sz="2820"/>
          </a:p>
        </p:txBody>
      </p:sp>
      <p:cxnSp>
        <p:nvCxnSpPr>
          <p:cNvPr id="62" name="Google Shape;62;p14"/>
          <p:cNvCxnSpPr/>
          <p:nvPr/>
        </p:nvCxnSpPr>
        <p:spPr>
          <a:xfrm>
            <a:off x="1770976" y="705350"/>
            <a:ext cx="0" cy="4184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63" name="Google Shape;63;p14"/>
          <p:cNvSpPr txBox="1"/>
          <p:nvPr/>
        </p:nvSpPr>
        <p:spPr>
          <a:xfrm>
            <a:off x="2713875" y="1344512"/>
            <a:ext cx="5375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640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Computer vision</a:t>
            </a:r>
            <a:endParaRPr/>
          </a:p>
        </p:txBody>
      </p:sp>
      <p:sp>
        <p:nvSpPr>
          <p:cNvPr id="64" name="Google Shape;64;p14"/>
          <p:cNvSpPr txBox="1"/>
          <p:nvPr/>
        </p:nvSpPr>
        <p:spPr>
          <a:xfrm>
            <a:off x="3761925" y="2456812"/>
            <a:ext cx="3279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640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Transformers</a:t>
            </a:r>
            <a:endParaRPr b="1" sz="2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2547071" y="3682262"/>
            <a:ext cx="5768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640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ML for drug design</a:t>
            </a:r>
            <a:endParaRPr b="1" sz="2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410875" y="4393175"/>
            <a:ext cx="1305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640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Time</a:t>
            </a:r>
            <a:endParaRPr/>
          </a:p>
        </p:txBody>
      </p:sp>
      <p:sp>
        <p:nvSpPr>
          <p:cNvPr id="67" name="Google Shape;67;p14"/>
          <p:cNvSpPr/>
          <p:nvPr/>
        </p:nvSpPr>
        <p:spPr>
          <a:xfrm>
            <a:off x="2201925" y="699192"/>
            <a:ext cx="6399000" cy="2658300"/>
          </a:xfrm>
          <a:prstGeom prst="ellipse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876" y="3433101"/>
            <a:ext cx="1145400" cy="572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" name="Google Shape;69;p14"/>
          <p:cNvGrpSpPr/>
          <p:nvPr/>
        </p:nvGrpSpPr>
        <p:grpSpPr>
          <a:xfrm>
            <a:off x="258188" y="2164929"/>
            <a:ext cx="1344926" cy="340775"/>
            <a:chOff x="29588" y="1604701"/>
            <a:chExt cx="1344926" cy="340775"/>
          </a:xfrm>
        </p:grpSpPr>
        <p:pic>
          <p:nvPicPr>
            <p:cNvPr id="70" name="Google Shape;70;p14"/>
            <p:cNvPicPr preferRelativeResize="0"/>
            <p:nvPr/>
          </p:nvPicPr>
          <p:blipFill rotWithShape="1">
            <a:blip r:embed="rId4">
              <a:alphaModFix/>
            </a:blip>
            <a:srcRect b="33070" l="0" r="0" t="33931"/>
            <a:stretch/>
          </p:blipFill>
          <p:spPr>
            <a:xfrm>
              <a:off x="29588" y="1612626"/>
              <a:ext cx="1344926" cy="332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oogle Shape;71;p1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4076" y="1604701"/>
              <a:ext cx="332850" cy="3328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2" name="Google Shape;7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6819" y="2758631"/>
            <a:ext cx="1344927" cy="221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4675" y="1674600"/>
            <a:ext cx="412425" cy="27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5400000">
            <a:off x="738723" y="855051"/>
            <a:ext cx="489925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2"/>
          <p:cNvSpPr txBox="1"/>
          <p:nvPr>
            <p:ph type="title"/>
          </p:nvPr>
        </p:nvSpPr>
        <p:spPr>
          <a:xfrm>
            <a:off x="311700" y="174379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MooG: Off-the-Grid for Video</a:t>
            </a:r>
            <a:endParaRPr/>
          </a:p>
        </p:txBody>
      </p:sp>
      <p:sp>
        <p:nvSpPr>
          <p:cNvPr id="229" name="Google Shape;229;p32"/>
          <p:cNvSpPr txBox="1"/>
          <p:nvPr/>
        </p:nvSpPr>
        <p:spPr>
          <a:xfrm>
            <a:off x="0" y="4842275"/>
            <a:ext cx="7766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rPr>
              <a:t>Steenkiste et al., Moving Off-the-Grid: Scene-Grounded Video Representations</a:t>
            </a:r>
            <a:endParaRPr sz="1000">
              <a:solidFill>
                <a:srgbClr val="B7B7B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30" name="Google Shape;230;p32" title="example_3_3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9372" y="2966771"/>
            <a:ext cx="1782350" cy="178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2" title="example_2_3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1721" y="2966771"/>
            <a:ext cx="1782350" cy="178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2" title="example_token_2.gi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7016" y="2966762"/>
            <a:ext cx="1782348" cy="1782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2" title="example_1_1.gif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64071" y="2966767"/>
            <a:ext cx="1782350" cy="178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2" title="example_2_4.gif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81721" y="1184417"/>
            <a:ext cx="1782350" cy="178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2" title="example_4_2.gif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64071" y="1184417"/>
            <a:ext cx="1782350" cy="178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2" title="example_3_1.gif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99371" y="1184417"/>
            <a:ext cx="1782350" cy="178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2" title="example_token_4 (1).gif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17021" y="1184417"/>
            <a:ext cx="1782350" cy="178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2"/>
          <p:cNvSpPr txBox="1"/>
          <p:nvPr>
            <p:ph idx="1" type="body"/>
          </p:nvPr>
        </p:nvSpPr>
        <p:spPr>
          <a:xfrm>
            <a:off x="1052425" y="711400"/>
            <a:ext cx="7099500" cy="60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2400"/>
              </a:spcAft>
              <a:buNone/>
            </a:pPr>
            <a:r>
              <a:rPr lang="en"/>
              <a:t>Tokens are “off the grid” and rather connected to the scene! </a:t>
            </a:r>
            <a:endParaRPr>
              <a:solidFill>
                <a:srgbClr val="99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3"/>
          <p:cNvSpPr txBox="1"/>
          <p:nvPr>
            <p:ph type="title"/>
          </p:nvPr>
        </p:nvSpPr>
        <p:spPr>
          <a:xfrm>
            <a:off x="311700" y="174379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MooG: Off-the-Grid for Video</a:t>
            </a:r>
            <a:endParaRPr/>
          </a:p>
        </p:txBody>
      </p:sp>
      <p:sp>
        <p:nvSpPr>
          <p:cNvPr id="244" name="Google Shape;244;p33"/>
          <p:cNvSpPr txBox="1"/>
          <p:nvPr/>
        </p:nvSpPr>
        <p:spPr>
          <a:xfrm>
            <a:off x="0" y="4842275"/>
            <a:ext cx="7766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rPr>
              <a:t>Steenkiste et al., Moving Off-the-Grid: Scene-Grounded Video Representations</a:t>
            </a:r>
            <a:endParaRPr sz="1000">
              <a:solidFill>
                <a:srgbClr val="B7B7B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45" name="Google Shape;245;p33" title="Screenshot 2025-10-14 at 09.00.2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0762" y="2560200"/>
            <a:ext cx="6149975" cy="213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3"/>
          <p:cNvSpPr txBox="1"/>
          <p:nvPr>
            <p:ph idx="1" type="body"/>
          </p:nvPr>
        </p:nvSpPr>
        <p:spPr>
          <a:xfrm>
            <a:off x="343750" y="869757"/>
            <a:ext cx="8184000" cy="14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Works pretty well on downstream tasks too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This is </a:t>
            </a:r>
            <a:r>
              <a:rPr lang="en"/>
              <a:t>using frozen representation from the model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Note that MooG has 35M params, while VMAEv2 S/B/G – 20M/80M/1000M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4"/>
          <p:cNvSpPr txBox="1"/>
          <p:nvPr>
            <p:ph type="title"/>
          </p:nvPr>
        </p:nvSpPr>
        <p:spPr>
          <a:xfrm>
            <a:off x="311700" y="174379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  <p:sp>
        <p:nvSpPr>
          <p:cNvPr id="252" name="Google Shape;252;p34"/>
          <p:cNvSpPr txBox="1"/>
          <p:nvPr>
            <p:ph idx="1" type="body"/>
          </p:nvPr>
        </p:nvSpPr>
        <p:spPr>
          <a:xfrm>
            <a:off x="442900" y="3496700"/>
            <a:ext cx="8520600" cy="150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Good progress, but still no “bulletproof” scalable off-the-grid model</a:t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Difficult to imagine that transformers are “the ultimate architecture”</a:t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=&gt; we need to keep trying!</a:t>
            </a:r>
            <a:endParaRPr/>
          </a:p>
        </p:txBody>
      </p:sp>
      <p:graphicFrame>
        <p:nvGraphicFramePr>
          <p:cNvPr id="253" name="Google Shape;253;p34"/>
          <p:cNvGraphicFramePr/>
          <p:nvPr/>
        </p:nvGraphicFramePr>
        <p:xfrm>
          <a:off x="664850" y="97888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{57A14D1D-D098-4B8E-9474-948D93117A0C}</a:tableStyleId>
              </a:tblPr>
              <a:tblGrid>
                <a:gridCol w="1750925"/>
                <a:gridCol w="1501200"/>
                <a:gridCol w="1383825"/>
                <a:gridCol w="1264325"/>
              </a:tblGrid>
              <a:tr h="612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Off-the-grid representation</a:t>
                      </a:r>
                      <a:endParaRPr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Off-the-grid processing</a:t>
                      </a:r>
                      <a:endParaRPr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Scalable</a:t>
                      </a:r>
                      <a:endParaRPr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8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Slot Attention</a:t>
                      </a:r>
                      <a:endParaRPr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6AA84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yes</a:t>
                      </a:r>
                      <a:endParaRPr b="1">
                        <a:solidFill>
                          <a:srgbClr val="6AA84F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CC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no</a:t>
                      </a:r>
                      <a:endParaRPr b="1">
                        <a:solidFill>
                          <a:srgbClr val="CC0000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CC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no</a:t>
                      </a:r>
                      <a:endParaRPr b="1">
                        <a:solidFill>
                          <a:srgbClr val="CC0000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98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Vision Transformer</a:t>
                      </a:r>
                      <a:endParaRPr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CC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no</a:t>
                      </a:r>
                      <a:endParaRPr b="1">
                        <a:solidFill>
                          <a:srgbClr val="CC0000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6AA84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yes</a:t>
                      </a:r>
                      <a:endParaRPr b="1">
                        <a:solidFill>
                          <a:srgbClr val="6AA84F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6AA84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yes</a:t>
                      </a:r>
                      <a:endParaRPr b="1">
                        <a:solidFill>
                          <a:srgbClr val="6AA84F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8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Perceiver (IO)</a:t>
                      </a:r>
                      <a:endParaRPr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6AA84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yes</a:t>
                      </a:r>
                      <a:endParaRPr b="1">
                        <a:solidFill>
                          <a:srgbClr val="6AA84F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6AA84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yes</a:t>
                      </a:r>
                      <a:endParaRPr b="1">
                        <a:solidFill>
                          <a:srgbClr val="6AA84F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1C232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maybe</a:t>
                      </a:r>
                      <a:endParaRPr b="1">
                        <a:solidFill>
                          <a:srgbClr val="F1C232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98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venir"/>
                          <a:ea typeface="Avenir"/>
                          <a:cs typeface="Avenir"/>
                          <a:sym typeface="Avenir"/>
                        </a:rPr>
                        <a:t>MooG</a:t>
                      </a:r>
                      <a:endParaRPr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6AA84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yes</a:t>
                      </a:r>
                      <a:endParaRPr b="1">
                        <a:solidFill>
                          <a:srgbClr val="6AA84F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6AA84F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yes</a:t>
                      </a:r>
                      <a:endParaRPr b="1">
                        <a:solidFill>
                          <a:srgbClr val="6AA84F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1C232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maybe</a:t>
                      </a:r>
                      <a:endParaRPr b="1">
                        <a:solidFill>
                          <a:srgbClr val="F1C232"/>
                        </a:solidFill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54" name="Google Shape;254;p34"/>
          <p:cNvSpPr txBox="1"/>
          <p:nvPr/>
        </p:nvSpPr>
        <p:spPr>
          <a:xfrm>
            <a:off x="7046950" y="1203800"/>
            <a:ext cx="1981200" cy="20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Honorable mentions:</a:t>
            </a:r>
            <a:endParaRPr sz="1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RIN </a:t>
            </a:r>
            <a:r>
              <a:rPr lang="en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(Jabri et al.)</a:t>
            </a:r>
            <a:endParaRPr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FIT </a:t>
            </a:r>
            <a:r>
              <a:rPr lang="en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(Chen, Li)</a:t>
            </a:r>
            <a:endParaRPr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AdaTape, Registers</a:t>
            </a:r>
            <a:endParaRPr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Gaussian Splatting</a:t>
            </a:r>
            <a:endParaRPr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GLOM </a:t>
            </a:r>
            <a:r>
              <a:rPr lang="en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(Hinton)</a:t>
            </a:r>
            <a:endParaRPr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…</a:t>
            </a:r>
            <a:endParaRPr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5"/>
          <p:cNvSpPr txBox="1"/>
          <p:nvPr>
            <p:ph type="title"/>
          </p:nvPr>
        </p:nvSpPr>
        <p:spPr>
          <a:xfrm>
            <a:off x="1372750" y="182850"/>
            <a:ext cx="3130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20"/>
              <a:t>From Pixels                </a:t>
            </a:r>
            <a:endParaRPr sz="2620"/>
          </a:p>
        </p:txBody>
      </p:sp>
      <p:grpSp>
        <p:nvGrpSpPr>
          <p:cNvPr id="260" name="Google Shape;260;p35"/>
          <p:cNvGrpSpPr/>
          <p:nvPr/>
        </p:nvGrpSpPr>
        <p:grpSpPr>
          <a:xfrm>
            <a:off x="515125" y="826325"/>
            <a:ext cx="3605989" cy="2444676"/>
            <a:chOff x="515125" y="826325"/>
            <a:chExt cx="3605989" cy="2444676"/>
          </a:xfrm>
        </p:grpSpPr>
        <p:pic>
          <p:nvPicPr>
            <p:cNvPr id="261" name="Google Shape;261;p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15125" y="843852"/>
              <a:ext cx="2725284" cy="18097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2" name="Google Shape;262;p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276321" y="826325"/>
              <a:ext cx="1844792" cy="18447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3" name="Google Shape;263;p35"/>
            <p:cNvPicPr preferRelativeResize="0"/>
            <p:nvPr/>
          </p:nvPicPr>
          <p:blipFill rotWithShape="1">
            <a:blip r:embed="rId5">
              <a:alphaModFix/>
            </a:blip>
            <a:srcRect b="10778" l="0" r="0" t="0"/>
            <a:stretch/>
          </p:blipFill>
          <p:spPr>
            <a:xfrm>
              <a:off x="1181019" y="1800991"/>
              <a:ext cx="2450458" cy="14700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4" name="Google Shape;264;p35"/>
          <p:cNvGrpSpPr/>
          <p:nvPr/>
        </p:nvGrpSpPr>
        <p:grpSpPr>
          <a:xfrm>
            <a:off x="4889875" y="755550"/>
            <a:ext cx="3942424" cy="2959949"/>
            <a:chOff x="4889875" y="594425"/>
            <a:chExt cx="3942424" cy="2959949"/>
          </a:xfrm>
        </p:grpSpPr>
        <p:pic>
          <p:nvPicPr>
            <p:cNvPr id="265" name="Google Shape;265;p35"/>
            <p:cNvPicPr preferRelativeResize="0"/>
            <p:nvPr/>
          </p:nvPicPr>
          <p:blipFill rotWithShape="1">
            <a:blip r:embed="rId6">
              <a:alphaModFix/>
            </a:blip>
            <a:srcRect b="16597" l="0" r="0" t="0"/>
            <a:stretch/>
          </p:blipFill>
          <p:spPr>
            <a:xfrm>
              <a:off x="4889875" y="822395"/>
              <a:ext cx="2270976" cy="1261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35"/>
            <p:cNvPicPr preferRelativeResize="0"/>
            <p:nvPr/>
          </p:nvPicPr>
          <p:blipFill rotWithShape="1">
            <a:blip r:embed="rId7">
              <a:alphaModFix/>
            </a:blip>
            <a:srcRect b="4560" l="0" r="0" t="-4560"/>
            <a:stretch/>
          </p:blipFill>
          <p:spPr>
            <a:xfrm>
              <a:off x="6792543" y="594425"/>
              <a:ext cx="2039756" cy="1989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7" name="Google Shape;267;p3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832131" y="2084375"/>
              <a:ext cx="1776093" cy="14699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8" name="Google Shape;268;p35"/>
          <p:cNvPicPr preferRelativeResize="0"/>
          <p:nvPr/>
        </p:nvPicPr>
        <p:blipFill rotWithShape="1">
          <a:blip r:embed="rId9">
            <a:alphaModFix/>
          </a:blip>
          <a:srcRect b="28944" l="22963" r="22800" t="15965"/>
          <a:stretch/>
        </p:blipFill>
        <p:spPr>
          <a:xfrm>
            <a:off x="1640350" y="3452850"/>
            <a:ext cx="1447199" cy="1470001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5"/>
          <p:cNvSpPr txBox="1"/>
          <p:nvPr/>
        </p:nvSpPr>
        <p:spPr>
          <a:xfrm>
            <a:off x="6237213" y="3767800"/>
            <a:ext cx="13710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7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???</a:t>
            </a:r>
            <a:endParaRPr sz="57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70" name="Google Shape;270;p35"/>
          <p:cNvSpPr txBox="1"/>
          <p:nvPr>
            <p:ph type="title"/>
          </p:nvPr>
        </p:nvSpPr>
        <p:spPr>
          <a:xfrm>
            <a:off x="5635125" y="253625"/>
            <a:ext cx="2575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20"/>
              <a:t>To </a:t>
            </a:r>
            <a:r>
              <a:rPr lang="en" sz="2620"/>
              <a:t>Nucleotides</a:t>
            </a:r>
            <a:endParaRPr sz="262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6"/>
          <p:cNvSpPr txBox="1"/>
          <p:nvPr>
            <p:ph type="title"/>
          </p:nvPr>
        </p:nvSpPr>
        <p:spPr>
          <a:xfrm>
            <a:off x="311700" y="174379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Biology is Complex</a:t>
            </a:r>
            <a:endParaRPr/>
          </a:p>
        </p:txBody>
      </p:sp>
      <p:sp>
        <p:nvSpPr>
          <p:cNvPr id="276" name="Google Shape;276;p36"/>
          <p:cNvSpPr txBox="1"/>
          <p:nvPr/>
        </p:nvSpPr>
        <p:spPr>
          <a:xfrm>
            <a:off x="8430600" y="4427100"/>
            <a:ext cx="713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rPr>
              <a:t>Michal et al., Roche, “Metabolic Pathways” </a:t>
            </a:r>
            <a:endParaRPr sz="800">
              <a:solidFill>
                <a:srgbClr val="B7B7B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77" name="Google Shape;277;p36" title="metabolic_pathways_compressed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1600" y="756800"/>
            <a:ext cx="6256230" cy="438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6"/>
          <p:cNvSpPr/>
          <p:nvPr/>
        </p:nvSpPr>
        <p:spPr>
          <a:xfrm>
            <a:off x="3860150" y="2496450"/>
            <a:ext cx="1291800" cy="9114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7"/>
          <p:cNvSpPr txBox="1"/>
          <p:nvPr>
            <p:ph type="title"/>
          </p:nvPr>
        </p:nvSpPr>
        <p:spPr>
          <a:xfrm>
            <a:off x="311700" y="174379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Biology is Very Complex</a:t>
            </a:r>
            <a:endParaRPr/>
          </a:p>
        </p:txBody>
      </p:sp>
      <p:sp>
        <p:nvSpPr>
          <p:cNvPr id="284" name="Google Shape;284;p37"/>
          <p:cNvSpPr txBox="1"/>
          <p:nvPr/>
        </p:nvSpPr>
        <p:spPr>
          <a:xfrm>
            <a:off x="8430600" y="4427100"/>
            <a:ext cx="713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rPr>
              <a:t>Michal et al., Roche, “Metabolic Pathways” </a:t>
            </a:r>
            <a:endParaRPr sz="800">
              <a:solidFill>
                <a:srgbClr val="B7B7B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85" name="Google Shape;285;p37" title="Screenshot 2025-10-13 at 08.43.4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0467" y="775766"/>
            <a:ext cx="6281672" cy="436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8"/>
          <p:cNvSpPr txBox="1"/>
          <p:nvPr>
            <p:ph type="title"/>
          </p:nvPr>
        </p:nvSpPr>
        <p:spPr>
          <a:xfrm>
            <a:off x="311700" y="174379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Eroom’s law: Drug Development Gets More Expensive</a:t>
            </a:r>
            <a:endParaRPr/>
          </a:p>
        </p:txBody>
      </p:sp>
      <p:pic>
        <p:nvPicPr>
          <p:cNvPr id="291" name="Google Shape;291;p38" title="Screenshot 2025-10-12 at 15.48.3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4676" y="857825"/>
            <a:ext cx="6017798" cy="4104524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8"/>
          <p:cNvSpPr txBox="1"/>
          <p:nvPr/>
        </p:nvSpPr>
        <p:spPr>
          <a:xfrm>
            <a:off x="7265700" y="4220100"/>
            <a:ext cx="1878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rPr>
              <a:t>Scannell et al., Diagnosing the decline in pharmaceutical R&amp;D efficiency</a:t>
            </a:r>
            <a:endParaRPr sz="800">
              <a:solidFill>
                <a:srgbClr val="B7B7B7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rPr>
              <a:t>Scannell, Eroom’s Law and the decline in the productivity of biopharmaceutical R&amp;D</a:t>
            </a:r>
            <a:endParaRPr sz="800">
              <a:solidFill>
                <a:srgbClr val="B7B7B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9"/>
          <p:cNvSpPr txBox="1"/>
          <p:nvPr>
            <p:ph type="title"/>
          </p:nvPr>
        </p:nvSpPr>
        <p:spPr>
          <a:xfrm>
            <a:off x="311700" y="174379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So Expensive? Funnel of Drug Development</a:t>
            </a:r>
            <a:endParaRPr/>
          </a:p>
        </p:txBody>
      </p:sp>
      <p:sp>
        <p:nvSpPr>
          <p:cNvPr id="298" name="Google Shape;298;p39"/>
          <p:cNvSpPr txBox="1"/>
          <p:nvPr/>
        </p:nvSpPr>
        <p:spPr>
          <a:xfrm>
            <a:off x="0" y="4835700"/>
            <a:ext cx="4231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rPr>
              <a:t>Sun et al., Why 90% of clinical drug development fails and how to improve it?</a:t>
            </a:r>
            <a:endParaRPr sz="800">
              <a:solidFill>
                <a:srgbClr val="B7B7B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99" name="Google Shape;299;p39" title="Screenshot 2025-10-12 at 17.39.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200" y="826324"/>
            <a:ext cx="7117773" cy="404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0"/>
          <p:cNvSpPr txBox="1"/>
          <p:nvPr>
            <p:ph type="title"/>
          </p:nvPr>
        </p:nvSpPr>
        <p:spPr>
          <a:xfrm>
            <a:off x="367150" y="2277472"/>
            <a:ext cx="8520600" cy="8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20">
                <a:solidFill>
                  <a:srgbClr val="4A86E8"/>
                </a:solidFill>
              </a:rPr>
              <a:t>ML to the rescue?</a:t>
            </a:r>
            <a:endParaRPr sz="3620">
              <a:solidFill>
                <a:srgbClr val="4A86E8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1"/>
          <p:cNvSpPr txBox="1"/>
          <p:nvPr>
            <p:ph type="ctrTitle"/>
          </p:nvPr>
        </p:nvSpPr>
        <p:spPr>
          <a:xfrm>
            <a:off x="311688" y="444229"/>
            <a:ext cx="8520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00"/>
              <a:t>Proteins* make living organisms tick </a:t>
            </a:r>
            <a:endParaRPr sz="2600"/>
          </a:p>
        </p:txBody>
      </p:sp>
      <p:pic>
        <p:nvPicPr>
          <p:cNvPr id="310" name="Google Shape;310;p41" title="Art-of-the-Cell-RNA-Polymerase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092" y="1324400"/>
            <a:ext cx="5578275" cy="313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41" title="John-Liebler-Kinesin-Walking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1550" y="1324400"/>
            <a:ext cx="3135000" cy="313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41"/>
          <p:cNvSpPr txBox="1"/>
          <p:nvPr>
            <p:ph type="ctrTitle"/>
          </p:nvPr>
        </p:nvSpPr>
        <p:spPr>
          <a:xfrm>
            <a:off x="311688" y="4570804"/>
            <a:ext cx="8520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200"/>
              <a:t>* There’s i</a:t>
            </a:r>
            <a:r>
              <a:rPr lang="en" sz="1200"/>
              <a:t>ncreasing evidence that (non-coding) RNA etc are super important too</a:t>
            </a:r>
            <a:endParaRPr sz="12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15"/>
          <p:cNvGrpSpPr/>
          <p:nvPr/>
        </p:nvGrpSpPr>
        <p:grpSpPr>
          <a:xfrm>
            <a:off x="1771330" y="340789"/>
            <a:ext cx="5841696" cy="4374813"/>
            <a:chOff x="1783200" y="914175"/>
            <a:chExt cx="5647425" cy="4229325"/>
          </a:xfrm>
        </p:grpSpPr>
        <p:pic>
          <p:nvPicPr>
            <p:cNvPr id="80" name="Google Shape;80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83200" y="914175"/>
              <a:ext cx="5647425" cy="42293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" name="Google Shape;81;p15"/>
            <p:cNvSpPr txBox="1"/>
            <p:nvPr/>
          </p:nvSpPr>
          <p:spPr>
            <a:xfrm>
              <a:off x="5124225" y="1339375"/>
              <a:ext cx="23064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4575" lIns="94575" spcFirstLastPara="1" rIns="94575" wrap="square" tIns="9457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068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Computer vision and “off-the-grid”</a:t>
              </a:r>
              <a:endParaRPr b="1" sz="2068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82" name="Google Shape;82;p15"/>
            <p:cNvSpPr txBox="1"/>
            <p:nvPr/>
          </p:nvSpPr>
          <p:spPr>
            <a:xfrm>
              <a:off x="5175200" y="2994875"/>
              <a:ext cx="17337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4575" lIns="94575" spcFirstLastPara="1" rIns="94575" wrap="square" tIns="9457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068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ML for drug design</a:t>
              </a:r>
              <a:endParaRPr b="1" sz="2068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83" name="Google Shape;83;p15"/>
            <p:cNvSpPr txBox="1"/>
            <p:nvPr/>
          </p:nvSpPr>
          <p:spPr>
            <a:xfrm>
              <a:off x="2078225" y="2655925"/>
              <a:ext cx="12663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4575" lIns="94575" spcFirstLastPara="1" rIns="94575" wrap="square" tIns="9457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068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This talk</a:t>
              </a:r>
              <a:endParaRPr b="1" sz="2068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2"/>
          <p:cNvSpPr txBox="1"/>
          <p:nvPr>
            <p:ph type="title"/>
          </p:nvPr>
        </p:nvSpPr>
        <p:spPr>
          <a:xfrm>
            <a:off x="311700" y="174379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Central dogma of molecular biology</a:t>
            </a:r>
            <a:endParaRPr sz="2500"/>
          </a:p>
        </p:txBody>
      </p:sp>
      <p:sp>
        <p:nvSpPr>
          <p:cNvPr id="318" name="Google Shape;318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19" name="Google Shape;319;p42"/>
          <p:cNvPicPr preferRelativeResize="0"/>
          <p:nvPr/>
        </p:nvPicPr>
        <p:blipFill rotWithShape="1">
          <a:blip r:embed="rId3">
            <a:alphaModFix/>
          </a:blip>
          <a:srcRect b="6780" l="0" r="0" t="5500"/>
          <a:stretch/>
        </p:blipFill>
        <p:spPr>
          <a:xfrm>
            <a:off x="1183344" y="847995"/>
            <a:ext cx="7157549" cy="4136999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42"/>
          <p:cNvSpPr txBox="1"/>
          <p:nvPr/>
        </p:nvSpPr>
        <p:spPr>
          <a:xfrm>
            <a:off x="0" y="4629625"/>
            <a:ext cx="1608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rPr>
              <a:t>https://www.geeksforgeeks.org/biology/central-dogma-steps-guide/</a:t>
            </a:r>
            <a:endParaRPr sz="800">
              <a:solidFill>
                <a:srgbClr val="B7B7B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3"/>
          <p:cNvSpPr txBox="1"/>
          <p:nvPr>
            <p:ph type="title"/>
          </p:nvPr>
        </p:nvSpPr>
        <p:spPr>
          <a:xfrm>
            <a:off x="311700" y="174379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Drug Modalities</a:t>
            </a:r>
            <a:endParaRPr/>
          </a:p>
        </p:txBody>
      </p:sp>
      <p:sp>
        <p:nvSpPr>
          <p:cNvPr id="326" name="Google Shape;326;p43"/>
          <p:cNvSpPr txBox="1"/>
          <p:nvPr/>
        </p:nvSpPr>
        <p:spPr>
          <a:xfrm>
            <a:off x="0" y="4835700"/>
            <a:ext cx="4231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rPr>
              <a:t>Images from https://commons.wikimedia.org/</a:t>
            </a:r>
            <a:endParaRPr sz="800">
              <a:solidFill>
                <a:srgbClr val="B7B7B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27" name="Google Shape;32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750" y="1817150"/>
            <a:ext cx="1505200" cy="144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0720" y="1745862"/>
            <a:ext cx="1983791" cy="158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31225" y="1541561"/>
            <a:ext cx="2098250" cy="1863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3"/>
          <p:cNvPicPr preferRelativeResize="0"/>
          <p:nvPr/>
        </p:nvPicPr>
        <p:blipFill rotWithShape="1">
          <a:blip r:embed="rId6">
            <a:alphaModFix/>
          </a:blip>
          <a:srcRect b="20050" l="17302" r="16380" t="15312"/>
          <a:stretch/>
        </p:blipFill>
        <p:spPr>
          <a:xfrm>
            <a:off x="7375825" y="1673025"/>
            <a:ext cx="1423501" cy="1387374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43"/>
          <p:cNvSpPr txBox="1"/>
          <p:nvPr/>
        </p:nvSpPr>
        <p:spPr>
          <a:xfrm>
            <a:off x="142675" y="3404725"/>
            <a:ext cx="17754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Small molecules</a:t>
            </a:r>
            <a:endParaRPr sz="16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2" name="Google Shape;332;p43"/>
          <p:cNvSpPr txBox="1"/>
          <p:nvPr/>
        </p:nvSpPr>
        <p:spPr>
          <a:xfrm>
            <a:off x="2340725" y="3404725"/>
            <a:ext cx="17754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Nucleic acids</a:t>
            </a:r>
            <a:endParaRPr sz="16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3" name="Google Shape;333;p43"/>
          <p:cNvSpPr txBox="1"/>
          <p:nvPr/>
        </p:nvSpPr>
        <p:spPr>
          <a:xfrm>
            <a:off x="4892650" y="3365126"/>
            <a:ext cx="17754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Proteins</a:t>
            </a:r>
            <a:endParaRPr sz="16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4" name="Google Shape;334;p43"/>
          <p:cNvSpPr txBox="1"/>
          <p:nvPr/>
        </p:nvSpPr>
        <p:spPr>
          <a:xfrm>
            <a:off x="7199875" y="3322499"/>
            <a:ext cx="17754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Cells</a:t>
            </a:r>
            <a:endParaRPr sz="16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5" name="Google Shape;335;p43"/>
          <p:cNvSpPr txBox="1"/>
          <p:nvPr/>
        </p:nvSpPr>
        <p:spPr>
          <a:xfrm>
            <a:off x="4683700" y="4185777"/>
            <a:ext cx="17754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Biologics</a:t>
            </a:r>
            <a:endParaRPr sz="16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336" name="Google Shape;336;p43"/>
          <p:cNvGrpSpPr/>
          <p:nvPr/>
        </p:nvGrpSpPr>
        <p:grpSpPr>
          <a:xfrm>
            <a:off x="2512300" y="3995750"/>
            <a:ext cx="6118200" cy="90488"/>
            <a:chOff x="2512300" y="4300550"/>
            <a:chExt cx="6118200" cy="90488"/>
          </a:xfrm>
        </p:grpSpPr>
        <p:cxnSp>
          <p:nvCxnSpPr>
            <p:cNvPr id="337" name="Google Shape;337;p43"/>
            <p:cNvCxnSpPr/>
            <p:nvPr/>
          </p:nvCxnSpPr>
          <p:spPr>
            <a:xfrm flipH="1" rot="10800000">
              <a:off x="2512300" y="4374700"/>
              <a:ext cx="6118200" cy="15900"/>
            </a:xfrm>
            <a:prstGeom prst="straightConnector1">
              <a:avLst/>
            </a:prstGeom>
            <a:noFill/>
            <a:ln cap="flat" cmpd="sng" w="9525">
              <a:solidFill>
                <a:srgbClr val="99999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38" name="Google Shape;338;p43"/>
            <p:cNvCxnSpPr/>
            <p:nvPr/>
          </p:nvCxnSpPr>
          <p:spPr>
            <a:xfrm rot="10800000">
              <a:off x="2514613" y="4314838"/>
              <a:ext cx="0" cy="76200"/>
            </a:xfrm>
            <a:prstGeom prst="straightConnector1">
              <a:avLst/>
            </a:prstGeom>
            <a:noFill/>
            <a:ln cap="flat" cmpd="sng" w="9525">
              <a:solidFill>
                <a:srgbClr val="99999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39" name="Google Shape;339;p43"/>
            <p:cNvCxnSpPr/>
            <p:nvPr/>
          </p:nvCxnSpPr>
          <p:spPr>
            <a:xfrm rot="10800000">
              <a:off x="8625725" y="4300550"/>
              <a:ext cx="0" cy="76200"/>
            </a:xfrm>
            <a:prstGeom prst="straightConnector1">
              <a:avLst/>
            </a:prstGeom>
            <a:noFill/>
            <a:ln cap="flat" cmpd="sng" w="9525">
              <a:solidFill>
                <a:srgbClr val="999999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4"/>
          <p:cNvSpPr txBox="1"/>
          <p:nvPr>
            <p:ph type="title"/>
          </p:nvPr>
        </p:nvSpPr>
        <p:spPr>
          <a:xfrm>
            <a:off x="311700" y="174379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mRNA drugs</a:t>
            </a:r>
            <a:endParaRPr/>
          </a:p>
        </p:txBody>
      </p:sp>
      <p:sp>
        <p:nvSpPr>
          <p:cNvPr id="345" name="Google Shape;345;p44"/>
          <p:cNvSpPr txBox="1"/>
          <p:nvPr>
            <p:ph idx="1" type="body"/>
          </p:nvPr>
        </p:nvSpPr>
        <p:spPr>
          <a:xfrm>
            <a:off x="311700" y="1512963"/>
            <a:ext cx="2995500" cy="272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Instead of putting proteins into the body, make body produce the proteins itself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Delivered usually in lipid nanoparticles (LNPs)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46" name="Google Shape;346;p44"/>
          <p:cNvPicPr preferRelativeResize="0"/>
          <p:nvPr/>
        </p:nvPicPr>
        <p:blipFill rotWithShape="1">
          <a:blip r:embed="rId3">
            <a:alphaModFix/>
          </a:blip>
          <a:srcRect b="6858" l="50000" r="0" t="4981"/>
          <a:stretch/>
        </p:blipFill>
        <p:spPr>
          <a:xfrm>
            <a:off x="3382650" y="0"/>
            <a:ext cx="576136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44"/>
          <p:cNvSpPr txBox="1"/>
          <p:nvPr/>
        </p:nvSpPr>
        <p:spPr>
          <a:xfrm>
            <a:off x="0" y="4835700"/>
            <a:ext cx="3439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rPr>
              <a:t>Bhat et al., mRNA therapeutics: beyond vaccine applications</a:t>
            </a:r>
            <a:endParaRPr sz="800">
              <a:solidFill>
                <a:srgbClr val="B7B7B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5"/>
          <p:cNvSpPr txBox="1"/>
          <p:nvPr>
            <p:ph type="title"/>
          </p:nvPr>
        </p:nvSpPr>
        <p:spPr>
          <a:xfrm>
            <a:off x="311700" y="174379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DNA/RNA code for proteins</a:t>
            </a:r>
            <a:endParaRPr/>
          </a:p>
        </p:txBody>
      </p:sp>
      <p:sp>
        <p:nvSpPr>
          <p:cNvPr id="353" name="Google Shape;353;p45"/>
          <p:cNvSpPr txBox="1"/>
          <p:nvPr>
            <p:ph idx="1" type="body"/>
          </p:nvPr>
        </p:nvSpPr>
        <p:spPr>
          <a:xfrm>
            <a:off x="375100" y="855275"/>
            <a:ext cx="4487700" cy="163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DNA/RNA: 4 types of nucleotides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Protein: ~22 amino acids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Triplet of nucleotides: 4^3 = 64 options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54" name="Google Shape;35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7950" y="2044726"/>
            <a:ext cx="2638973" cy="2597777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45"/>
          <p:cNvSpPr txBox="1"/>
          <p:nvPr/>
        </p:nvSpPr>
        <p:spPr>
          <a:xfrm>
            <a:off x="0" y="4788148"/>
            <a:ext cx="7814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rPr>
              <a:t>https://en.wikipedia.org/wiki/DNA_and_RNA_codon_tables#/media/File:Aminoacids_table.svg</a:t>
            </a:r>
            <a:endParaRPr sz="800">
              <a:solidFill>
                <a:srgbClr val="B7B7B7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rPr>
              <a:t>https://commons.wikimedia.org/wiki/File:Genetic_code.svg</a:t>
            </a:r>
            <a:endParaRPr sz="800">
              <a:solidFill>
                <a:srgbClr val="B7B7B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56" name="Google Shape;356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500" y="2341926"/>
            <a:ext cx="5642176" cy="2140125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45"/>
          <p:cNvSpPr txBox="1"/>
          <p:nvPr/>
        </p:nvSpPr>
        <p:spPr>
          <a:xfrm>
            <a:off x="5880550" y="5088025"/>
            <a:ext cx="3281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6"/>
          <p:cNvSpPr txBox="1"/>
          <p:nvPr>
            <p:ph type="title"/>
          </p:nvPr>
        </p:nvSpPr>
        <p:spPr>
          <a:xfrm>
            <a:off x="311700" y="174379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mRNA Design Problem Example: COVID Spike Protein</a:t>
            </a:r>
            <a:endParaRPr/>
          </a:p>
        </p:txBody>
      </p:sp>
      <p:sp>
        <p:nvSpPr>
          <p:cNvPr id="363" name="Google Shape;363;p46"/>
          <p:cNvSpPr txBox="1"/>
          <p:nvPr>
            <p:ph idx="1" type="body"/>
          </p:nvPr>
        </p:nvSpPr>
        <p:spPr>
          <a:xfrm>
            <a:off x="440075" y="741700"/>
            <a:ext cx="7591800" cy="14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E.g. COVID spike protein: 1273 amino acids long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Untranslated regions: e.g. 150 + 350 = 500 nucleotides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=&gt; total number of options approx: 4^500 * 3^1273 = *a lot*</a:t>
            </a:r>
            <a:endParaRPr/>
          </a:p>
        </p:txBody>
      </p:sp>
      <p:sp>
        <p:nvSpPr>
          <p:cNvPr id="364" name="Google Shape;364;p46"/>
          <p:cNvSpPr txBox="1"/>
          <p:nvPr/>
        </p:nvSpPr>
        <p:spPr>
          <a:xfrm>
            <a:off x="3465803" y="2416325"/>
            <a:ext cx="1486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666666"/>
                </a:solidFill>
                <a:latin typeface="Lexend Light"/>
                <a:ea typeface="Lexend Light"/>
                <a:cs typeface="Lexend Light"/>
                <a:sym typeface="Lexend Light"/>
              </a:rPr>
              <a:t>Number of nucleotides</a:t>
            </a:r>
            <a:endParaRPr sz="1300">
              <a:solidFill>
                <a:srgbClr val="666666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365" name="Google Shape;365;p46"/>
          <p:cNvSpPr txBox="1"/>
          <p:nvPr/>
        </p:nvSpPr>
        <p:spPr>
          <a:xfrm>
            <a:off x="4993784" y="2404099"/>
            <a:ext cx="2136900" cy="3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666666"/>
                </a:solidFill>
                <a:latin typeface="Lexend Light"/>
                <a:ea typeface="Lexend Light"/>
                <a:cs typeface="Lexend Light"/>
                <a:sym typeface="Lexend Light"/>
              </a:rPr>
              <a:t>Approx number of codon options per amino acid</a:t>
            </a:r>
            <a:endParaRPr sz="1300">
              <a:solidFill>
                <a:srgbClr val="666666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cxnSp>
        <p:nvCxnSpPr>
          <p:cNvPr id="366" name="Google Shape;366;p46"/>
          <p:cNvCxnSpPr/>
          <p:nvPr/>
        </p:nvCxnSpPr>
        <p:spPr>
          <a:xfrm flipH="1" rot="10800000">
            <a:off x="4200426" y="2044557"/>
            <a:ext cx="60900" cy="4149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67" name="Google Shape;367;p46"/>
          <p:cNvCxnSpPr/>
          <p:nvPr/>
        </p:nvCxnSpPr>
        <p:spPr>
          <a:xfrm rot="10800000">
            <a:off x="5221259" y="2066299"/>
            <a:ext cx="186000" cy="3378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68" name="Google Shape;368;p46"/>
          <p:cNvSpPr txBox="1"/>
          <p:nvPr/>
        </p:nvSpPr>
        <p:spPr>
          <a:xfrm>
            <a:off x="-47552" y="4899098"/>
            <a:ext cx="7814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rPr>
              <a:t>Ahmed et al., Mining Functional Elements in Messenger RNAs: Overview, Challenges, and Perspectives</a:t>
            </a:r>
            <a:endParaRPr sz="800">
              <a:solidFill>
                <a:srgbClr val="B7B7B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369" name="Google Shape;369;p46"/>
          <p:cNvGrpSpPr/>
          <p:nvPr/>
        </p:nvGrpSpPr>
        <p:grpSpPr>
          <a:xfrm>
            <a:off x="628525" y="3148651"/>
            <a:ext cx="7920449" cy="1624901"/>
            <a:chOff x="628525" y="2964550"/>
            <a:chExt cx="7920449" cy="1624901"/>
          </a:xfrm>
        </p:grpSpPr>
        <p:pic>
          <p:nvPicPr>
            <p:cNvPr id="370" name="Google Shape;370;p46"/>
            <p:cNvPicPr preferRelativeResize="0"/>
            <p:nvPr/>
          </p:nvPicPr>
          <p:blipFill rotWithShape="1">
            <a:blip r:embed="rId3">
              <a:alphaModFix/>
            </a:blip>
            <a:srcRect b="36676" l="0" r="0" t="0"/>
            <a:stretch/>
          </p:blipFill>
          <p:spPr>
            <a:xfrm>
              <a:off x="628525" y="2964550"/>
              <a:ext cx="7886925" cy="1245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1" name="Google Shape;371;p46"/>
            <p:cNvPicPr preferRelativeResize="0"/>
            <p:nvPr/>
          </p:nvPicPr>
          <p:blipFill rotWithShape="1">
            <a:blip r:embed="rId3">
              <a:alphaModFix/>
            </a:blip>
            <a:srcRect b="0" l="0" r="0" t="81927"/>
            <a:stretch/>
          </p:blipFill>
          <p:spPr>
            <a:xfrm>
              <a:off x="662049" y="4233951"/>
              <a:ext cx="7886925" cy="3555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7"/>
          <p:cNvSpPr txBox="1"/>
          <p:nvPr>
            <p:ph type="title"/>
          </p:nvPr>
        </p:nvSpPr>
        <p:spPr>
          <a:xfrm>
            <a:off x="311700" y="174379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solve it? “</a:t>
            </a:r>
            <a:r>
              <a:rPr lang="en"/>
              <a:t>Lab in the Loop”</a:t>
            </a:r>
            <a:endParaRPr/>
          </a:p>
        </p:txBody>
      </p:sp>
      <p:pic>
        <p:nvPicPr>
          <p:cNvPr id="377" name="Google Shape;377;p47"/>
          <p:cNvPicPr preferRelativeResize="0"/>
          <p:nvPr/>
        </p:nvPicPr>
        <p:blipFill rotWithShape="1">
          <a:blip r:embed="rId3">
            <a:alphaModFix/>
          </a:blip>
          <a:srcRect b="16019" l="18717" r="17007" t="16073"/>
          <a:stretch/>
        </p:blipFill>
        <p:spPr>
          <a:xfrm>
            <a:off x="2771963" y="1029525"/>
            <a:ext cx="3600074" cy="380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8"/>
          <p:cNvSpPr txBox="1"/>
          <p:nvPr>
            <p:ph type="title"/>
          </p:nvPr>
        </p:nvSpPr>
        <p:spPr>
          <a:xfrm>
            <a:off x="311700" y="174379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Challenge: Evaluation</a:t>
            </a:r>
            <a:endParaRPr/>
          </a:p>
        </p:txBody>
      </p:sp>
      <p:sp>
        <p:nvSpPr>
          <p:cNvPr id="383" name="Google Shape;383;p48"/>
          <p:cNvSpPr txBox="1"/>
          <p:nvPr>
            <p:ph idx="1" type="body"/>
          </p:nvPr>
        </p:nvSpPr>
        <p:spPr>
          <a:xfrm>
            <a:off x="2433851" y="935170"/>
            <a:ext cx="3051300" cy="36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Clinical trials</a:t>
            </a:r>
            <a:endParaRPr sz="1700"/>
          </a:p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rPr lang="en" sz="1700"/>
              <a:t>In-vivo non-human primates</a:t>
            </a:r>
            <a:endParaRPr sz="1700"/>
          </a:p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rPr lang="en" sz="1700"/>
              <a:t>In-vivo mice</a:t>
            </a:r>
            <a:endParaRPr sz="1700"/>
          </a:p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rPr lang="en" sz="1700"/>
              <a:t>In-vitro (cells) arrayed</a:t>
            </a:r>
            <a:endParaRPr sz="1700"/>
          </a:p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rPr lang="en" sz="1700"/>
              <a:t>In-vitro (cells) pooled</a:t>
            </a:r>
            <a:endParaRPr sz="1700"/>
          </a:p>
          <a:p>
            <a:pPr indent="0" lvl="0" marL="0" rtl="0" algn="l">
              <a:spcBef>
                <a:spcPts val="2000"/>
              </a:spcBef>
              <a:spcAft>
                <a:spcPts val="2000"/>
              </a:spcAft>
              <a:buNone/>
            </a:pPr>
            <a:r>
              <a:rPr lang="en" sz="1700"/>
              <a:t>In-silico (computational)</a:t>
            </a:r>
            <a:endParaRPr sz="1700"/>
          </a:p>
        </p:txBody>
      </p:sp>
      <p:pic>
        <p:nvPicPr>
          <p:cNvPr id="384" name="Google Shape;38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6501" y="344137"/>
            <a:ext cx="3096125" cy="464420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48"/>
          <p:cNvSpPr/>
          <p:nvPr/>
        </p:nvSpPr>
        <p:spPr>
          <a:xfrm>
            <a:off x="282250" y="938525"/>
            <a:ext cx="832124" cy="3304734"/>
          </a:xfrm>
          <a:custGeom>
            <a:rect b="b" l="l" r="r" t="t"/>
            <a:pathLst>
              <a:path extrusionOk="0" h="126171" w="36140">
                <a:moveTo>
                  <a:pt x="19655" y="126171"/>
                </a:moveTo>
                <a:lnTo>
                  <a:pt x="8877" y="14266"/>
                </a:lnTo>
                <a:lnTo>
                  <a:pt x="0" y="19338"/>
                </a:lnTo>
                <a:lnTo>
                  <a:pt x="18704" y="0"/>
                </a:lnTo>
                <a:lnTo>
                  <a:pt x="36140" y="18070"/>
                </a:lnTo>
                <a:lnTo>
                  <a:pt x="28214" y="14266"/>
                </a:lnTo>
                <a:close/>
              </a:path>
            </a:pathLst>
          </a:custGeom>
          <a:solidFill>
            <a:srgbClr val="F4CCCC"/>
          </a:solidFill>
          <a:ln>
            <a:noFill/>
          </a:ln>
        </p:spPr>
      </p:sp>
      <p:sp>
        <p:nvSpPr>
          <p:cNvPr id="386" name="Google Shape;386;p48"/>
          <p:cNvSpPr/>
          <p:nvPr/>
        </p:nvSpPr>
        <p:spPr>
          <a:xfrm rot="10800000">
            <a:off x="1269827" y="935172"/>
            <a:ext cx="832124" cy="3308204"/>
          </a:xfrm>
          <a:custGeom>
            <a:rect b="b" l="l" r="r" t="t"/>
            <a:pathLst>
              <a:path extrusionOk="0" h="126171" w="36140">
                <a:moveTo>
                  <a:pt x="19655" y="126171"/>
                </a:moveTo>
                <a:lnTo>
                  <a:pt x="8877" y="14266"/>
                </a:lnTo>
                <a:lnTo>
                  <a:pt x="0" y="19338"/>
                </a:lnTo>
                <a:lnTo>
                  <a:pt x="18704" y="0"/>
                </a:lnTo>
                <a:lnTo>
                  <a:pt x="36140" y="18070"/>
                </a:lnTo>
                <a:lnTo>
                  <a:pt x="28214" y="14266"/>
                </a:lnTo>
                <a:close/>
              </a:path>
            </a:pathLst>
          </a:custGeom>
          <a:solidFill>
            <a:srgbClr val="C9DAF8"/>
          </a:solidFill>
          <a:ln>
            <a:noFill/>
          </a:ln>
        </p:spPr>
      </p:sp>
      <p:sp>
        <p:nvSpPr>
          <p:cNvPr id="387" name="Google Shape;387;p48"/>
          <p:cNvSpPr txBox="1"/>
          <p:nvPr/>
        </p:nvSpPr>
        <p:spPr>
          <a:xfrm>
            <a:off x="393186" y="4271723"/>
            <a:ext cx="6657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Cost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88" name="Google Shape;388;p48"/>
          <p:cNvSpPr txBox="1"/>
          <p:nvPr/>
        </p:nvSpPr>
        <p:spPr>
          <a:xfrm>
            <a:off x="1325301" y="4267950"/>
            <a:ext cx="7767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Scale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9"/>
          <p:cNvSpPr txBox="1"/>
          <p:nvPr>
            <p:ph type="title"/>
          </p:nvPr>
        </p:nvSpPr>
        <p:spPr>
          <a:xfrm>
            <a:off x="311700" y="174379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Challenge: Training data</a:t>
            </a:r>
            <a:endParaRPr/>
          </a:p>
        </p:txBody>
      </p:sp>
      <p:sp>
        <p:nvSpPr>
          <p:cNvPr id="394" name="Google Shape;394;p49"/>
          <p:cNvSpPr txBox="1"/>
          <p:nvPr>
            <p:ph idx="1" type="body"/>
          </p:nvPr>
        </p:nvSpPr>
        <p:spPr>
          <a:xfrm>
            <a:off x="405000" y="835450"/>
            <a:ext cx="8739000" cy="9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Lots of publicly available genomic data (DNA, RNA, sequencing, </a:t>
            </a:r>
            <a:r>
              <a:rPr lang="en"/>
              <a:t>proteins</a:t>
            </a:r>
            <a:r>
              <a:rPr lang="en"/>
              <a:t>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But fairly little, and scattered, measurements speaking to the properties </a:t>
            </a:r>
            <a:endParaRPr/>
          </a:p>
        </p:txBody>
      </p:sp>
      <p:pic>
        <p:nvPicPr>
          <p:cNvPr id="395" name="Google Shape;39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4298" y="1862000"/>
            <a:ext cx="6641044" cy="328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49"/>
          <p:cNvSpPr txBox="1"/>
          <p:nvPr/>
        </p:nvSpPr>
        <p:spPr>
          <a:xfrm>
            <a:off x="7804500" y="4343100"/>
            <a:ext cx="1339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rPr>
              <a:t>Sielemann et al., The Reuse of Public Datasets in the Life Sciences: Potential Risks and Rewards</a:t>
            </a:r>
            <a:endParaRPr sz="800">
              <a:solidFill>
                <a:srgbClr val="B7B7B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0"/>
          <p:cNvSpPr txBox="1"/>
          <p:nvPr>
            <p:ph type="title"/>
          </p:nvPr>
        </p:nvSpPr>
        <p:spPr>
          <a:xfrm>
            <a:off x="311700" y="174379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Challenge: </a:t>
            </a:r>
            <a:r>
              <a:rPr lang="en"/>
              <a:t>Extrapolation, exploration</a:t>
            </a:r>
            <a:endParaRPr/>
          </a:p>
        </p:txBody>
      </p:sp>
      <p:sp>
        <p:nvSpPr>
          <p:cNvPr id="402" name="Google Shape;402;p50"/>
          <p:cNvSpPr txBox="1"/>
          <p:nvPr>
            <p:ph idx="1" type="body"/>
          </p:nvPr>
        </p:nvSpPr>
        <p:spPr>
          <a:xfrm>
            <a:off x="311700" y="1044645"/>
            <a:ext cx="2608500" cy="379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 Medium"/>
                <a:ea typeface="Lexend Medium"/>
                <a:cs typeface="Lexend Medium"/>
                <a:sym typeface="Lexend Medium"/>
              </a:rPr>
              <a:t>Extrapolation</a:t>
            </a:r>
            <a:r>
              <a:rPr lang="en"/>
              <a:t>: at each lab-in-the-loop iteration, want to get sequences better than best measured so far</a:t>
            </a:r>
            <a:endParaRPr/>
          </a:p>
          <a:p>
            <a:pPr indent="0" lvl="0" marL="0" rtl="0" algn="l">
              <a:spcBef>
                <a:spcPts val="2400"/>
              </a:spcBef>
              <a:spcAft>
                <a:spcPts val="2400"/>
              </a:spcAft>
              <a:buNone/>
            </a:pPr>
            <a:r>
              <a:rPr lang="en">
                <a:latin typeface="Lexend Medium"/>
                <a:ea typeface="Lexend Medium"/>
                <a:cs typeface="Lexend Medium"/>
                <a:sym typeface="Lexend Medium"/>
              </a:rPr>
              <a:t>Exploration</a:t>
            </a:r>
            <a:r>
              <a:rPr lang="en"/>
              <a:t>: want to find the best performing sequences in a huge search space</a:t>
            </a:r>
            <a:endParaRPr/>
          </a:p>
        </p:txBody>
      </p:sp>
      <p:pic>
        <p:nvPicPr>
          <p:cNvPr id="403" name="Google Shape;403;p50"/>
          <p:cNvPicPr preferRelativeResize="0"/>
          <p:nvPr/>
        </p:nvPicPr>
        <p:blipFill rotWithShape="1">
          <a:blip r:embed="rId3">
            <a:alphaModFix/>
          </a:blip>
          <a:srcRect b="16339" l="3394" r="4354" t="23032"/>
          <a:stretch/>
        </p:blipFill>
        <p:spPr>
          <a:xfrm>
            <a:off x="3629541" y="1769871"/>
            <a:ext cx="5460526" cy="2242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4" name="Google Shape;404;p50"/>
          <p:cNvCxnSpPr/>
          <p:nvPr/>
        </p:nvCxnSpPr>
        <p:spPr>
          <a:xfrm>
            <a:off x="3333266" y="2991646"/>
            <a:ext cx="1767300" cy="1426500"/>
          </a:xfrm>
          <a:prstGeom prst="straightConnector1">
            <a:avLst/>
          </a:prstGeom>
          <a:noFill/>
          <a:ln cap="flat" cmpd="sng" w="19050">
            <a:solidFill>
              <a:srgbClr val="999999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405" name="Google Shape;405;p50"/>
          <p:cNvCxnSpPr/>
          <p:nvPr/>
        </p:nvCxnSpPr>
        <p:spPr>
          <a:xfrm flipH="1">
            <a:off x="5100416" y="3863421"/>
            <a:ext cx="3954900" cy="562500"/>
          </a:xfrm>
          <a:prstGeom prst="straightConnector1">
            <a:avLst/>
          </a:prstGeom>
          <a:noFill/>
          <a:ln cap="flat" cmpd="sng" w="19050">
            <a:solidFill>
              <a:srgbClr val="999999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406" name="Google Shape;406;p50"/>
          <p:cNvCxnSpPr/>
          <p:nvPr/>
        </p:nvCxnSpPr>
        <p:spPr>
          <a:xfrm flipH="1">
            <a:off x="3376016" y="1159671"/>
            <a:ext cx="23700" cy="1680300"/>
          </a:xfrm>
          <a:prstGeom prst="straightConnector1">
            <a:avLst/>
          </a:prstGeom>
          <a:noFill/>
          <a:ln cap="flat" cmpd="sng" w="19050">
            <a:solidFill>
              <a:srgbClr val="999999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407" name="Google Shape;407;p50"/>
          <p:cNvSpPr txBox="1"/>
          <p:nvPr/>
        </p:nvSpPr>
        <p:spPr>
          <a:xfrm>
            <a:off x="5669991" y="4388371"/>
            <a:ext cx="3098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Sequence space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08" name="Google Shape;408;p50"/>
          <p:cNvSpPr txBox="1"/>
          <p:nvPr/>
        </p:nvSpPr>
        <p:spPr>
          <a:xfrm>
            <a:off x="3471041" y="1044771"/>
            <a:ext cx="3098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Fitness function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09" name="Google Shape;409;p50"/>
          <p:cNvSpPr/>
          <p:nvPr/>
        </p:nvSpPr>
        <p:spPr>
          <a:xfrm>
            <a:off x="5595041" y="1880873"/>
            <a:ext cx="261600" cy="2379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10" name="Google Shape;410;p50"/>
          <p:cNvSpPr/>
          <p:nvPr/>
        </p:nvSpPr>
        <p:spPr>
          <a:xfrm>
            <a:off x="6682616" y="1835148"/>
            <a:ext cx="261600" cy="2379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11" name="Google Shape;411;p50"/>
          <p:cNvSpPr/>
          <p:nvPr/>
        </p:nvSpPr>
        <p:spPr>
          <a:xfrm>
            <a:off x="6308141" y="2217373"/>
            <a:ext cx="261600" cy="2379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412" name="Google Shape;412;p50"/>
          <p:cNvGrpSpPr/>
          <p:nvPr/>
        </p:nvGrpSpPr>
        <p:grpSpPr>
          <a:xfrm>
            <a:off x="4921490" y="3335349"/>
            <a:ext cx="173142" cy="133650"/>
            <a:chOff x="4826496" y="3217600"/>
            <a:chExt cx="215700" cy="166500"/>
          </a:xfrm>
        </p:grpSpPr>
        <p:cxnSp>
          <p:nvCxnSpPr>
            <p:cNvPr id="413" name="Google Shape;413;p50"/>
            <p:cNvCxnSpPr/>
            <p:nvPr/>
          </p:nvCxnSpPr>
          <p:spPr>
            <a:xfrm flipH="1" rot="10800000">
              <a:off x="4874050" y="3217600"/>
              <a:ext cx="134700" cy="166500"/>
            </a:xfrm>
            <a:prstGeom prst="straightConnector1">
              <a:avLst/>
            </a:prstGeom>
            <a:noFill/>
            <a:ln cap="flat" cmpd="sng" w="22925">
              <a:solidFill>
                <a:srgbClr val="FF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14" name="Google Shape;414;p50"/>
            <p:cNvCxnSpPr/>
            <p:nvPr/>
          </p:nvCxnSpPr>
          <p:spPr>
            <a:xfrm>
              <a:off x="4826496" y="3273149"/>
              <a:ext cx="215700" cy="57300"/>
            </a:xfrm>
            <a:prstGeom prst="straightConnector1">
              <a:avLst/>
            </a:prstGeom>
            <a:noFill/>
            <a:ln cap="flat" cmpd="sng" w="22925">
              <a:solidFill>
                <a:srgbClr val="FF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415" name="Google Shape;415;p50"/>
          <p:cNvGrpSpPr/>
          <p:nvPr/>
        </p:nvGrpSpPr>
        <p:grpSpPr>
          <a:xfrm>
            <a:off x="5056541" y="3451313"/>
            <a:ext cx="173142" cy="133650"/>
            <a:chOff x="4826496" y="3217600"/>
            <a:chExt cx="215700" cy="166500"/>
          </a:xfrm>
        </p:grpSpPr>
        <p:cxnSp>
          <p:nvCxnSpPr>
            <p:cNvPr id="416" name="Google Shape;416;p50"/>
            <p:cNvCxnSpPr/>
            <p:nvPr/>
          </p:nvCxnSpPr>
          <p:spPr>
            <a:xfrm flipH="1" rot="10800000">
              <a:off x="4874050" y="3217600"/>
              <a:ext cx="134700" cy="166500"/>
            </a:xfrm>
            <a:prstGeom prst="straightConnector1">
              <a:avLst/>
            </a:prstGeom>
            <a:noFill/>
            <a:ln cap="flat" cmpd="sng" w="22925">
              <a:solidFill>
                <a:srgbClr val="FF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17" name="Google Shape;417;p50"/>
            <p:cNvCxnSpPr/>
            <p:nvPr/>
          </p:nvCxnSpPr>
          <p:spPr>
            <a:xfrm>
              <a:off x="4826496" y="3273149"/>
              <a:ext cx="215700" cy="57300"/>
            </a:xfrm>
            <a:prstGeom prst="straightConnector1">
              <a:avLst/>
            </a:prstGeom>
            <a:noFill/>
            <a:ln cap="flat" cmpd="sng" w="22925">
              <a:solidFill>
                <a:srgbClr val="FF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418" name="Google Shape;418;p50"/>
          <p:cNvGrpSpPr/>
          <p:nvPr/>
        </p:nvGrpSpPr>
        <p:grpSpPr>
          <a:xfrm>
            <a:off x="5121616" y="3287380"/>
            <a:ext cx="173142" cy="133650"/>
            <a:chOff x="4826496" y="3217600"/>
            <a:chExt cx="215700" cy="166500"/>
          </a:xfrm>
        </p:grpSpPr>
        <p:cxnSp>
          <p:nvCxnSpPr>
            <p:cNvPr id="419" name="Google Shape;419;p50"/>
            <p:cNvCxnSpPr/>
            <p:nvPr/>
          </p:nvCxnSpPr>
          <p:spPr>
            <a:xfrm flipH="1" rot="10800000">
              <a:off x="4874050" y="3217600"/>
              <a:ext cx="134700" cy="166500"/>
            </a:xfrm>
            <a:prstGeom prst="straightConnector1">
              <a:avLst/>
            </a:prstGeom>
            <a:noFill/>
            <a:ln cap="flat" cmpd="sng" w="22925">
              <a:solidFill>
                <a:srgbClr val="FF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20" name="Google Shape;420;p50"/>
            <p:cNvCxnSpPr/>
            <p:nvPr/>
          </p:nvCxnSpPr>
          <p:spPr>
            <a:xfrm>
              <a:off x="4826496" y="3273149"/>
              <a:ext cx="215700" cy="57300"/>
            </a:xfrm>
            <a:prstGeom prst="straightConnector1">
              <a:avLst/>
            </a:prstGeom>
            <a:noFill/>
            <a:ln cap="flat" cmpd="sng" w="22925">
              <a:solidFill>
                <a:srgbClr val="FF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421" name="Google Shape;421;p50"/>
          <p:cNvGrpSpPr/>
          <p:nvPr/>
        </p:nvGrpSpPr>
        <p:grpSpPr>
          <a:xfrm>
            <a:off x="5275752" y="3416066"/>
            <a:ext cx="173142" cy="133650"/>
            <a:chOff x="4826496" y="3217600"/>
            <a:chExt cx="215700" cy="166500"/>
          </a:xfrm>
        </p:grpSpPr>
        <p:cxnSp>
          <p:nvCxnSpPr>
            <p:cNvPr id="422" name="Google Shape;422;p50"/>
            <p:cNvCxnSpPr/>
            <p:nvPr/>
          </p:nvCxnSpPr>
          <p:spPr>
            <a:xfrm flipH="1" rot="10800000">
              <a:off x="4874050" y="3217600"/>
              <a:ext cx="134700" cy="166500"/>
            </a:xfrm>
            <a:prstGeom prst="straightConnector1">
              <a:avLst/>
            </a:prstGeom>
            <a:noFill/>
            <a:ln cap="flat" cmpd="sng" w="22925">
              <a:solidFill>
                <a:srgbClr val="FF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23" name="Google Shape;423;p50"/>
            <p:cNvCxnSpPr/>
            <p:nvPr/>
          </p:nvCxnSpPr>
          <p:spPr>
            <a:xfrm>
              <a:off x="4826496" y="3273149"/>
              <a:ext cx="215700" cy="57300"/>
            </a:xfrm>
            <a:prstGeom prst="straightConnector1">
              <a:avLst/>
            </a:prstGeom>
            <a:noFill/>
            <a:ln cap="flat" cmpd="sng" w="22925">
              <a:solidFill>
                <a:srgbClr val="FF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424" name="Google Shape;424;p50"/>
          <p:cNvSpPr/>
          <p:nvPr/>
        </p:nvSpPr>
        <p:spPr>
          <a:xfrm>
            <a:off x="5499913" y="2435646"/>
            <a:ext cx="602325" cy="895550"/>
          </a:xfrm>
          <a:custGeom>
            <a:rect b="b" l="l" r="r" t="t"/>
            <a:pathLst>
              <a:path extrusionOk="0" h="35822" w="24093">
                <a:moveTo>
                  <a:pt x="0" y="35822"/>
                </a:moveTo>
                <a:cubicBezTo>
                  <a:pt x="3504" y="33021"/>
                  <a:pt x="7822" y="30641"/>
                  <a:pt x="9828" y="26629"/>
                </a:cubicBezTo>
                <a:cubicBezTo>
                  <a:pt x="12344" y="21597"/>
                  <a:pt x="10489" y="15376"/>
                  <a:pt x="11413" y="9827"/>
                </a:cubicBezTo>
                <a:cubicBezTo>
                  <a:pt x="12292" y="4552"/>
                  <a:pt x="18746" y="0"/>
                  <a:pt x="24093" y="0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stealth"/>
          </a:ln>
        </p:spPr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1"/>
          <p:cNvSpPr txBox="1"/>
          <p:nvPr>
            <p:ph type="title"/>
          </p:nvPr>
        </p:nvSpPr>
        <p:spPr>
          <a:xfrm>
            <a:off x="311700" y="174379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Lab in the Loop Revisited</a:t>
            </a:r>
            <a:endParaRPr/>
          </a:p>
        </p:txBody>
      </p:sp>
      <p:pic>
        <p:nvPicPr>
          <p:cNvPr id="430" name="Google Shape;430;p51"/>
          <p:cNvPicPr preferRelativeResize="0"/>
          <p:nvPr/>
        </p:nvPicPr>
        <p:blipFill rotWithShape="1">
          <a:blip r:embed="rId3">
            <a:alphaModFix/>
          </a:blip>
          <a:srcRect b="16019" l="18717" r="17007" t="16073"/>
          <a:stretch/>
        </p:blipFill>
        <p:spPr>
          <a:xfrm>
            <a:off x="3113700" y="912907"/>
            <a:ext cx="2916600" cy="3081326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51"/>
          <p:cNvSpPr txBox="1"/>
          <p:nvPr>
            <p:ph idx="1" type="body"/>
          </p:nvPr>
        </p:nvSpPr>
        <p:spPr>
          <a:xfrm>
            <a:off x="507875" y="1041500"/>
            <a:ext cx="2509800" cy="113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Smart design strategies trading off exploration and exploitation</a:t>
            </a:r>
            <a:endParaRPr/>
          </a:p>
        </p:txBody>
      </p:sp>
      <p:sp>
        <p:nvSpPr>
          <p:cNvPr id="432" name="Google Shape;432;p51"/>
          <p:cNvSpPr txBox="1"/>
          <p:nvPr>
            <p:ph idx="1" type="body"/>
          </p:nvPr>
        </p:nvSpPr>
        <p:spPr>
          <a:xfrm>
            <a:off x="6322500" y="950425"/>
            <a:ext cx="25098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New scalable assays and smart use of different “tiers” of data, including in-silico</a:t>
            </a:r>
            <a:endParaRPr/>
          </a:p>
        </p:txBody>
      </p:sp>
      <p:sp>
        <p:nvSpPr>
          <p:cNvPr id="433" name="Google Shape;433;p51"/>
          <p:cNvSpPr txBox="1"/>
          <p:nvPr>
            <p:ph idx="1" type="body"/>
          </p:nvPr>
        </p:nvSpPr>
        <p:spPr>
          <a:xfrm>
            <a:off x="1445550" y="3994325"/>
            <a:ext cx="6432300" cy="122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Generative models supporting extrapolation, low-data regimes, </a:t>
            </a:r>
            <a:r>
              <a:rPr lang="en" sz="1600"/>
              <a:t>multi-objective optimization</a:t>
            </a:r>
            <a:endParaRPr sz="1600"/>
          </a:p>
          <a:p>
            <a:pPr indent="0" lvl="0" marL="0" rtl="0" algn="ctr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/>
              <a:t>Large-scale pre-training on genomic data and beyond</a:t>
            </a:r>
            <a:endParaRPr sz="16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/>
          <p:nvPr>
            <p:ph type="title"/>
          </p:nvPr>
        </p:nvSpPr>
        <p:spPr>
          <a:xfrm>
            <a:off x="134725" y="174375"/>
            <a:ext cx="1973400" cy="159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World is 3D and Dynamic</a:t>
            </a:r>
            <a:endParaRPr/>
          </a:p>
        </p:txBody>
      </p:sp>
      <p:sp>
        <p:nvSpPr>
          <p:cNvPr id="89" name="Google Shape;89;p16"/>
          <p:cNvSpPr txBox="1"/>
          <p:nvPr/>
        </p:nvSpPr>
        <p:spPr>
          <a:xfrm>
            <a:off x="7315200" y="4650900"/>
            <a:ext cx="1828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CCCCCC"/>
                </a:solidFill>
                <a:latin typeface="Avenir"/>
                <a:ea typeface="Avenir"/>
                <a:cs typeface="Avenir"/>
                <a:sym typeface="Avenir"/>
              </a:rPr>
              <a:t>https://www.youtube.com/shorts/vOcqoLGX2jI</a:t>
            </a:r>
            <a:endParaRPr sz="1000">
              <a:solidFill>
                <a:srgbClr val="CCCCCC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90" name="Google Shape;90;p16" title="mountain_video2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6046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2"/>
          <p:cNvSpPr txBox="1"/>
          <p:nvPr>
            <p:ph type="title"/>
          </p:nvPr>
        </p:nvSpPr>
        <p:spPr>
          <a:xfrm>
            <a:off x="311700" y="174379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  <p:sp>
        <p:nvSpPr>
          <p:cNvPr id="439" name="Google Shape;439;p52"/>
          <p:cNvSpPr txBox="1"/>
          <p:nvPr>
            <p:ph idx="1" type="body"/>
          </p:nvPr>
        </p:nvSpPr>
        <p:spPr>
          <a:xfrm>
            <a:off x="414750" y="1145775"/>
            <a:ext cx="4015500" cy="365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Biology is extremely complex and “messy”</a:t>
            </a:r>
            <a:endParaRPr/>
          </a:p>
          <a:p>
            <a:pPr indent="0" lvl="0" marL="0" rtl="0" algn="l">
              <a:spcBef>
                <a:spcPts val="2400"/>
              </a:spcBef>
              <a:spcAft>
                <a:spcPts val="0"/>
              </a:spcAft>
              <a:buNone/>
            </a:pPr>
            <a:r>
              <a:rPr lang="en"/>
              <a:t>That’s exactly the type of problem ML is good at</a:t>
            </a:r>
            <a:endParaRPr/>
          </a:p>
          <a:p>
            <a:pPr indent="0" lvl="0" marL="0" rtl="0" algn="l">
              <a:spcBef>
                <a:spcPts val="2400"/>
              </a:spcBef>
              <a:spcAft>
                <a:spcPts val="0"/>
              </a:spcAft>
              <a:buNone/>
            </a:pPr>
            <a:r>
              <a:rPr lang="en"/>
              <a:t>Which is great since drug development needs help</a:t>
            </a:r>
            <a:endParaRPr/>
          </a:p>
          <a:p>
            <a:pPr indent="0" lvl="0" marL="0" rtl="0" algn="l">
              <a:spcBef>
                <a:spcPts val="2400"/>
              </a:spcBef>
              <a:spcAft>
                <a:spcPts val="2400"/>
              </a:spcAft>
              <a:buNone/>
            </a:pPr>
            <a:r>
              <a:rPr lang="en"/>
              <a:t>Lots of interesting and difficult challenges</a:t>
            </a:r>
            <a:endParaRPr/>
          </a:p>
        </p:txBody>
      </p:sp>
      <p:grpSp>
        <p:nvGrpSpPr>
          <p:cNvPr id="440" name="Google Shape;440;p52"/>
          <p:cNvGrpSpPr/>
          <p:nvPr/>
        </p:nvGrpSpPr>
        <p:grpSpPr>
          <a:xfrm>
            <a:off x="4659179" y="573904"/>
            <a:ext cx="4322824" cy="4230970"/>
            <a:chOff x="5087119" y="594425"/>
            <a:chExt cx="3842510" cy="3760863"/>
          </a:xfrm>
        </p:grpSpPr>
        <p:pic>
          <p:nvPicPr>
            <p:cNvPr id="441" name="Google Shape;441;p52"/>
            <p:cNvPicPr preferRelativeResize="0"/>
            <p:nvPr/>
          </p:nvPicPr>
          <p:blipFill rotWithShape="1">
            <a:blip r:embed="rId3">
              <a:alphaModFix/>
            </a:blip>
            <a:srcRect b="11276" l="0" r="41475" t="0"/>
            <a:stretch/>
          </p:blipFill>
          <p:spPr>
            <a:xfrm>
              <a:off x="5087119" y="766044"/>
              <a:ext cx="1743574" cy="1761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2" name="Google Shape;442;p52"/>
            <p:cNvPicPr preferRelativeResize="0"/>
            <p:nvPr/>
          </p:nvPicPr>
          <p:blipFill rotWithShape="1">
            <a:blip r:embed="rId4">
              <a:alphaModFix/>
            </a:blip>
            <a:srcRect b="4560" l="0" r="0" t="-4560"/>
            <a:stretch/>
          </p:blipFill>
          <p:spPr>
            <a:xfrm>
              <a:off x="6889874" y="594425"/>
              <a:ext cx="2039756" cy="1989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3" name="Google Shape;443;p52"/>
            <p:cNvPicPr preferRelativeResize="0"/>
            <p:nvPr/>
          </p:nvPicPr>
          <p:blipFill rotWithShape="1">
            <a:blip r:embed="rId5">
              <a:alphaModFix/>
            </a:blip>
            <a:srcRect b="0" l="0" r="0" t="-38811"/>
            <a:stretch/>
          </p:blipFill>
          <p:spPr>
            <a:xfrm>
              <a:off x="5980048" y="2105510"/>
              <a:ext cx="1958133" cy="224977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53"/>
          <p:cNvSpPr txBox="1"/>
          <p:nvPr>
            <p:ph idx="1" type="body"/>
          </p:nvPr>
        </p:nvSpPr>
        <p:spPr>
          <a:xfrm>
            <a:off x="327529" y="1003150"/>
            <a:ext cx="3540000" cy="30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Computer vision is still not “solved” – exciting challenges!</a:t>
            </a:r>
            <a:endParaRPr sz="2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/>
              <a:t>Loads of room for innovation and impact in using ML for biology and medicine</a:t>
            </a:r>
            <a:endParaRPr sz="2000"/>
          </a:p>
        </p:txBody>
      </p:sp>
      <p:pic>
        <p:nvPicPr>
          <p:cNvPr id="449" name="Google Shape;44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0500" y="0"/>
            <a:ext cx="51435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/>
          <p:nvPr>
            <p:ph type="title"/>
          </p:nvPr>
        </p:nvSpPr>
        <p:spPr>
          <a:xfrm>
            <a:off x="134725" y="174375"/>
            <a:ext cx="1973400" cy="159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World is 3D and Dynamic</a:t>
            </a:r>
            <a:endParaRPr/>
          </a:p>
        </p:txBody>
      </p:sp>
      <p:sp>
        <p:nvSpPr>
          <p:cNvPr id="96" name="Google Shape;96;p17"/>
          <p:cNvSpPr txBox="1"/>
          <p:nvPr/>
        </p:nvSpPr>
        <p:spPr>
          <a:xfrm>
            <a:off x="7315200" y="4650900"/>
            <a:ext cx="1828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CCCCCC"/>
                </a:solidFill>
                <a:latin typeface="Avenir"/>
                <a:ea typeface="Avenir"/>
                <a:cs typeface="Avenir"/>
                <a:sym typeface="Avenir"/>
              </a:rPr>
              <a:t>https://www.youtube.com/shorts/vOcqoLGX2jI</a:t>
            </a:r>
            <a:endParaRPr sz="1000">
              <a:solidFill>
                <a:srgbClr val="CCCCCC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97" name="Google Shape;97;p17" title="Screenshot 2025-10-12 at 20.58.06.png"/>
          <p:cNvPicPr preferRelativeResize="0"/>
          <p:nvPr/>
        </p:nvPicPr>
        <p:blipFill rotWithShape="1">
          <a:blip r:embed="rId3">
            <a:alphaModFix/>
          </a:blip>
          <a:srcRect b="0" l="0" r="3623" t="0"/>
          <a:stretch/>
        </p:blipFill>
        <p:spPr>
          <a:xfrm>
            <a:off x="2108126" y="0"/>
            <a:ext cx="515142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/>
          <p:nvPr>
            <p:ph type="title"/>
          </p:nvPr>
        </p:nvSpPr>
        <p:spPr>
          <a:xfrm>
            <a:off x="311700" y="174379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Digital Images Live “On The Grid” of the Camera Sensor</a:t>
            </a:r>
            <a:endParaRPr/>
          </a:p>
        </p:txBody>
      </p:sp>
      <p:sp>
        <p:nvSpPr>
          <p:cNvPr id="103" name="Google Shape;103;p18"/>
          <p:cNvSpPr txBox="1"/>
          <p:nvPr/>
        </p:nvSpPr>
        <p:spPr>
          <a:xfrm>
            <a:off x="0" y="4804800"/>
            <a:ext cx="6972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CCCCCC"/>
                </a:solidFill>
                <a:latin typeface="Avenir"/>
                <a:ea typeface="Avenir"/>
                <a:cs typeface="Avenir"/>
                <a:sym typeface="Avenir"/>
              </a:rPr>
              <a:t>https://www.youtube.com/shorts/vOcqoLGX2jI</a:t>
            </a:r>
            <a:endParaRPr sz="1000">
              <a:solidFill>
                <a:srgbClr val="CCCCCC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04" name="Google Shape;104;p18" title="Screenshot 2025-10-12 at 20.58.0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8311" y="1396132"/>
            <a:ext cx="2754354" cy="2650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 title="Screenshot 2025-10-12 at 20.58.26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915" y="1396132"/>
            <a:ext cx="2739544" cy="2650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 title="Screenshot 2025-10-12 at 20.58.45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78525" y="1396132"/>
            <a:ext cx="2769374" cy="2650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 rotWithShape="1">
          <a:blip r:embed="rId6">
            <a:alphaModFix/>
          </a:blip>
          <a:srcRect b="16706" l="0" r="0" t="16358"/>
          <a:stretch/>
        </p:blipFill>
        <p:spPr>
          <a:xfrm rot="-3349246">
            <a:off x="877725" y="4283750"/>
            <a:ext cx="556475" cy="37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8"/>
          <p:cNvPicPr preferRelativeResize="0"/>
          <p:nvPr/>
        </p:nvPicPr>
        <p:blipFill rotWithShape="1">
          <a:blip r:embed="rId6">
            <a:alphaModFix/>
          </a:blip>
          <a:srcRect b="16706" l="0" r="0" t="16358"/>
          <a:stretch/>
        </p:blipFill>
        <p:spPr>
          <a:xfrm rot="-5399997">
            <a:off x="4152675" y="4283762"/>
            <a:ext cx="556475" cy="37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8"/>
          <p:cNvPicPr preferRelativeResize="0"/>
          <p:nvPr/>
        </p:nvPicPr>
        <p:blipFill rotWithShape="1">
          <a:blip r:embed="rId6">
            <a:alphaModFix/>
          </a:blip>
          <a:srcRect b="16706" l="0" r="0" t="16358"/>
          <a:stretch/>
        </p:blipFill>
        <p:spPr>
          <a:xfrm rot="-7467447">
            <a:off x="7546525" y="4283750"/>
            <a:ext cx="556475" cy="37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 title="32x32transparentgrid.png"/>
          <p:cNvPicPr preferRelativeResize="0"/>
          <p:nvPr/>
        </p:nvPicPr>
        <p:blipFill rotWithShape="1">
          <a:blip r:embed="rId7">
            <a:alphaModFix/>
          </a:blip>
          <a:srcRect b="6266" l="3465" r="0" t="3700"/>
          <a:stretch/>
        </p:blipFill>
        <p:spPr>
          <a:xfrm>
            <a:off x="152925" y="1416750"/>
            <a:ext cx="2819702" cy="262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8" title="32x32transparentgrid.png"/>
          <p:cNvPicPr preferRelativeResize="0"/>
          <p:nvPr/>
        </p:nvPicPr>
        <p:blipFill rotWithShape="1">
          <a:blip r:embed="rId7">
            <a:alphaModFix/>
          </a:blip>
          <a:srcRect b="6266" l="3465" r="0" t="3700"/>
          <a:stretch/>
        </p:blipFill>
        <p:spPr>
          <a:xfrm>
            <a:off x="3165725" y="1406438"/>
            <a:ext cx="2819702" cy="262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8" title="32x32transparentgrid.png"/>
          <p:cNvPicPr preferRelativeResize="0"/>
          <p:nvPr/>
        </p:nvPicPr>
        <p:blipFill rotWithShape="1">
          <a:blip r:embed="rId7">
            <a:alphaModFix/>
          </a:blip>
          <a:srcRect b="6266" l="3470" r="1716" t="3700"/>
          <a:stretch/>
        </p:blipFill>
        <p:spPr>
          <a:xfrm>
            <a:off x="6178525" y="1396125"/>
            <a:ext cx="2769377" cy="2629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/>
          <p:nvPr>
            <p:ph type="title"/>
          </p:nvPr>
        </p:nvSpPr>
        <p:spPr>
          <a:xfrm>
            <a:off x="367900" y="1456875"/>
            <a:ext cx="8520600" cy="21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We naturally see the world as it is – 3D and dynamic</a:t>
            </a:r>
            <a:endParaRPr sz="2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How do we make computer vision systems that do too?</a:t>
            </a:r>
            <a:endParaRPr sz="26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/>
          <p:nvPr>
            <p:ph type="title"/>
          </p:nvPr>
        </p:nvSpPr>
        <p:spPr>
          <a:xfrm>
            <a:off x="311700" y="174379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“off the grid”?</a:t>
            </a:r>
            <a:endParaRPr/>
          </a:p>
        </p:txBody>
      </p:sp>
      <p:sp>
        <p:nvSpPr>
          <p:cNvPr id="123" name="Google Shape;123;p20"/>
          <p:cNvSpPr txBox="1"/>
          <p:nvPr>
            <p:ph idx="1" type="body"/>
          </p:nvPr>
        </p:nvSpPr>
        <p:spPr>
          <a:xfrm>
            <a:off x="397800" y="1341563"/>
            <a:ext cx="3190800" cy="267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Efficiency!</a:t>
            </a:r>
            <a:endParaRPr sz="2000"/>
          </a:p>
          <a:p>
            <a:pPr indent="0" lvl="0" marL="0" rtl="0" algn="l">
              <a:spcBef>
                <a:spcPts val="2400"/>
              </a:spcBef>
              <a:spcAft>
                <a:spcPts val="0"/>
              </a:spcAft>
              <a:buNone/>
            </a:pPr>
            <a:r>
              <a:rPr lang="en" sz="2000"/>
              <a:t>The right inductive bias for vision</a:t>
            </a:r>
            <a:endParaRPr sz="2000"/>
          </a:p>
          <a:p>
            <a:pPr indent="0" lvl="0" marL="0" rtl="0" algn="l">
              <a:spcBef>
                <a:spcPts val="2400"/>
              </a:spcBef>
              <a:spcAft>
                <a:spcPts val="2400"/>
              </a:spcAft>
              <a:buNone/>
            </a:pPr>
            <a:r>
              <a:rPr lang="en" sz="2000"/>
              <a:t>Especially for video</a:t>
            </a:r>
            <a:endParaRPr/>
          </a:p>
        </p:txBody>
      </p:sp>
      <p:sp>
        <p:nvSpPr>
          <p:cNvPr id="124" name="Google Shape;124;p20"/>
          <p:cNvSpPr txBox="1"/>
          <p:nvPr/>
        </p:nvSpPr>
        <p:spPr>
          <a:xfrm>
            <a:off x="0" y="4833427"/>
            <a:ext cx="364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CCCCCC"/>
                </a:solidFill>
                <a:latin typeface="Avenir"/>
                <a:ea typeface="Avenir"/>
                <a:cs typeface="Avenir"/>
                <a:sym typeface="Avenir"/>
              </a:rPr>
              <a:t>https://www.youtube.com/shorts/vOcqoLGX2jI</a:t>
            </a:r>
            <a:endParaRPr sz="1000">
              <a:solidFill>
                <a:srgbClr val="CCCCCC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25" name="Google Shape;125;p20" title="Screenshot 2025-10-12 at 20.58.0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7103" y="0"/>
            <a:ext cx="534519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/>
          <p:nvPr>
            <p:ph type="title"/>
          </p:nvPr>
        </p:nvSpPr>
        <p:spPr>
          <a:xfrm>
            <a:off x="311700" y="174379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Aside: 3D Reconstruction</a:t>
            </a:r>
            <a:endParaRPr/>
          </a:p>
        </p:txBody>
      </p:sp>
      <p:sp>
        <p:nvSpPr>
          <p:cNvPr id="131" name="Google Shape;131;p21"/>
          <p:cNvSpPr txBox="1"/>
          <p:nvPr>
            <p:ph idx="1" type="body"/>
          </p:nvPr>
        </p:nvSpPr>
        <p:spPr>
          <a:xfrm>
            <a:off x="311700" y="45157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 large successful field, but not deep-learning-native</a:t>
            </a:r>
            <a:endParaRPr/>
          </a:p>
        </p:txBody>
      </p:sp>
      <p:pic>
        <p:nvPicPr>
          <p:cNvPr id="132" name="Google Shape;132;p21" title="Screenshot 2025-10-12 at 12.04.3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826335"/>
            <a:ext cx="8520602" cy="361544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1"/>
          <p:cNvSpPr txBox="1"/>
          <p:nvPr/>
        </p:nvSpPr>
        <p:spPr>
          <a:xfrm>
            <a:off x="5134269" y="4842275"/>
            <a:ext cx="4019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rPr>
              <a:t>Image from Furukawa &amp; Hernández</a:t>
            </a:r>
            <a:endParaRPr sz="1000">
              <a:solidFill>
                <a:srgbClr val="B7B7B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