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slideLayouts/slideLayout9.xml" ContentType="application/vnd.openxmlformats-officedocument.presentationml.slideLayout+xml"/>
  <Override PartName="/ppt/theme/theme4.xml" ContentType="application/vnd.openxmlformats-officedocument.theme+xml"/>
  <Override PartName="/ppt/slideLayouts/slideLayout10.xml" ContentType="application/vnd.openxmlformats-officedocument.presentationml.slideLayout+xml"/>
  <Override PartName="/ppt/theme/theme5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66" r:id="rId2"/>
    <p:sldMasterId id="2147483669" r:id="rId3"/>
    <p:sldMasterId id="2147483672" r:id="rId4"/>
    <p:sldMasterId id="2147483678" r:id="rId5"/>
    <p:sldMasterId id="2147483682" r:id="rId6"/>
  </p:sldMasterIdLst>
  <p:notesMasterIdLst>
    <p:notesMasterId r:id="rId72"/>
  </p:notesMasterIdLst>
  <p:sldIdLst>
    <p:sldId id="885" r:id="rId7"/>
    <p:sldId id="850" r:id="rId8"/>
    <p:sldId id="841" r:id="rId9"/>
    <p:sldId id="851" r:id="rId10"/>
    <p:sldId id="852" r:id="rId11"/>
    <p:sldId id="853" r:id="rId12"/>
    <p:sldId id="854" r:id="rId13"/>
    <p:sldId id="855" r:id="rId14"/>
    <p:sldId id="856" r:id="rId15"/>
    <p:sldId id="888" r:id="rId16"/>
    <p:sldId id="857" r:id="rId17"/>
    <p:sldId id="858" r:id="rId18"/>
    <p:sldId id="886" r:id="rId19"/>
    <p:sldId id="474" r:id="rId20"/>
    <p:sldId id="492" r:id="rId21"/>
    <p:sldId id="816" r:id="rId22"/>
    <p:sldId id="817" r:id="rId23"/>
    <p:sldId id="840" r:id="rId24"/>
    <p:sldId id="545" r:id="rId25"/>
    <p:sldId id="808" r:id="rId26"/>
    <p:sldId id="887" r:id="rId27"/>
    <p:sldId id="803" r:id="rId28"/>
    <p:sldId id="692" r:id="rId29"/>
    <p:sldId id="747" r:id="rId30"/>
    <p:sldId id="732" r:id="rId31"/>
    <p:sldId id="753" r:id="rId32"/>
    <p:sldId id="487" r:id="rId33"/>
    <p:sldId id="484" r:id="rId34"/>
    <p:sldId id="536" r:id="rId35"/>
    <p:sldId id="804" r:id="rId36"/>
    <p:sldId id="805" r:id="rId37"/>
    <p:sldId id="693" r:id="rId38"/>
    <p:sldId id="806" r:id="rId39"/>
    <p:sldId id="860" r:id="rId40"/>
    <p:sldId id="889" r:id="rId41"/>
    <p:sldId id="811" r:id="rId42"/>
    <p:sldId id="812" r:id="rId43"/>
    <p:sldId id="875" r:id="rId44"/>
    <p:sldId id="862" r:id="rId45"/>
    <p:sldId id="863" r:id="rId46"/>
    <p:sldId id="890" r:id="rId47"/>
    <p:sldId id="864" r:id="rId48"/>
    <p:sldId id="865" r:id="rId49"/>
    <p:sldId id="866" r:id="rId50"/>
    <p:sldId id="867" r:id="rId51"/>
    <p:sldId id="891" r:id="rId52"/>
    <p:sldId id="868" r:id="rId53"/>
    <p:sldId id="869" r:id="rId54"/>
    <p:sldId id="870" r:id="rId55"/>
    <p:sldId id="871" r:id="rId56"/>
    <p:sldId id="848" r:id="rId57"/>
    <p:sldId id="872" r:id="rId58"/>
    <p:sldId id="873" r:id="rId59"/>
    <p:sldId id="831" r:id="rId60"/>
    <p:sldId id="832" r:id="rId61"/>
    <p:sldId id="833" r:id="rId62"/>
    <p:sldId id="834" r:id="rId63"/>
    <p:sldId id="835" r:id="rId64"/>
    <p:sldId id="843" r:id="rId65"/>
    <p:sldId id="884" r:id="rId66"/>
    <p:sldId id="530" r:id="rId67"/>
    <p:sldId id="892" r:id="rId68"/>
    <p:sldId id="874" r:id="rId69"/>
    <p:sldId id="802" r:id="rId70"/>
    <p:sldId id="672" r:id="rId7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296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026" autoAdjust="0"/>
  </p:normalViewPr>
  <p:slideViewPr>
    <p:cSldViewPr snapToGrid="0">
      <p:cViewPr varScale="1">
        <p:scale>
          <a:sx n="69" d="100"/>
          <a:sy n="69" d="100"/>
        </p:scale>
        <p:origin x="48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7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5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tableStyles" Target="tableStyles.xml"/><Relationship Id="rId7" Type="http://schemas.openxmlformats.org/officeDocument/2006/relationships/slide" Target="slides/slide1.xml"/><Relationship Id="rId71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D3F4C9-21D5-49B9-B210-C3A445C6F189}" type="datetimeFigureOut">
              <a:rPr lang="de-DE" smtClean="0"/>
              <a:t>12.10.2025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0A0869-0D6A-4A33-8E0D-022FD069DD8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0163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1CAD0D-262D-F145-A422-6EFA995C3514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3769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1CAD0D-262D-F145-A422-6EFA995C3514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46734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1CAD0D-262D-F145-A422-6EFA995C3514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13355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94ABD1-003E-D259-D782-C20EFF73A9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BCC47EA4-82A7-8D85-8698-7F16D806F6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736C9564-BC6C-753B-2E91-19A0596E8A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E4BFE0F-2E98-5B23-5B0A-9D5399FA3E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1CAD0D-262D-F145-A422-6EFA995C3514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22469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1CAD0D-262D-F145-A422-6EFA995C3514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4797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80F330-E114-D4FD-B9E5-804CEE90D5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D2ABA7DD-E863-2B66-B213-0D91D0E9B6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098256BD-A2C7-2E3C-2C51-2E4D57A3E9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B96E3B7-764A-F761-3C56-3171CF8897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1CAD0D-262D-F145-A422-6EFA995C3514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2352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1CAD0D-262D-F145-A422-6EFA995C3514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98439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1CAD0D-262D-F145-A422-6EFA995C3514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24332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1CAD0D-262D-F145-A422-6EFA995C3514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61788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1CAD0D-262D-F145-A422-6EFA995C3514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94670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CAD0D-262D-F145-A422-6EFA995C3514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36412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CAD0D-262D-F145-A422-6EFA995C3514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96817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1CAD0D-262D-F145-A422-6EFA995C3514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92638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1CAD0D-262D-F145-A422-6EFA995C3514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34184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1CAD0D-262D-F145-A422-6EFA995C3514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34184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1CAD0D-262D-F145-A422-6EFA995C3514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95430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1CAD0D-262D-F145-A422-6EFA995C3514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62915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1CAD0D-262D-F145-A422-6EFA995C3514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18475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3291D4-1706-7BA4-18F2-A894464267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FE642CF1-2C3F-1070-9F92-1E8E7BB6A2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84D1A03-977E-9AA4-758D-72D6FDF6A4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FFF6645-BE9F-CF57-E754-920A9C1134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CAD0D-262D-F145-A422-6EFA995C3514}" type="slidenum">
              <a:rPr lang="de-DE" smtClean="0"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947691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531A1F-3FA3-2DD5-85B1-696D0AF02D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09956088-8D0B-E783-E1A7-A6629212C9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2CA99548-B0D1-5D36-83E7-BA66BD897B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8EB3267-9423-F854-27E3-5D9116FD5C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1CAD0D-262D-F145-A422-6EFA995C3514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687766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1CAD0D-262D-F145-A422-6EFA995C3514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053332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4AE719-BFDF-1A0A-94E2-49BEBD54B8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4898A708-7318-C91F-69B3-E85AAC8E16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BDE062D-3E13-BD5B-B4E9-E72565A7B1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6A2B60C-A994-D3F6-2EA0-D8D6915ED1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1CAD0D-262D-F145-A422-6EFA995C3514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79256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9CF34C-7CA7-B5F7-50FD-08700F24A9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B3B32B59-85A0-4F9C-5F2A-ED76BAD445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83190AD-59BE-604A-CF7F-7948E31062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E266FF0-8A9F-84F2-5962-C3BF7CE95A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0A0869-0D6A-4A33-8E0D-022FD069DD83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395361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06894D-B255-3AE6-8118-619CADA1A7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405FCD1D-6E33-0BE5-307E-F925F89990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781FC6F4-9195-3865-7D6F-4CAD3DE09D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3144D41-FCCF-64C9-2C26-8F3FAC11D6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CAD0D-262D-F145-A422-6EFA995C3514}" type="slidenum">
              <a:rPr lang="de-DE" smtClean="0"/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3922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1CAD0D-262D-F145-A422-6EFA995C3514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189985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1CAD0D-262D-F145-A422-6EFA995C3514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441101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F5C7E5-A6E3-FBAF-FFF9-8184C10155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4F0EFA36-D3B5-6489-CD8A-200C775323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9E634530-5747-8B5A-2685-461F437E47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BA95389-1CCE-0A9F-23AD-0ACBDFE20B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1CAD0D-262D-F145-A422-6EFA995C3514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849551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8910FD-FB87-0810-94D0-823A767D80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DB12293C-E521-1F22-83C8-BFBD64518D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FF60B46-EF2F-6660-352D-59F2E75E6C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72CBF8A-427F-02E5-405B-746F49A06F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1CAD0D-262D-F145-A422-6EFA995C3514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403956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80C092-967C-0C04-1108-9C0C1DF3AC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PlaceHolder 1">
            <a:extLst>
              <a:ext uri="{FF2B5EF4-FFF2-40B4-BE49-F238E27FC236}">
                <a16:creationId xmlns:a16="http://schemas.microsoft.com/office/drawing/2014/main" id="{3DE359C9-8BB1-1327-3B1E-116C356E7E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  <a:ln w="0">
            <a:noFill/>
          </a:ln>
        </p:spPr>
      </p:sp>
      <p:sp>
        <p:nvSpPr>
          <p:cNvPr id="691" name="PlaceHolder 2">
            <a:extLst>
              <a:ext uri="{FF2B5EF4-FFF2-40B4-BE49-F238E27FC236}">
                <a16:creationId xmlns:a16="http://schemas.microsoft.com/office/drawing/2014/main" id="{462DBBAE-122B-EF87-BEF8-F62C378C9628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92" name="PlaceHolder 3">
            <a:extLst>
              <a:ext uri="{FF2B5EF4-FFF2-40B4-BE49-F238E27FC236}">
                <a16:creationId xmlns:a16="http://schemas.microsoft.com/office/drawing/2014/main" id="{A766C52F-C3DF-0F28-0375-96A1EABDC0DF}"/>
              </a:ext>
            </a:extLst>
          </p:cNvPr>
          <p:cNvSpPr>
            <a:spLocks noGrp="1"/>
          </p:cNvSpPr>
          <p:nvPr>
            <p:ph type="sldNum" idx="23"/>
          </p:nvPr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de-DE" sz="12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fld id="{56426474-AA3D-4AA7-B76A-3CA0D1DD7DA9}" type="slidenum"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t>49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906286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BA8BE4-B0B7-1B7D-A910-3E9FCD92D8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C1A39D48-2C4B-3452-180B-A0FB80C31F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A1C68D79-4EF1-DC66-D46F-D4C998BFB0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340F7C4-44D9-1746-7848-7512286250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1CAD0D-262D-F145-A422-6EFA995C3514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37390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6DD1B8-F9AC-AEA7-49D4-AF811868C8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7AB67D04-53AC-B8A1-8079-6F9BE6604E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68B6ECD-343A-AF3E-AF65-7B6CBC5102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8EFC2B9-C138-94D0-5A5B-E680B0B3E2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1CAD0D-262D-F145-A422-6EFA995C3514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033141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C5E6CA-8DC1-435F-4B48-388AF36658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PlaceHolder 1">
            <a:extLst>
              <a:ext uri="{FF2B5EF4-FFF2-40B4-BE49-F238E27FC236}">
                <a16:creationId xmlns:a16="http://schemas.microsoft.com/office/drawing/2014/main" id="{F0D64149-10DA-A1BF-9827-2E1F93F861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703" name="PlaceHolder 2">
            <a:extLst>
              <a:ext uri="{FF2B5EF4-FFF2-40B4-BE49-F238E27FC236}">
                <a16:creationId xmlns:a16="http://schemas.microsoft.com/office/drawing/2014/main" id="{C02C54BC-EE1C-BFF0-A184-C3FED700E126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04" name="PlaceHolder 3">
            <a:extLst>
              <a:ext uri="{FF2B5EF4-FFF2-40B4-BE49-F238E27FC236}">
                <a16:creationId xmlns:a16="http://schemas.microsoft.com/office/drawing/2014/main" id="{AB325F2F-4F20-7F3C-5203-2FEE0FFDD888}"/>
              </a:ext>
            </a:extLst>
          </p:cNvPr>
          <p:cNvSpPr>
            <a:spLocks noGrp="1"/>
          </p:cNvSpPr>
          <p:nvPr>
            <p:ph type="sldNum" idx="27"/>
          </p:nvPr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de-DE" sz="12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fld id="{375A8C4C-E1B3-405A-BA6C-36293C044EAE}" type="slidenum"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t>52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366956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7CE032-1D56-41F7-CFC5-8943B4A738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PlaceHolder 1">
            <a:extLst>
              <a:ext uri="{FF2B5EF4-FFF2-40B4-BE49-F238E27FC236}">
                <a16:creationId xmlns:a16="http://schemas.microsoft.com/office/drawing/2014/main" id="{5B7978E4-8A1E-EE3F-CA47-7E74598D2A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703" name="PlaceHolder 2">
            <a:extLst>
              <a:ext uri="{FF2B5EF4-FFF2-40B4-BE49-F238E27FC236}">
                <a16:creationId xmlns:a16="http://schemas.microsoft.com/office/drawing/2014/main" id="{A92F7DC3-07EE-E96A-320A-A1DF676B1C8A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endParaRPr lang="fr-FR" sz="1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04" name="PlaceHolder 3">
            <a:extLst>
              <a:ext uri="{FF2B5EF4-FFF2-40B4-BE49-F238E27FC236}">
                <a16:creationId xmlns:a16="http://schemas.microsoft.com/office/drawing/2014/main" id="{28D60387-F0B6-FD67-C3BD-E42D6483E03B}"/>
              </a:ext>
            </a:extLst>
          </p:cNvPr>
          <p:cNvSpPr>
            <a:spLocks noGrp="1"/>
          </p:cNvSpPr>
          <p:nvPr>
            <p:ph type="sldNum" idx="27"/>
          </p:nvPr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de-DE" sz="12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fld id="{375A8C4C-E1B3-405A-BA6C-36293C044EAE}" type="slidenum"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t>53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37603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6473EF-CE22-DE16-2BB8-6742BE4DDE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F1C8FC02-A766-CF68-7A47-D9A6FCA4B4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48BC9A85-20E4-FA2B-FD60-7B9CC0EDF7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E6FDD28-1C2D-53A8-1447-732875E1FF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0A0869-0D6A-4A33-8E0D-022FD069DD83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533114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C5B37C-57F8-8399-2540-0E1B0D4F13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0AD590E6-C6CF-2834-BD1D-09A39B3079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706AEFEF-E981-0D3E-A77D-9B80717D0F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A33888F-9662-16ED-7A7D-5B0A1F0C40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1CAD0D-262D-F145-A422-6EFA995C3514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266309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34229C-EF36-314E-398E-1445790FFC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PlaceHolder 1">
            <a:extLst>
              <a:ext uri="{FF2B5EF4-FFF2-40B4-BE49-F238E27FC236}">
                <a16:creationId xmlns:a16="http://schemas.microsoft.com/office/drawing/2014/main" id="{2C2D2A5C-DFA0-47EE-8D6F-CD89AA1D6A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697" name="PlaceHolder 2">
            <a:extLst>
              <a:ext uri="{FF2B5EF4-FFF2-40B4-BE49-F238E27FC236}">
                <a16:creationId xmlns:a16="http://schemas.microsoft.com/office/drawing/2014/main" id="{559D2FBE-24A9-3760-AA60-9591EEACDE97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98" name="PlaceHolder 3">
            <a:extLst>
              <a:ext uri="{FF2B5EF4-FFF2-40B4-BE49-F238E27FC236}">
                <a16:creationId xmlns:a16="http://schemas.microsoft.com/office/drawing/2014/main" id="{534C18B4-86E8-A5BA-0216-867707F151A2}"/>
              </a:ext>
            </a:extLst>
          </p:cNvPr>
          <p:cNvSpPr>
            <a:spLocks noGrp="1"/>
          </p:cNvSpPr>
          <p:nvPr>
            <p:ph type="sldNum" idx="25"/>
          </p:nvPr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de-DE" sz="12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fld id="{D34FA98C-FB43-41CA-ACDE-B9DF7108AF07}" type="slidenum"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t>55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252661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9B0AD5-016F-B7D6-9239-53F5E7F68E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PlaceHolder 1">
            <a:extLst>
              <a:ext uri="{FF2B5EF4-FFF2-40B4-BE49-F238E27FC236}">
                <a16:creationId xmlns:a16="http://schemas.microsoft.com/office/drawing/2014/main" id="{BC970C92-CBF0-C610-873D-00475B9353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703" name="PlaceHolder 2">
            <a:extLst>
              <a:ext uri="{FF2B5EF4-FFF2-40B4-BE49-F238E27FC236}">
                <a16:creationId xmlns:a16="http://schemas.microsoft.com/office/drawing/2014/main" id="{E11612C1-5A2E-9C62-CFB6-DF3D5F597ED1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04" name="PlaceHolder 3">
            <a:extLst>
              <a:ext uri="{FF2B5EF4-FFF2-40B4-BE49-F238E27FC236}">
                <a16:creationId xmlns:a16="http://schemas.microsoft.com/office/drawing/2014/main" id="{BB156AE9-19CF-8C48-D6BA-91E2E82AA70E}"/>
              </a:ext>
            </a:extLst>
          </p:cNvPr>
          <p:cNvSpPr>
            <a:spLocks noGrp="1"/>
          </p:cNvSpPr>
          <p:nvPr>
            <p:ph type="sldNum" idx="27"/>
          </p:nvPr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de-DE" sz="12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fld id="{375A8C4C-E1B3-405A-BA6C-36293C044EAE}" type="slidenum"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t>56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211730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267FD9-8D70-2977-E867-43C4F5E8A9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PlaceHolder 1">
            <a:extLst>
              <a:ext uri="{FF2B5EF4-FFF2-40B4-BE49-F238E27FC236}">
                <a16:creationId xmlns:a16="http://schemas.microsoft.com/office/drawing/2014/main" id="{797698EC-4C80-8712-BC6E-2E4E122182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721" name="PlaceHolder 2">
            <a:extLst>
              <a:ext uri="{FF2B5EF4-FFF2-40B4-BE49-F238E27FC236}">
                <a16:creationId xmlns:a16="http://schemas.microsoft.com/office/drawing/2014/main" id="{6404D7AF-4D81-4394-BB85-8B5F66584F1F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endParaRPr lang="fr-FR" sz="1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22" name="PlaceHolder 3">
            <a:extLst>
              <a:ext uri="{FF2B5EF4-FFF2-40B4-BE49-F238E27FC236}">
                <a16:creationId xmlns:a16="http://schemas.microsoft.com/office/drawing/2014/main" id="{3930D7D9-5928-FE29-7D05-9DF45DD02CC4}"/>
              </a:ext>
            </a:extLst>
          </p:cNvPr>
          <p:cNvSpPr>
            <a:spLocks noGrp="1"/>
          </p:cNvSpPr>
          <p:nvPr>
            <p:ph type="sldNum" idx="33"/>
          </p:nvPr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de-DE" sz="12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fld id="{AFFED1A7-5FD6-4C95-BAB3-F0398D9EDF69}" type="slidenum"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t>57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71590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3A5BC5-DB8F-8E4F-2DD4-5D75BBAF0C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PlaceHolder 1">
            <a:extLst>
              <a:ext uri="{FF2B5EF4-FFF2-40B4-BE49-F238E27FC236}">
                <a16:creationId xmlns:a16="http://schemas.microsoft.com/office/drawing/2014/main" id="{B73DDEBB-1A3E-CC8E-95BD-82CC451FB9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724" name="PlaceHolder 2">
            <a:extLst>
              <a:ext uri="{FF2B5EF4-FFF2-40B4-BE49-F238E27FC236}">
                <a16:creationId xmlns:a16="http://schemas.microsoft.com/office/drawing/2014/main" id="{B07E36EA-341F-E57C-F2DD-42FFCFD70848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25" name="PlaceHolder 3">
            <a:extLst>
              <a:ext uri="{FF2B5EF4-FFF2-40B4-BE49-F238E27FC236}">
                <a16:creationId xmlns:a16="http://schemas.microsoft.com/office/drawing/2014/main" id="{B498A222-7997-FFBD-768E-34964EFDE562}"/>
              </a:ext>
            </a:extLst>
          </p:cNvPr>
          <p:cNvSpPr>
            <a:spLocks noGrp="1"/>
          </p:cNvSpPr>
          <p:nvPr>
            <p:ph type="sldNum" idx="34"/>
          </p:nvPr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de-DE" sz="120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fld id="{4D0B1322-C660-4E09-AC32-1F71E94A2DD3}" type="slidenum"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t>58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567546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95FA08-A53E-2A30-8001-0946D955B5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D2FB28B2-0428-B15E-9197-C206D1F9F1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120ECB84-2B4C-85FF-AA14-83D8762D72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1E5F719-6B0E-8874-7298-4CF90B79B2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1CAD0D-262D-F145-A422-6EFA995C3514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536518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EFDEA1-9DC5-9EE0-2B67-22776FC4F5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A5DE1194-91EB-99E9-6512-3DD25348DF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9D4035C1-9B3A-5956-7ACA-908B1A39A1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A60FEAC-906F-34E3-8BB4-35C4D840A6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0A0869-0D6A-4A33-8E0D-022FD069DD83}" type="slidenum">
              <a:rPr lang="de-DE" smtClean="0"/>
              <a:t>60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100051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1CAD0D-262D-F145-A422-6EFA995C3514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740421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1CAD0D-262D-F145-A422-6EFA995C3514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487644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1CAD0D-262D-F145-A422-6EFA995C3514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32194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9DCD21-DA8B-1733-5780-731195398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4E33559A-77AF-9EB7-A1F5-32E0187A5C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80081E31-1C1E-51D7-FBF7-C638CAFA4B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59935E8-D3FE-1CCF-E133-EE0C5201E1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0A0869-0D6A-4A33-8E0D-022FD069DD83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38474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1CAD0D-262D-F145-A422-6EFA995C3514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08869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CAD0D-262D-F145-A422-6EFA995C3514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07387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1CAD0D-262D-F145-A422-6EFA995C3514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03209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1CAD0D-262D-F145-A422-6EFA995C3514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81542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äsentationstitel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8F51A07C-FE1A-F540-8B1D-0E34068DA5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4000"/>
          </a:blip>
          <a:srcRect t="8872" b="1720"/>
          <a:stretch/>
        </p:blipFill>
        <p:spPr>
          <a:xfrm>
            <a:off x="10963933" y="449575"/>
            <a:ext cx="776688" cy="806400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7533C79E-54DD-6F46-82D1-830E85DABCAD}"/>
              </a:ext>
            </a:extLst>
          </p:cNvPr>
          <p:cNvSpPr txBox="1"/>
          <p:nvPr userDrawn="1"/>
        </p:nvSpPr>
        <p:spPr>
          <a:xfrm>
            <a:off x="4006545" y="431809"/>
            <a:ext cx="184731" cy="4093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2060" dirty="0"/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32C0B7F7-E1DB-3246-A459-8E85B8A521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6400" y="5184000"/>
            <a:ext cx="4509913" cy="127635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fontAlgn="b">
              <a:lnSpc>
                <a:spcPts val="1800"/>
              </a:lnSpc>
              <a:spcBef>
                <a:spcPts val="0"/>
              </a:spcBef>
              <a:buFontTx/>
              <a:buNone/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r>
              <a:rPr lang="de-DE" b="1" dirty="0">
                <a:effectLst/>
                <a:latin typeface="Arial" panose="020B0604020202020204" pitchFamily="34" charset="0"/>
              </a:rPr>
              <a:t>Dr. Max Maria Mustermann </a:t>
            </a:r>
            <a:br>
              <a:rPr lang="de-DE" b="1" dirty="0">
                <a:effectLst/>
                <a:latin typeface="Arial" panose="020B0604020202020204" pitchFamily="34" charset="0"/>
              </a:rPr>
            </a:br>
            <a:r>
              <a:rPr lang="de-DE" b="1" dirty="0">
                <a:effectLst/>
                <a:latin typeface="Arial" panose="020B0604020202020204" pitchFamily="34" charset="0"/>
              </a:rPr>
              <a:t>01.11.2020</a:t>
            </a:r>
            <a:endParaRPr lang="de-DE" dirty="0">
              <a:effectLst/>
              <a:latin typeface="Arial" panose="020B0604020202020204" pitchFamily="34" charset="0"/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79B52C0-6FEE-AE47-AFCB-2DE72A2FC07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6088" y="2160000"/>
            <a:ext cx="4510087" cy="144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360"/>
              </a:lnSpc>
              <a:spcBef>
                <a:spcPts val="0"/>
              </a:spcBef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r>
              <a:rPr lang="de-DE" b="1" dirty="0">
                <a:effectLst/>
                <a:latin typeface="Arial" panose="020B0604020202020204" pitchFamily="34" charset="0"/>
              </a:rPr>
              <a:t>Präsentationstitel</a:t>
            </a:r>
            <a:br>
              <a:rPr lang="de-DE" b="1" dirty="0">
                <a:effectLst/>
                <a:latin typeface="Arial" panose="020B0604020202020204" pitchFamily="34" charset="0"/>
              </a:rPr>
            </a:br>
            <a:r>
              <a:rPr lang="de-DE" b="1" dirty="0">
                <a:effectLst/>
                <a:latin typeface="Arial" panose="020B0604020202020204" pitchFamily="34" charset="0"/>
              </a:rPr>
              <a:t>Zeile 2 des Titels</a:t>
            </a:r>
            <a:endParaRPr lang="de-DE" dirty="0">
              <a:effectLst/>
              <a:latin typeface="Arial" panose="020B0604020202020204" pitchFamily="34" charset="0"/>
            </a:endParaRP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27521B66-FCA7-E64B-87D2-BEED9E9EEE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92387" y="441325"/>
            <a:ext cx="7724551" cy="825500"/>
          </a:xfrm>
          <a:prstGeom prst="rect">
            <a:avLst/>
          </a:prstGeom>
        </p:spPr>
        <p:txBody>
          <a:bodyPr lIns="54000" tIns="356400" rIns="54000" bIns="43200" anchor="b" anchorCtr="0"/>
          <a:lstStyle>
            <a:lvl1pPr marL="0" indent="0">
              <a:lnSpc>
                <a:spcPct val="88000"/>
              </a:lnSpc>
              <a:spcBef>
                <a:spcPts val="0"/>
              </a:spcBef>
              <a:buFontTx/>
              <a:buNone/>
              <a:defRPr sz="680" b="1" i="0" cap="all" spc="80" baseline="0"/>
            </a:lvl1pPr>
            <a:lvl2pPr indent="0">
              <a:lnSpc>
                <a:spcPts val="880"/>
              </a:lnSpc>
              <a:buFontTx/>
              <a:buNone/>
              <a:defRPr sz="680" b="1" i="0" cap="all" spc="80" baseline="0"/>
            </a:lvl2pPr>
            <a:lvl3pPr indent="0">
              <a:lnSpc>
                <a:spcPts val="880"/>
              </a:lnSpc>
              <a:buFontTx/>
              <a:buNone/>
              <a:defRPr sz="680" b="1" i="0" cap="all" spc="80" baseline="0"/>
            </a:lvl3pPr>
            <a:lvl4pPr indent="0">
              <a:lnSpc>
                <a:spcPts val="880"/>
              </a:lnSpc>
              <a:buFontTx/>
              <a:buNone/>
              <a:defRPr sz="680" b="1" i="0" cap="all" spc="80" baseline="0"/>
            </a:lvl4pPr>
            <a:lvl5pPr indent="0">
              <a:lnSpc>
                <a:spcPts val="880"/>
              </a:lnSpc>
              <a:buFontTx/>
              <a:buNone/>
              <a:defRPr sz="680" b="1" i="0" cap="all" spc="80" baseline="0"/>
            </a:lvl5pPr>
          </a:lstStyle>
          <a:p>
            <a:pPr marL="0" indent="0">
              <a:lnSpc>
                <a:spcPct val="88000"/>
              </a:lnSpc>
              <a:spcBef>
                <a:spcPts val="0"/>
              </a:spcBef>
              <a:buFontTx/>
              <a:buNone/>
            </a:pPr>
            <a:r>
              <a:rPr lang="de-DE" sz="680" b="1" i="0" baseline="0" dirty="0">
                <a:latin typeface="Arial" panose="020B0604020202020204" pitchFamily="34" charset="0"/>
              </a:rPr>
              <a:t>ÜBERSCHRIFT / TITEL / EINRICHTUNG XY</a:t>
            </a:r>
          </a:p>
        </p:txBody>
      </p:sp>
      <p:sp>
        <p:nvSpPr>
          <p:cNvPr id="15" name="Bildplatzhalter 3">
            <a:extLst>
              <a:ext uri="{FF2B5EF4-FFF2-40B4-BE49-F238E27FC236}">
                <a16:creationId xmlns:a16="http://schemas.microsoft.com/office/drawing/2014/main" id="{4C49311C-1CA8-6441-8EF9-44421C1037D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74800" y="1484313"/>
            <a:ext cx="6817200" cy="5373687"/>
          </a:xfrm>
          <a:prstGeom prst="rect">
            <a:avLst/>
          </a:prstGeom>
          <a:solidFill>
            <a:schemeClr val="accent2"/>
          </a:solidFill>
        </p:spPr>
        <p:txBody>
          <a:bodyPr anchor="ctr" anchorCtr="0"/>
          <a:lstStyle>
            <a:lvl1pPr algn="ctr">
              <a:buFontTx/>
              <a:buNone/>
              <a:defRPr sz="800" baseline="0"/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965127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ück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4">
            <a:extLst>
              <a:ext uri="{FF2B5EF4-FFF2-40B4-BE49-F238E27FC236}">
                <a16:creationId xmlns:a16="http://schemas.microsoft.com/office/drawing/2014/main" id="{63CEC714-79BB-CB4B-8FB7-5903011CD8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6400" y="5184000"/>
            <a:ext cx="5649600" cy="127635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fontAlgn="b">
              <a:lnSpc>
                <a:spcPts val="1800"/>
              </a:lnSpc>
              <a:spcBef>
                <a:spcPts val="0"/>
              </a:spcBef>
              <a:buFontTx/>
              <a:buNone/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r>
              <a:rPr lang="de-DE" b="1" dirty="0">
                <a:effectLst/>
                <a:latin typeface="Arial" panose="020B0604020202020204" pitchFamily="34" charset="0"/>
              </a:rPr>
              <a:t>Absendername </a:t>
            </a:r>
            <a:br>
              <a:rPr lang="de-DE" b="1" dirty="0">
                <a:effectLst/>
                <a:latin typeface="Arial" panose="020B0604020202020204" pitchFamily="34" charset="0"/>
              </a:rPr>
            </a:br>
            <a:r>
              <a:rPr lang="de-DE" b="1" dirty="0">
                <a:effectLst/>
                <a:latin typeface="Arial" panose="020B0604020202020204" pitchFamily="34" charset="0"/>
              </a:rPr>
              <a:t>Musterstraße 00 · 80000 München · Tel. +49 89 0000 0000 </a:t>
            </a:r>
            <a:br>
              <a:rPr lang="de-DE" b="1" dirty="0">
                <a:effectLst/>
                <a:latin typeface="Arial" panose="020B0604020202020204" pitchFamily="34" charset="0"/>
              </a:rPr>
            </a:br>
            <a:r>
              <a:rPr lang="de-DE" b="1" dirty="0" err="1">
                <a:effectLst/>
                <a:latin typeface="Arial" panose="020B0604020202020204" pitchFamily="34" charset="0"/>
              </a:rPr>
              <a:t>info@musterdomain.de</a:t>
            </a:r>
            <a:r>
              <a:rPr lang="de-DE" b="1" dirty="0">
                <a:effectLst/>
                <a:latin typeface="Arial" panose="020B0604020202020204" pitchFamily="34" charset="0"/>
              </a:rPr>
              <a:t> · </a:t>
            </a:r>
            <a:r>
              <a:rPr lang="de-DE" b="1" dirty="0" err="1">
                <a:effectLst/>
                <a:latin typeface="Arial" panose="020B0604020202020204" pitchFamily="34" charset="0"/>
              </a:rPr>
              <a:t>www.musterdomain.de</a:t>
            </a:r>
            <a:endParaRPr lang="de-DE" dirty="0">
              <a:effectLst/>
              <a:latin typeface="Arial" panose="020B060402020202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CD72F1F-1A49-6848-A8CB-5DD9EC0B6D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8648700" y="2743200"/>
            <a:ext cx="35433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6288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ück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4">
            <a:extLst>
              <a:ext uri="{FF2B5EF4-FFF2-40B4-BE49-F238E27FC236}">
                <a16:creationId xmlns:a16="http://schemas.microsoft.com/office/drawing/2014/main" id="{63CEC714-79BB-CB4B-8FB7-5903011CD8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6400" y="5184000"/>
            <a:ext cx="5649600" cy="127635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fontAlgn="b">
              <a:lnSpc>
                <a:spcPts val="1800"/>
              </a:lnSpc>
              <a:spcBef>
                <a:spcPts val="0"/>
              </a:spcBef>
              <a:buFontTx/>
              <a:buNone/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r>
              <a:rPr lang="de-DE" b="1" dirty="0">
                <a:effectLst/>
                <a:latin typeface="Arial" panose="020B0604020202020204" pitchFamily="34" charset="0"/>
              </a:rPr>
              <a:t>Absendername </a:t>
            </a:r>
            <a:br>
              <a:rPr lang="de-DE" b="1" dirty="0">
                <a:effectLst/>
                <a:latin typeface="Arial" panose="020B0604020202020204" pitchFamily="34" charset="0"/>
              </a:rPr>
            </a:br>
            <a:r>
              <a:rPr lang="de-DE" b="1" dirty="0">
                <a:effectLst/>
                <a:latin typeface="Arial" panose="020B0604020202020204" pitchFamily="34" charset="0"/>
              </a:rPr>
              <a:t>Musterstraße 00 · 80000 München · Tel. +49 89 0000 0000 </a:t>
            </a:r>
            <a:br>
              <a:rPr lang="de-DE" b="1" dirty="0">
                <a:effectLst/>
                <a:latin typeface="Arial" panose="020B0604020202020204" pitchFamily="34" charset="0"/>
              </a:rPr>
            </a:br>
            <a:r>
              <a:rPr lang="de-DE" b="1" dirty="0" err="1">
                <a:effectLst/>
                <a:latin typeface="Arial" panose="020B0604020202020204" pitchFamily="34" charset="0"/>
              </a:rPr>
              <a:t>info@musterdomain.de</a:t>
            </a:r>
            <a:r>
              <a:rPr lang="de-DE" b="1" dirty="0">
                <a:effectLst/>
                <a:latin typeface="Arial" panose="020B0604020202020204" pitchFamily="34" charset="0"/>
              </a:rPr>
              <a:t> · </a:t>
            </a:r>
            <a:r>
              <a:rPr lang="de-DE" b="1" dirty="0" err="1">
                <a:effectLst/>
                <a:latin typeface="Arial" panose="020B0604020202020204" pitchFamily="34" charset="0"/>
              </a:rPr>
              <a:t>www.musterdomain.de</a:t>
            </a:r>
            <a:endParaRPr lang="de-DE" dirty="0">
              <a:effectLst/>
              <a:latin typeface="Arial" panose="020B060402020202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CD72F1F-1A49-6848-A8CB-5DD9EC0B6D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8648700" y="2743200"/>
            <a:ext cx="35433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7702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rafik 6"/>
          <p:cNvPicPr/>
          <p:nvPr/>
        </p:nvPicPr>
        <p:blipFill>
          <a:blip r:embed="rId2"/>
          <a:stretch/>
        </p:blipFill>
        <p:spPr>
          <a:xfrm>
            <a:off x="10529640" y="6030000"/>
            <a:ext cx="1367640" cy="715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03" name="PlaceHolder 1"/>
          <p:cNvSpPr>
            <a:spLocks noGrp="1"/>
          </p:cNvSpPr>
          <p:nvPr>
            <p:ph type="sldNum" idx="5"/>
          </p:nvPr>
        </p:nvSpPr>
        <p:spPr>
          <a:xfrm>
            <a:off x="446400" y="6426720"/>
            <a:ext cx="718560" cy="26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de-DE" sz="1200" b="1" u="none" strike="noStrike">
                <a:solidFill>
                  <a:srgbClr val="00883A"/>
                </a:solidFill>
                <a:effectLst/>
                <a:uFillTx/>
                <a:latin typeface="Arial"/>
                <a:ea typeface="DejaVu Sans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fld id="{9F0DE3F5-7EF7-4B0A-BE58-EE33571E208B}" type="slidenum">
              <a:rPr lang="de-DE" sz="1200" b="1" u="none" strike="noStrike">
                <a:solidFill>
                  <a:srgbClr val="00883A"/>
                </a:solidFill>
                <a:effectLst/>
                <a:uFillTx/>
                <a:latin typeface="Arial"/>
                <a:ea typeface="DejaVu Sans"/>
              </a:rPr>
              <a:t>‹Nr.›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IT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IT" sz="2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lang="fr-FR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IT" sz="2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lang="fr-FR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IT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IT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IT" sz="2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lang="fr-FR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IT" sz="2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lang="fr-FR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IT" sz="2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lang="fr-FR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76595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Default 12">
    <p:bg>
      <p:bgPr>
        <a:solidFill>
          <a:srgbClr val="0087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rafik 4"/>
          <p:cNvPicPr/>
          <p:nvPr/>
        </p:nvPicPr>
        <p:blipFill>
          <a:blip r:embed="rId2"/>
          <a:stretch/>
        </p:blipFill>
        <p:spPr>
          <a:xfrm>
            <a:off x="446400" y="442800"/>
            <a:ext cx="1743840" cy="8240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63" name="Grafik 4"/>
          <p:cNvPicPr/>
          <p:nvPr/>
        </p:nvPicPr>
        <p:blipFill>
          <a:blip r:embed="rId3">
            <a:alphaModFix amt="25000"/>
          </a:blip>
          <a:stretch/>
        </p:blipFill>
        <p:spPr>
          <a:xfrm>
            <a:off x="8648640" y="2743200"/>
            <a:ext cx="3542040" cy="4113360"/>
          </a:xfrm>
          <a:prstGeom prst="rect">
            <a:avLst/>
          </a:prstGeom>
          <a:noFill/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3607705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äsentationstitel, Bild, LogoTeileinhe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feld 13">
            <a:extLst>
              <a:ext uri="{FF2B5EF4-FFF2-40B4-BE49-F238E27FC236}">
                <a16:creationId xmlns:a16="http://schemas.microsoft.com/office/drawing/2014/main" id="{7533C79E-54DD-6F46-82D1-830E85DABCAD}"/>
              </a:ext>
            </a:extLst>
          </p:cNvPr>
          <p:cNvSpPr txBox="1"/>
          <p:nvPr userDrawn="1"/>
        </p:nvSpPr>
        <p:spPr>
          <a:xfrm>
            <a:off x="4006545" y="431809"/>
            <a:ext cx="184731" cy="4093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2060" dirty="0"/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28A3018A-0C50-1346-920A-3CC5ADBF331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74800" y="1484313"/>
            <a:ext cx="6817200" cy="5373687"/>
          </a:xfrm>
          <a:prstGeom prst="rect">
            <a:avLst/>
          </a:prstGeom>
          <a:solidFill>
            <a:schemeClr val="accent2"/>
          </a:solidFill>
        </p:spPr>
        <p:txBody>
          <a:bodyPr anchor="ctr" anchorCtr="0"/>
          <a:lstStyle>
            <a:lvl1pPr algn="ctr">
              <a:buFontTx/>
              <a:buNone/>
              <a:defRPr sz="800" baseline="0"/>
            </a:lvl1pPr>
          </a:lstStyle>
          <a:p>
            <a:endParaRPr lang="de-DE" dirty="0"/>
          </a:p>
        </p:txBody>
      </p:sp>
      <p:sp>
        <p:nvSpPr>
          <p:cNvPr id="11" name="Textplatzhalter 12">
            <a:extLst>
              <a:ext uri="{FF2B5EF4-FFF2-40B4-BE49-F238E27FC236}">
                <a16:creationId xmlns:a16="http://schemas.microsoft.com/office/drawing/2014/main" id="{55472BC4-D049-4B41-A87B-CE172FA5E28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92387" y="441325"/>
            <a:ext cx="7724551" cy="825500"/>
          </a:xfrm>
          <a:prstGeom prst="rect">
            <a:avLst/>
          </a:prstGeom>
        </p:spPr>
        <p:txBody>
          <a:bodyPr lIns="54000" tIns="356400" rIns="54000" bIns="43200" anchor="b" anchorCtr="0"/>
          <a:lstStyle>
            <a:lvl1pPr marL="0" indent="0">
              <a:lnSpc>
                <a:spcPct val="88000"/>
              </a:lnSpc>
              <a:spcBef>
                <a:spcPts val="0"/>
              </a:spcBef>
              <a:buFontTx/>
              <a:buNone/>
              <a:defRPr sz="680" b="1" i="0" cap="all" spc="80" baseline="0"/>
            </a:lvl1pPr>
            <a:lvl2pPr indent="0">
              <a:lnSpc>
                <a:spcPts val="880"/>
              </a:lnSpc>
              <a:buFontTx/>
              <a:buNone/>
              <a:defRPr sz="680" b="1" i="0" cap="all" spc="80" baseline="0"/>
            </a:lvl2pPr>
            <a:lvl3pPr indent="0">
              <a:lnSpc>
                <a:spcPts val="880"/>
              </a:lnSpc>
              <a:buFontTx/>
              <a:buNone/>
              <a:defRPr sz="680" b="1" i="0" cap="all" spc="80" baseline="0"/>
            </a:lvl3pPr>
            <a:lvl4pPr indent="0">
              <a:lnSpc>
                <a:spcPts val="880"/>
              </a:lnSpc>
              <a:buFontTx/>
              <a:buNone/>
              <a:defRPr sz="680" b="1" i="0" cap="all" spc="80" baseline="0"/>
            </a:lvl4pPr>
            <a:lvl5pPr indent="0">
              <a:lnSpc>
                <a:spcPts val="880"/>
              </a:lnSpc>
              <a:buFontTx/>
              <a:buNone/>
              <a:defRPr sz="680" b="1" i="0" cap="all" spc="80" baseline="0"/>
            </a:lvl5pPr>
          </a:lstStyle>
          <a:p>
            <a:pPr marL="0" indent="0">
              <a:lnSpc>
                <a:spcPct val="88000"/>
              </a:lnSpc>
              <a:spcBef>
                <a:spcPts val="0"/>
              </a:spcBef>
              <a:buFontTx/>
              <a:buNone/>
            </a:pPr>
            <a:r>
              <a:rPr lang="de-DE" sz="680" b="1" i="0" baseline="0" dirty="0">
                <a:latin typeface="Arial" panose="020B0604020202020204" pitchFamily="34" charset="0"/>
              </a:rPr>
              <a:t>ÜBERSCHRIFT / TITEL / EINRICHTUNG XY</a:t>
            </a:r>
          </a:p>
        </p:txBody>
      </p:sp>
      <p:sp>
        <p:nvSpPr>
          <p:cNvPr id="15" name="Bildplatzhalter 6">
            <a:extLst>
              <a:ext uri="{FF2B5EF4-FFF2-40B4-BE49-F238E27FC236}">
                <a16:creationId xmlns:a16="http://schemas.microsoft.com/office/drawing/2014/main" id="{9E3EC0D9-ADF9-484A-8AF7-707A2C63BA8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469881" y="613578"/>
            <a:ext cx="886967" cy="455148"/>
          </a:xfrm>
          <a:prstGeom prst="rect">
            <a:avLst/>
          </a:prstGeom>
        </p:spPr>
        <p:txBody>
          <a:bodyPr anchor="ctr" anchorCtr="0"/>
          <a:lstStyle>
            <a:lvl1pPr algn="ctr">
              <a:buFontTx/>
              <a:buNone/>
              <a:defRPr sz="800" baseline="0"/>
            </a:lvl1pPr>
          </a:lstStyle>
          <a:p>
            <a:endParaRPr lang="de-DE" dirty="0"/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461E02B6-4FE8-A346-805E-7D467048D9A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6088" y="2160000"/>
            <a:ext cx="4510087" cy="144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360"/>
              </a:lnSpc>
              <a:spcBef>
                <a:spcPts val="0"/>
              </a:spcBef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r>
              <a:rPr lang="de-DE" b="1" dirty="0">
                <a:effectLst/>
                <a:latin typeface="Arial" panose="020B0604020202020204" pitchFamily="34" charset="0"/>
              </a:rPr>
              <a:t>Präsentationstitel</a:t>
            </a:r>
            <a:br>
              <a:rPr lang="de-DE" b="1" dirty="0">
                <a:effectLst/>
                <a:latin typeface="Arial" panose="020B0604020202020204" pitchFamily="34" charset="0"/>
              </a:rPr>
            </a:br>
            <a:r>
              <a:rPr lang="de-DE" b="1" dirty="0">
                <a:effectLst/>
                <a:latin typeface="Arial" panose="020B0604020202020204" pitchFamily="34" charset="0"/>
              </a:rPr>
              <a:t>Zeile 2 des Titels</a:t>
            </a:r>
            <a:endParaRPr lang="de-DE" dirty="0">
              <a:effectLst/>
              <a:latin typeface="Arial" panose="020B0604020202020204" pitchFamily="34" charset="0"/>
            </a:endParaRP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80A05923-C642-2E4E-840A-327720B765D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6400" y="5184000"/>
            <a:ext cx="4509913" cy="127635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fontAlgn="b">
              <a:lnSpc>
                <a:spcPts val="1800"/>
              </a:lnSpc>
              <a:spcBef>
                <a:spcPts val="0"/>
              </a:spcBef>
              <a:buFontTx/>
              <a:buNone/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r>
              <a:rPr lang="de-DE" b="1" dirty="0">
                <a:effectLst/>
                <a:latin typeface="Arial" panose="020B0604020202020204" pitchFamily="34" charset="0"/>
              </a:rPr>
              <a:t>Dr. Max Maria Mustermann </a:t>
            </a:r>
            <a:br>
              <a:rPr lang="de-DE" b="1" dirty="0">
                <a:effectLst/>
                <a:latin typeface="Arial" panose="020B0604020202020204" pitchFamily="34" charset="0"/>
              </a:rPr>
            </a:br>
            <a:r>
              <a:rPr lang="de-DE" b="1" dirty="0">
                <a:effectLst/>
                <a:latin typeface="Arial" panose="020B0604020202020204" pitchFamily="34" charset="0"/>
              </a:rPr>
              <a:t>01.11.2020</a:t>
            </a:r>
            <a:endParaRPr lang="de-DE" dirty="0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709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äsentations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9A01B540-1535-644B-B828-DE3173BE5EAF}"/>
              </a:ext>
            </a:extLst>
          </p:cNvPr>
          <p:cNvSpPr/>
          <p:nvPr userDrawn="1"/>
        </p:nvSpPr>
        <p:spPr>
          <a:xfrm>
            <a:off x="5376454" y="1484313"/>
            <a:ext cx="6815545" cy="53736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7533C79E-54DD-6F46-82D1-830E85DABCAD}"/>
              </a:ext>
            </a:extLst>
          </p:cNvPr>
          <p:cNvSpPr txBox="1"/>
          <p:nvPr userDrawn="1"/>
        </p:nvSpPr>
        <p:spPr>
          <a:xfrm>
            <a:off x="4006545" y="431809"/>
            <a:ext cx="184731" cy="4093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206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6968607-CF30-B14E-8DDB-DAB295493C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48700" y="2743200"/>
            <a:ext cx="3543300" cy="4114800"/>
          </a:xfrm>
          <a:prstGeom prst="rect">
            <a:avLst/>
          </a:prstGeom>
        </p:spPr>
      </p:pic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9AD86DE8-5751-A440-B2C4-58BF4A19C0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6400" y="5184000"/>
            <a:ext cx="4509913" cy="127635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fontAlgn="b">
              <a:lnSpc>
                <a:spcPts val="1800"/>
              </a:lnSpc>
              <a:spcBef>
                <a:spcPts val="0"/>
              </a:spcBef>
              <a:buFontTx/>
              <a:buNone/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r>
              <a:rPr lang="de-DE" b="1" dirty="0">
                <a:effectLst/>
                <a:latin typeface="Arial" panose="020B0604020202020204" pitchFamily="34" charset="0"/>
              </a:rPr>
              <a:t>Dr. Max Maria Mustermann </a:t>
            </a:r>
            <a:br>
              <a:rPr lang="de-DE" b="1" dirty="0">
                <a:effectLst/>
                <a:latin typeface="Arial" panose="020B0604020202020204" pitchFamily="34" charset="0"/>
              </a:rPr>
            </a:br>
            <a:r>
              <a:rPr lang="de-DE" b="1" dirty="0">
                <a:effectLst/>
                <a:latin typeface="Arial" panose="020B0604020202020204" pitchFamily="34" charset="0"/>
              </a:rPr>
              <a:t>01.11.2020</a:t>
            </a:r>
            <a:endParaRPr lang="de-DE" dirty="0">
              <a:effectLst/>
              <a:latin typeface="Arial" panose="020B0604020202020204" pitchFamily="34" charset="0"/>
            </a:endParaRPr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8FD44F83-A00E-0042-991C-25703825541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6088" y="2160000"/>
            <a:ext cx="4510087" cy="144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360"/>
              </a:lnSpc>
              <a:spcBef>
                <a:spcPts val="0"/>
              </a:spcBef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r>
              <a:rPr lang="de-DE" b="1" dirty="0">
                <a:effectLst/>
                <a:latin typeface="Arial" panose="020B0604020202020204" pitchFamily="34" charset="0"/>
              </a:rPr>
              <a:t>Präsentationstitel</a:t>
            </a:r>
            <a:br>
              <a:rPr lang="de-DE" b="1" dirty="0">
                <a:effectLst/>
                <a:latin typeface="Arial" panose="020B0604020202020204" pitchFamily="34" charset="0"/>
              </a:rPr>
            </a:br>
            <a:r>
              <a:rPr lang="de-DE" b="1" dirty="0">
                <a:effectLst/>
                <a:latin typeface="Arial" panose="020B0604020202020204" pitchFamily="34" charset="0"/>
              </a:rPr>
              <a:t>Zeile 2 des Titels</a:t>
            </a:r>
            <a:endParaRPr lang="de-DE" dirty="0">
              <a:effectLst/>
              <a:latin typeface="Arial" panose="020B0604020202020204" pitchFamily="34" charset="0"/>
            </a:endParaRP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45B08AD0-8199-4442-8676-028CF952148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92387" y="441325"/>
            <a:ext cx="7724551" cy="825500"/>
          </a:xfrm>
          <a:prstGeom prst="rect">
            <a:avLst/>
          </a:prstGeom>
        </p:spPr>
        <p:txBody>
          <a:bodyPr lIns="54000" tIns="356400" rIns="54000" bIns="43200" anchor="b" anchorCtr="0"/>
          <a:lstStyle>
            <a:lvl1pPr marL="0" indent="0">
              <a:lnSpc>
                <a:spcPct val="88000"/>
              </a:lnSpc>
              <a:spcBef>
                <a:spcPts val="0"/>
              </a:spcBef>
              <a:buFontTx/>
              <a:buNone/>
              <a:defRPr sz="680" b="1" i="0" cap="all" spc="80" baseline="0"/>
            </a:lvl1pPr>
            <a:lvl2pPr indent="0">
              <a:lnSpc>
                <a:spcPts val="880"/>
              </a:lnSpc>
              <a:buFontTx/>
              <a:buNone/>
              <a:defRPr sz="680" b="1" i="0" cap="all" spc="80" baseline="0"/>
            </a:lvl2pPr>
            <a:lvl3pPr indent="0">
              <a:lnSpc>
                <a:spcPts val="880"/>
              </a:lnSpc>
              <a:buFontTx/>
              <a:buNone/>
              <a:defRPr sz="680" b="1" i="0" cap="all" spc="80" baseline="0"/>
            </a:lvl3pPr>
            <a:lvl4pPr indent="0">
              <a:lnSpc>
                <a:spcPts val="880"/>
              </a:lnSpc>
              <a:buFontTx/>
              <a:buNone/>
              <a:defRPr sz="680" b="1" i="0" cap="all" spc="80" baseline="0"/>
            </a:lvl4pPr>
            <a:lvl5pPr indent="0">
              <a:lnSpc>
                <a:spcPts val="880"/>
              </a:lnSpc>
              <a:buFontTx/>
              <a:buNone/>
              <a:defRPr sz="680" b="1" i="0" cap="all" spc="80" baseline="0"/>
            </a:lvl5pPr>
          </a:lstStyle>
          <a:p>
            <a:pPr marL="0" indent="0">
              <a:lnSpc>
                <a:spcPct val="88000"/>
              </a:lnSpc>
              <a:spcBef>
                <a:spcPts val="0"/>
              </a:spcBef>
              <a:buFontTx/>
              <a:buNone/>
            </a:pPr>
            <a:r>
              <a:rPr lang="de-DE" sz="680" b="1" i="0" baseline="0" dirty="0">
                <a:latin typeface="Arial" panose="020B0604020202020204" pitchFamily="34" charset="0"/>
              </a:rPr>
              <a:t>ÜBERSCHRIFT / TITEL / EINRICHTUNG XY</a:t>
            </a:r>
          </a:p>
        </p:txBody>
      </p:sp>
    </p:spTree>
    <p:extLst>
      <p:ext uri="{BB962C8B-B14F-4D97-AF65-F5344CB8AC3E}">
        <p14:creationId xmlns:p14="http://schemas.microsoft.com/office/powerpoint/2010/main" val="3926611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äsentationstitel, LogoTeileinhe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9A01B540-1535-644B-B828-DE3173BE5EAF}"/>
              </a:ext>
            </a:extLst>
          </p:cNvPr>
          <p:cNvSpPr/>
          <p:nvPr userDrawn="1"/>
        </p:nvSpPr>
        <p:spPr>
          <a:xfrm>
            <a:off x="5376454" y="1484313"/>
            <a:ext cx="6815545" cy="5373687"/>
          </a:xfrm>
          <a:prstGeom prst="rect">
            <a:avLst/>
          </a:prstGeom>
          <a:solidFill>
            <a:srgbClr val="2023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7533C79E-54DD-6F46-82D1-830E85DABCAD}"/>
              </a:ext>
            </a:extLst>
          </p:cNvPr>
          <p:cNvSpPr txBox="1"/>
          <p:nvPr userDrawn="1"/>
        </p:nvSpPr>
        <p:spPr>
          <a:xfrm>
            <a:off x="4006545" y="431809"/>
            <a:ext cx="184731" cy="4093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206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6968607-CF30-B14E-8DDB-DAB295493C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48700" y="2743200"/>
            <a:ext cx="3543300" cy="4114800"/>
          </a:xfrm>
          <a:prstGeom prst="rect">
            <a:avLst/>
          </a:prstGeom>
        </p:spPr>
      </p:pic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9AD86DE8-5751-A440-B2C4-58BF4A19C0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6400" y="5184000"/>
            <a:ext cx="4509913" cy="127635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fontAlgn="b">
              <a:lnSpc>
                <a:spcPts val="1800"/>
              </a:lnSpc>
              <a:spcBef>
                <a:spcPts val="0"/>
              </a:spcBef>
              <a:buFontTx/>
              <a:buNone/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r>
              <a:rPr lang="de-DE" b="1" dirty="0">
                <a:effectLst/>
                <a:latin typeface="Arial" panose="020B0604020202020204" pitchFamily="34" charset="0"/>
              </a:rPr>
              <a:t>Dr. Max Maria Mustermann </a:t>
            </a:r>
            <a:br>
              <a:rPr lang="de-DE" b="1" dirty="0">
                <a:effectLst/>
                <a:latin typeface="Arial" panose="020B0604020202020204" pitchFamily="34" charset="0"/>
              </a:rPr>
            </a:br>
            <a:r>
              <a:rPr lang="de-DE" b="1" dirty="0">
                <a:effectLst/>
                <a:latin typeface="Arial" panose="020B0604020202020204" pitchFamily="34" charset="0"/>
              </a:rPr>
              <a:t>01.11.2020</a:t>
            </a:r>
            <a:endParaRPr lang="de-DE" dirty="0">
              <a:effectLst/>
              <a:latin typeface="Arial" panose="020B0604020202020204" pitchFamily="34" charset="0"/>
            </a:endParaRPr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8FD44F83-A00E-0042-991C-25703825541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6088" y="2160000"/>
            <a:ext cx="4510087" cy="144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360"/>
              </a:lnSpc>
              <a:spcBef>
                <a:spcPts val="0"/>
              </a:spcBef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buFontTx/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r>
              <a:rPr lang="de-DE" b="1" dirty="0">
                <a:effectLst/>
                <a:latin typeface="Arial" panose="020B0604020202020204" pitchFamily="34" charset="0"/>
              </a:rPr>
              <a:t>Präsentationstitel</a:t>
            </a:r>
            <a:br>
              <a:rPr lang="de-DE" b="1" dirty="0">
                <a:effectLst/>
                <a:latin typeface="Arial" panose="020B0604020202020204" pitchFamily="34" charset="0"/>
              </a:rPr>
            </a:br>
            <a:r>
              <a:rPr lang="de-DE" b="1" dirty="0">
                <a:effectLst/>
                <a:latin typeface="Arial" panose="020B0604020202020204" pitchFamily="34" charset="0"/>
              </a:rPr>
              <a:t>Zeile 2 des Titels</a:t>
            </a:r>
            <a:endParaRPr lang="de-DE" dirty="0">
              <a:effectLst/>
              <a:latin typeface="Arial" panose="020B0604020202020204" pitchFamily="34" charset="0"/>
            </a:endParaRP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B58FDCD6-6E84-7E41-A4E8-F8C848B3262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92387" y="441325"/>
            <a:ext cx="7724551" cy="825500"/>
          </a:xfrm>
          <a:prstGeom prst="rect">
            <a:avLst/>
          </a:prstGeom>
        </p:spPr>
        <p:txBody>
          <a:bodyPr lIns="54000" tIns="356400" rIns="54000" bIns="43200" anchor="b" anchorCtr="0"/>
          <a:lstStyle>
            <a:lvl1pPr marL="0" indent="0">
              <a:lnSpc>
                <a:spcPct val="88000"/>
              </a:lnSpc>
              <a:spcBef>
                <a:spcPts val="0"/>
              </a:spcBef>
              <a:buFontTx/>
              <a:buNone/>
              <a:defRPr sz="680" b="1" i="0" cap="all" spc="80" baseline="0"/>
            </a:lvl1pPr>
            <a:lvl2pPr indent="0">
              <a:lnSpc>
                <a:spcPts val="880"/>
              </a:lnSpc>
              <a:buFontTx/>
              <a:buNone/>
              <a:defRPr sz="680" b="1" i="0" cap="all" spc="80" baseline="0"/>
            </a:lvl2pPr>
            <a:lvl3pPr indent="0">
              <a:lnSpc>
                <a:spcPts val="880"/>
              </a:lnSpc>
              <a:buFontTx/>
              <a:buNone/>
              <a:defRPr sz="680" b="1" i="0" cap="all" spc="80" baseline="0"/>
            </a:lvl3pPr>
            <a:lvl4pPr indent="0">
              <a:lnSpc>
                <a:spcPts val="880"/>
              </a:lnSpc>
              <a:buFontTx/>
              <a:buNone/>
              <a:defRPr sz="680" b="1" i="0" cap="all" spc="80" baseline="0"/>
            </a:lvl4pPr>
            <a:lvl5pPr indent="0">
              <a:lnSpc>
                <a:spcPts val="880"/>
              </a:lnSpc>
              <a:buFontTx/>
              <a:buNone/>
              <a:defRPr sz="680" b="1" i="0" cap="all" spc="80" baseline="0"/>
            </a:lvl5pPr>
          </a:lstStyle>
          <a:p>
            <a:pPr marL="0" indent="0">
              <a:lnSpc>
                <a:spcPct val="88000"/>
              </a:lnSpc>
              <a:spcBef>
                <a:spcPts val="0"/>
              </a:spcBef>
              <a:buFontTx/>
              <a:buNone/>
            </a:pPr>
            <a:r>
              <a:rPr lang="de-DE" sz="680" b="1" i="0" baseline="0" dirty="0">
                <a:latin typeface="Arial" panose="020B0604020202020204" pitchFamily="34" charset="0"/>
              </a:rPr>
              <a:t>ÜBERSCHRIFT / TITEL / EINRICHTUNG XY</a:t>
            </a:r>
          </a:p>
        </p:txBody>
      </p:sp>
      <p:sp>
        <p:nvSpPr>
          <p:cNvPr id="17" name="Bildplatzhalter 6">
            <a:extLst>
              <a:ext uri="{FF2B5EF4-FFF2-40B4-BE49-F238E27FC236}">
                <a16:creationId xmlns:a16="http://schemas.microsoft.com/office/drawing/2014/main" id="{CB3A64BB-66BD-574D-8D10-B6B91D0A2D6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469881" y="613578"/>
            <a:ext cx="886967" cy="455148"/>
          </a:xfrm>
          <a:prstGeom prst="rect">
            <a:avLst/>
          </a:prstGeom>
        </p:spPr>
        <p:txBody>
          <a:bodyPr anchor="ctr" anchorCtr="0"/>
          <a:lstStyle>
            <a:lvl1pPr algn="ctr">
              <a:buFontTx/>
              <a:buNone/>
              <a:defRPr sz="800" baseline="0"/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0890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5">
            <a:extLst>
              <a:ext uri="{FF2B5EF4-FFF2-40B4-BE49-F238E27FC236}">
                <a16:creationId xmlns:a16="http://schemas.microsoft.com/office/drawing/2014/main" id="{F2973FF0-2276-5A4B-B95B-42413B8BD4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6400" y="6426773"/>
            <a:ext cx="720000" cy="27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 b="1" i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algn="l"/>
            <a:fld id="{3889EAAA-2A39-E347-B0AA-909793490C00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414469F-1423-5242-845C-EBB7925DA54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6400" y="1495071"/>
            <a:ext cx="10080000" cy="9280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280"/>
              </a:lnSpc>
              <a:spcBef>
                <a:spcPts val="0"/>
              </a:spcBef>
              <a:buFontTx/>
              <a:buNone/>
              <a:defRPr lang="de-DE" sz="1900" baseline="0" smtClean="0">
                <a:solidFill>
                  <a:schemeClr val="tx2"/>
                </a:solidFill>
                <a:effectLst/>
              </a:defRPr>
            </a:lvl1pPr>
          </a:lstStyle>
          <a:p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Ne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quatur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?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Quam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incipietur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accaepe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lenduciae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Itae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voluptatem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facepelita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dolupta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pore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pos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venti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blanien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tionsec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tempellabor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magnam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soloreria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quevoluptaturi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dolores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earis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dolute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vendae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nobis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ipsam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lab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ium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as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acculliqui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di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tecte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es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quam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ressi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ulparis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apeliqui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ipiet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modio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. 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4281397D-9AF9-B945-A645-73E7EF26E59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2912" y="2644143"/>
            <a:ext cx="10080000" cy="2843783"/>
          </a:xfrm>
          <a:prstGeom prst="rect">
            <a:avLst/>
          </a:prstGeom>
        </p:spPr>
        <p:txBody>
          <a:bodyPr lIns="0" tIns="0" rIns="0" bIns="0"/>
          <a:lstStyle>
            <a:lvl1pPr marL="324000" marR="0" indent="-32400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Blip>
                <a:blip r:embed="rId2"/>
              </a:buBlip>
              <a:tabLst/>
              <a:defRPr lang="de-DE" sz="1900" baseline="0" smtClean="0">
                <a:solidFill>
                  <a:schemeClr val="tx2"/>
                </a:solidFill>
                <a:effectLst/>
              </a:defRPr>
            </a:lvl1pPr>
          </a:lstStyle>
          <a:p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Itaquas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sitiam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vent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fuga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Pelit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laut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pliciis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rem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reptatio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beatem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illestius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consecabo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Offici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con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re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pedi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omnis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as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essi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sinci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totae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perit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quamet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aut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liscium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landia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quiasit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iuntur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Quunda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doloreste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volore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volores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maximus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eatur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sapicipici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ab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ium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non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nullori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dis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mos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autem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doluptassi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saniscitate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consequi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audae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simporem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si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venim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fugia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voloreptae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res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eturiam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aut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quiae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coribus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marL="324000" marR="0" lvl="0" indent="-32400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Blip>
                <a:blip r:embed="rId2"/>
              </a:buBlip>
              <a:tabLst/>
              <a:defRPr/>
            </a:pP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Ucia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sam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quid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quo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doles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sequias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rat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facersp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edissuntotas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et,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nis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di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berum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verore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sequas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represcium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faccabo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Adistis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dolor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atur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aliquatem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quo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modis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accaecum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nossunt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ipsam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ratiam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de-DE" dirty="0" err="1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voluptur</a:t>
            </a:r>
            <a:r>
              <a:rPr lang="de-DE" dirty="0">
                <a:solidFill>
                  <a:srgbClr val="2F2F2F"/>
                </a:solidFill>
                <a:effectLst/>
                <a:latin typeface="Arial" panose="020B0604020202020204" pitchFamily="34" charset="0"/>
              </a:rPr>
              <a:t>?</a:t>
            </a:r>
          </a:p>
          <a:p>
            <a:endParaRPr lang="de-DE" dirty="0">
              <a:solidFill>
                <a:srgbClr val="2F2F2F"/>
              </a:solidFill>
              <a:effectLst/>
              <a:latin typeface="Arial" panose="020B0604020202020204" pitchFamily="34" charset="0"/>
            </a:endParaRPr>
          </a:p>
          <a:p>
            <a:endParaRPr lang="de-DE" dirty="0">
              <a:solidFill>
                <a:srgbClr val="2F2F2F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Textplatzhalter 8">
            <a:extLst>
              <a:ext uri="{FF2B5EF4-FFF2-40B4-BE49-F238E27FC236}">
                <a16:creationId xmlns:a16="http://schemas.microsoft.com/office/drawing/2014/main" id="{EDE70BBD-4034-D644-9FBA-6F7E5CAEF26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800" y="441325"/>
            <a:ext cx="11306175" cy="10429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640"/>
              </a:lnSpc>
              <a:spcBef>
                <a:spcPts val="0"/>
              </a:spcBef>
              <a:buFontTx/>
              <a:buNone/>
              <a:defRPr sz="2200" b="1" i="0" baseline="0">
                <a:latin typeface="Arial" panose="020B0604020202020204" pitchFamily="34" charset="0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de-DE" dirty="0"/>
              <a:t>Seitentitel mit einer Zeile oder</a:t>
            </a:r>
            <a:br>
              <a:rPr lang="de-DE" dirty="0"/>
            </a:br>
            <a:r>
              <a:rPr lang="de-DE" dirty="0"/>
              <a:t>maximal zwei Zeilen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A41CDBF-B974-4802-8E8A-E0116AC4AE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29780" y="6029995"/>
            <a:ext cx="1369219" cy="716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14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rbübersic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5">
            <a:extLst>
              <a:ext uri="{FF2B5EF4-FFF2-40B4-BE49-F238E27FC236}">
                <a16:creationId xmlns:a16="http://schemas.microsoft.com/office/drawing/2014/main" id="{F2973FF0-2276-5A4B-B95B-42413B8BD4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6400" y="6426773"/>
            <a:ext cx="720000" cy="27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 b="1" i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algn="l"/>
            <a:fld id="{3889EAAA-2A39-E347-B0AA-909793490C00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3" name="Textplatzhalter 8">
            <a:extLst>
              <a:ext uri="{FF2B5EF4-FFF2-40B4-BE49-F238E27FC236}">
                <a16:creationId xmlns:a16="http://schemas.microsoft.com/office/drawing/2014/main" id="{EDE70BBD-4034-D644-9FBA-6F7E5CAEF26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800" y="441325"/>
            <a:ext cx="11306175" cy="10429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640"/>
              </a:lnSpc>
              <a:spcBef>
                <a:spcPts val="0"/>
              </a:spcBef>
              <a:buFontTx/>
              <a:buNone/>
              <a:defRPr sz="2200" b="1" i="0" baseline="0">
                <a:latin typeface="Arial" panose="020B0604020202020204" pitchFamily="34" charset="0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de-DE" dirty="0"/>
              <a:t>Farbübersicht</a:t>
            </a:r>
          </a:p>
        </p:txBody>
      </p:sp>
      <p:sp>
        <p:nvSpPr>
          <p:cNvPr id="52" name="Rechteck 51">
            <a:extLst>
              <a:ext uri="{FF2B5EF4-FFF2-40B4-BE49-F238E27FC236}">
                <a16:creationId xmlns:a16="http://schemas.microsoft.com/office/drawing/2014/main" id="{FF3871DC-3AE6-0046-9798-2B74B19887B1}"/>
              </a:ext>
            </a:extLst>
          </p:cNvPr>
          <p:cNvSpPr/>
          <p:nvPr userDrawn="1"/>
        </p:nvSpPr>
        <p:spPr>
          <a:xfrm>
            <a:off x="442800" y="1484313"/>
            <a:ext cx="832193" cy="685829"/>
          </a:xfrm>
          <a:prstGeom prst="rect">
            <a:avLst/>
          </a:prstGeom>
          <a:solidFill>
            <a:schemeClr val="tx1"/>
          </a:solidFill>
          <a:ln w="31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915" b="1" baseline="0" dirty="0">
                <a:solidFill>
                  <a:schemeClr val="bg1"/>
                </a:solidFill>
                <a:effectLst/>
                <a:latin typeface="LMU CompatilFact" panose="02000500060000020003" pitchFamily="2" charset="0"/>
              </a:rPr>
              <a:t>R 0</a:t>
            </a:r>
          </a:p>
          <a:p>
            <a:r>
              <a:rPr lang="de-DE" sz="915" b="1" baseline="0" dirty="0">
                <a:solidFill>
                  <a:schemeClr val="bg1"/>
                </a:solidFill>
                <a:effectLst/>
                <a:latin typeface="LMU CompatilFact" panose="02000500060000020003" pitchFamily="2" charset="0"/>
              </a:rPr>
              <a:t>G 136</a:t>
            </a:r>
          </a:p>
          <a:p>
            <a:r>
              <a:rPr lang="de-DE" sz="915" b="1" baseline="0" dirty="0">
                <a:solidFill>
                  <a:schemeClr val="bg1"/>
                </a:solidFill>
                <a:effectLst/>
                <a:latin typeface="LMU CompatilFact" panose="02000500060000020003" pitchFamily="2" charset="0"/>
              </a:rPr>
              <a:t>B 58</a:t>
            </a:r>
            <a:endParaRPr lang="de-DE" sz="915" baseline="0" dirty="0">
              <a:solidFill>
                <a:schemeClr val="bg1"/>
              </a:solidFill>
              <a:effectLst/>
              <a:latin typeface="LMU CompatilFact" panose="02000500060000020003" pitchFamily="2" charset="0"/>
            </a:endParaRPr>
          </a:p>
        </p:txBody>
      </p:sp>
      <p:sp>
        <p:nvSpPr>
          <p:cNvPr id="53" name="Rechteck 52">
            <a:extLst>
              <a:ext uri="{FF2B5EF4-FFF2-40B4-BE49-F238E27FC236}">
                <a16:creationId xmlns:a16="http://schemas.microsoft.com/office/drawing/2014/main" id="{323A9624-D6DE-C345-9C75-F17A8B2EFEFC}"/>
              </a:ext>
            </a:extLst>
          </p:cNvPr>
          <p:cNvSpPr/>
          <p:nvPr userDrawn="1"/>
        </p:nvSpPr>
        <p:spPr>
          <a:xfrm>
            <a:off x="2820756" y="1484313"/>
            <a:ext cx="832193" cy="685829"/>
          </a:xfrm>
          <a:prstGeom prst="rect">
            <a:avLst/>
          </a:prstGeom>
          <a:solidFill>
            <a:schemeClr val="bg1"/>
          </a:solidFill>
          <a:ln w="31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915" b="1" baseline="0" dirty="0">
                <a:solidFill>
                  <a:schemeClr val="tx2"/>
                </a:solidFill>
                <a:effectLst/>
                <a:latin typeface="LMU CompatilFact" panose="02000500060000020003" pitchFamily="2" charset="0"/>
              </a:rPr>
              <a:t>R 255</a:t>
            </a:r>
          </a:p>
          <a:p>
            <a:r>
              <a:rPr lang="de-DE" sz="915" b="1" baseline="0" dirty="0">
                <a:solidFill>
                  <a:schemeClr val="tx2"/>
                </a:solidFill>
                <a:effectLst/>
                <a:latin typeface="LMU CompatilFact" panose="02000500060000020003" pitchFamily="2" charset="0"/>
              </a:rPr>
              <a:t>G 255</a:t>
            </a:r>
          </a:p>
          <a:p>
            <a:r>
              <a:rPr lang="de-DE" sz="915" b="1" baseline="0" dirty="0">
                <a:solidFill>
                  <a:schemeClr val="tx2"/>
                </a:solidFill>
                <a:effectLst/>
                <a:latin typeface="LMU CompatilFact" panose="02000500060000020003" pitchFamily="2" charset="0"/>
              </a:rPr>
              <a:t>B 255</a:t>
            </a:r>
            <a:endParaRPr lang="de-DE" sz="915" baseline="0" dirty="0">
              <a:solidFill>
                <a:schemeClr val="tx2"/>
              </a:solidFill>
              <a:effectLst/>
              <a:latin typeface="LMU CompatilFact" panose="02000500060000020003" pitchFamily="2" charset="0"/>
            </a:endParaRPr>
          </a:p>
        </p:txBody>
      </p:sp>
      <p:sp>
        <p:nvSpPr>
          <p:cNvPr id="54" name="Rechteck 53">
            <a:extLst>
              <a:ext uri="{FF2B5EF4-FFF2-40B4-BE49-F238E27FC236}">
                <a16:creationId xmlns:a16="http://schemas.microsoft.com/office/drawing/2014/main" id="{7699AD87-10CD-5C43-A6B2-3E71A6C1E6A5}"/>
              </a:ext>
            </a:extLst>
          </p:cNvPr>
          <p:cNvSpPr/>
          <p:nvPr userDrawn="1"/>
        </p:nvSpPr>
        <p:spPr>
          <a:xfrm>
            <a:off x="1631778" y="1484313"/>
            <a:ext cx="832193" cy="685829"/>
          </a:xfrm>
          <a:prstGeom prst="rect">
            <a:avLst/>
          </a:prstGeom>
          <a:solidFill>
            <a:schemeClr val="tx2"/>
          </a:solidFill>
          <a:ln w="31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915" b="1" baseline="0" dirty="0">
                <a:solidFill>
                  <a:schemeClr val="bg1"/>
                </a:solidFill>
                <a:effectLst/>
                <a:latin typeface="LMU CompatilFact" panose="02000500060000020003" pitchFamily="2" charset="0"/>
              </a:rPr>
              <a:t>R 35</a:t>
            </a:r>
          </a:p>
          <a:p>
            <a:r>
              <a:rPr lang="de-DE" sz="915" b="1" baseline="0" dirty="0">
                <a:solidFill>
                  <a:schemeClr val="bg1"/>
                </a:solidFill>
                <a:effectLst/>
                <a:latin typeface="LMU CompatilFact" panose="02000500060000020003" pitchFamily="2" charset="0"/>
              </a:rPr>
              <a:t>G 35</a:t>
            </a:r>
          </a:p>
          <a:p>
            <a:r>
              <a:rPr lang="de-DE" sz="915" b="1" baseline="0" dirty="0">
                <a:solidFill>
                  <a:schemeClr val="bg1"/>
                </a:solidFill>
                <a:effectLst/>
                <a:latin typeface="LMU CompatilFact" panose="02000500060000020003" pitchFamily="2" charset="0"/>
              </a:rPr>
              <a:t>B 35</a:t>
            </a:r>
            <a:endParaRPr lang="de-DE" sz="915" baseline="0" dirty="0">
              <a:solidFill>
                <a:schemeClr val="bg1"/>
              </a:solidFill>
              <a:effectLst/>
              <a:latin typeface="LMU CompatilFact" panose="02000500060000020003" pitchFamily="2" charset="0"/>
            </a:endParaRPr>
          </a:p>
        </p:txBody>
      </p:sp>
      <p:sp>
        <p:nvSpPr>
          <p:cNvPr id="55" name="Rechteck 54">
            <a:extLst>
              <a:ext uri="{FF2B5EF4-FFF2-40B4-BE49-F238E27FC236}">
                <a16:creationId xmlns:a16="http://schemas.microsoft.com/office/drawing/2014/main" id="{7E6E40C0-B5CF-3040-971F-4D8BB55D0746}"/>
              </a:ext>
            </a:extLst>
          </p:cNvPr>
          <p:cNvSpPr/>
          <p:nvPr userDrawn="1"/>
        </p:nvSpPr>
        <p:spPr>
          <a:xfrm>
            <a:off x="442802" y="2240393"/>
            <a:ext cx="832193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de-DE" sz="800" b="1" baseline="0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LMU Grün </a:t>
            </a:r>
            <a:br>
              <a:rPr lang="de-DE" sz="800" b="1" baseline="0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</a:br>
            <a:endParaRPr lang="de-DE" sz="800" baseline="0" dirty="0"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6" name="Rechteck 55">
            <a:extLst>
              <a:ext uri="{FF2B5EF4-FFF2-40B4-BE49-F238E27FC236}">
                <a16:creationId xmlns:a16="http://schemas.microsoft.com/office/drawing/2014/main" id="{5A2A488E-BCE0-BB4B-959A-3AC0A2CF9AFD}"/>
              </a:ext>
            </a:extLst>
          </p:cNvPr>
          <p:cNvSpPr/>
          <p:nvPr userDrawn="1"/>
        </p:nvSpPr>
        <p:spPr>
          <a:xfrm>
            <a:off x="442800" y="3144823"/>
            <a:ext cx="607189" cy="500399"/>
          </a:xfrm>
          <a:prstGeom prst="rect">
            <a:avLst/>
          </a:prstGeom>
          <a:solidFill>
            <a:schemeClr val="bg2"/>
          </a:solidFill>
          <a:ln w="31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915" b="1" baseline="0" dirty="0">
                <a:solidFill>
                  <a:schemeClr val="bg1"/>
                </a:solidFill>
                <a:effectLst/>
                <a:latin typeface="LMU CompatilFact" panose="02000500060000020003" pitchFamily="2" charset="0"/>
              </a:rPr>
              <a:t>R 98</a:t>
            </a:r>
          </a:p>
          <a:p>
            <a:r>
              <a:rPr lang="de-DE" sz="915" b="1" baseline="0" dirty="0">
                <a:solidFill>
                  <a:schemeClr val="bg1"/>
                </a:solidFill>
                <a:effectLst/>
                <a:latin typeface="LMU CompatilFact" panose="02000500060000020003" pitchFamily="2" charset="0"/>
              </a:rPr>
              <a:t>G 100</a:t>
            </a:r>
          </a:p>
          <a:p>
            <a:r>
              <a:rPr lang="de-DE" sz="915" b="1" baseline="0" dirty="0">
                <a:solidFill>
                  <a:schemeClr val="bg1"/>
                </a:solidFill>
                <a:effectLst/>
                <a:latin typeface="LMU CompatilFact" panose="02000500060000020003" pitchFamily="2" charset="0"/>
              </a:rPr>
              <a:t>B 104</a:t>
            </a:r>
            <a:endParaRPr lang="de-DE" sz="915" baseline="0" dirty="0">
              <a:solidFill>
                <a:schemeClr val="bg1"/>
              </a:solidFill>
              <a:effectLst/>
              <a:latin typeface="LMU CompatilFact" panose="02000500060000020003" pitchFamily="2" charset="0"/>
            </a:endParaRPr>
          </a:p>
        </p:txBody>
      </p:sp>
      <p:sp>
        <p:nvSpPr>
          <p:cNvPr id="57" name="Rechteck 56">
            <a:extLst>
              <a:ext uri="{FF2B5EF4-FFF2-40B4-BE49-F238E27FC236}">
                <a16:creationId xmlns:a16="http://schemas.microsoft.com/office/drawing/2014/main" id="{BAF76B9D-1CB6-774E-B88E-0CACB598FEF6}"/>
              </a:ext>
            </a:extLst>
          </p:cNvPr>
          <p:cNvSpPr/>
          <p:nvPr userDrawn="1"/>
        </p:nvSpPr>
        <p:spPr>
          <a:xfrm>
            <a:off x="2177818" y="3144823"/>
            <a:ext cx="607189" cy="500399"/>
          </a:xfrm>
          <a:prstGeom prst="rect">
            <a:avLst/>
          </a:prstGeom>
          <a:solidFill>
            <a:schemeClr val="accent2"/>
          </a:solidFill>
          <a:ln w="31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915" b="1" baseline="0" dirty="0">
                <a:solidFill>
                  <a:schemeClr val="bg1"/>
                </a:solidFill>
                <a:effectLst/>
                <a:latin typeface="LMU CompatilFact" panose="02000500060000020003" pitchFamily="2" charset="0"/>
              </a:rPr>
              <a:t>R 230</a:t>
            </a:r>
          </a:p>
          <a:p>
            <a:r>
              <a:rPr lang="de-DE" sz="915" b="1" baseline="0" dirty="0">
                <a:solidFill>
                  <a:schemeClr val="bg1"/>
                </a:solidFill>
                <a:effectLst/>
                <a:latin typeface="LMU CompatilFact" panose="02000500060000020003" pitchFamily="2" charset="0"/>
              </a:rPr>
              <a:t>G 230</a:t>
            </a:r>
          </a:p>
          <a:p>
            <a:r>
              <a:rPr lang="de-DE" sz="915" b="1" baseline="0" dirty="0">
                <a:solidFill>
                  <a:schemeClr val="bg1"/>
                </a:solidFill>
                <a:effectLst/>
                <a:latin typeface="LMU CompatilFact" panose="02000500060000020003" pitchFamily="2" charset="0"/>
              </a:rPr>
              <a:t>B 231</a:t>
            </a:r>
            <a:endParaRPr lang="de-DE" sz="915" baseline="0" dirty="0">
              <a:solidFill>
                <a:schemeClr val="bg1"/>
              </a:solidFill>
              <a:effectLst/>
              <a:latin typeface="LMU CompatilFact" panose="02000500060000020003" pitchFamily="2" charset="0"/>
            </a:endParaRPr>
          </a:p>
        </p:txBody>
      </p:sp>
      <p:sp>
        <p:nvSpPr>
          <p:cNvPr id="58" name="Rechteck 57">
            <a:extLst>
              <a:ext uri="{FF2B5EF4-FFF2-40B4-BE49-F238E27FC236}">
                <a16:creationId xmlns:a16="http://schemas.microsoft.com/office/drawing/2014/main" id="{D45CC143-00CB-E043-9C6B-880F634668A7}"/>
              </a:ext>
            </a:extLst>
          </p:cNvPr>
          <p:cNvSpPr/>
          <p:nvPr userDrawn="1"/>
        </p:nvSpPr>
        <p:spPr>
          <a:xfrm>
            <a:off x="1310310" y="3144823"/>
            <a:ext cx="607189" cy="500399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915" b="1" baseline="0" dirty="0">
                <a:solidFill>
                  <a:schemeClr val="bg1"/>
                </a:solidFill>
                <a:effectLst/>
                <a:latin typeface="LMU CompatilFact" panose="02000500060000020003" pitchFamily="2" charset="0"/>
              </a:rPr>
              <a:t>R 192</a:t>
            </a:r>
          </a:p>
          <a:p>
            <a:r>
              <a:rPr lang="de-DE" sz="915" b="1" baseline="0" dirty="0">
                <a:solidFill>
                  <a:schemeClr val="bg1"/>
                </a:solidFill>
                <a:effectLst/>
                <a:latin typeface="LMU CompatilFact" panose="02000500060000020003" pitchFamily="2" charset="0"/>
              </a:rPr>
              <a:t>G 193</a:t>
            </a:r>
          </a:p>
          <a:p>
            <a:r>
              <a:rPr lang="de-DE" sz="915" b="1" baseline="0" dirty="0">
                <a:solidFill>
                  <a:schemeClr val="bg1"/>
                </a:solidFill>
                <a:effectLst/>
                <a:latin typeface="LMU CompatilFact" panose="02000500060000020003" pitchFamily="2" charset="0"/>
              </a:rPr>
              <a:t>B 195</a:t>
            </a:r>
            <a:endParaRPr lang="de-DE" sz="915" baseline="0" dirty="0">
              <a:solidFill>
                <a:schemeClr val="bg1"/>
              </a:solidFill>
              <a:effectLst/>
              <a:latin typeface="LMU CompatilFact" panose="02000500060000020003" pitchFamily="2" charset="0"/>
            </a:endParaRPr>
          </a:p>
        </p:txBody>
      </p:sp>
      <p:sp>
        <p:nvSpPr>
          <p:cNvPr id="59" name="Rechteck 58">
            <a:extLst>
              <a:ext uri="{FF2B5EF4-FFF2-40B4-BE49-F238E27FC236}">
                <a16:creationId xmlns:a16="http://schemas.microsoft.com/office/drawing/2014/main" id="{C2788AA0-4D28-CA47-A881-1819C9B7F2B2}"/>
              </a:ext>
            </a:extLst>
          </p:cNvPr>
          <p:cNvSpPr/>
          <p:nvPr userDrawn="1"/>
        </p:nvSpPr>
        <p:spPr>
          <a:xfrm>
            <a:off x="3045759" y="3144823"/>
            <a:ext cx="607189" cy="500399"/>
          </a:xfrm>
          <a:prstGeom prst="rect">
            <a:avLst/>
          </a:prstGeom>
          <a:solidFill>
            <a:schemeClr val="accent3"/>
          </a:solidFill>
          <a:ln w="31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915" b="1" baseline="0" dirty="0">
                <a:solidFill>
                  <a:schemeClr val="tx2"/>
                </a:solidFill>
                <a:effectLst/>
                <a:latin typeface="LMU CompatilFact" panose="02000500060000020003" pitchFamily="2" charset="0"/>
              </a:rPr>
              <a:t>R 245</a:t>
            </a:r>
          </a:p>
          <a:p>
            <a:r>
              <a:rPr lang="de-DE" sz="915" b="1" baseline="0" dirty="0">
                <a:solidFill>
                  <a:schemeClr val="tx2"/>
                </a:solidFill>
                <a:effectLst/>
                <a:latin typeface="LMU CompatilFact" panose="02000500060000020003" pitchFamily="2" charset="0"/>
              </a:rPr>
              <a:t>G 245</a:t>
            </a:r>
          </a:p>
          <a:p>
            <a:r>
              <a:rPr lang="de-DE" sz="915" b="1" baseline="0" dirty="0">
                <a:solidFill>
                  <a:schemeClr val="tx2"/>
                </a:solidFill>
                <a:effectLst/>
                <a:latin typeface="LMU CompatilFact" panose="02000500060000020003" pitchFamily="2" charset="0"/>
              </a:rPr>
              <a:t>B 245</a:t>
            </a:r>
            <a:endParaRPr lang="de-DE" sz="915" baseline="0" dirty="0">
              <a:solidFill>
                <a:schemeClr val="tx2"/>
              </a:solidFill>
              <a:effectLst/>
              <a:latin typeface="LMU CompatilFact" panose="02000500060000020003" pitchFamily="2" charset="0"/>
            </a:endParaRPr>
          </a:p>
        </p:txBody>
      </p:sp>
      <p:sp>
        <p:nvSpPr>
          <p:cNvPr id="60" name="Rechteck 59">
            <a:extLst>
              <a:ext uri="{FF2B5EF4-FFF2-40B4-BE49-F238E27FC236}">
                <a16:creationId xmlns:a16="http://schemas.microsoft.com/office/drawing/2014/main" id="{20A40CC5-176B-9442-82E4-408CAB2349BC}"/>
              </a:ext>
            </a:extLst>
          </p:cNvPr>
          <p:cNvSpPr/>
          <p:nvPr userDrawn="1"/>
        </p:nvSpPr>
        <p:spPr>
          <a:xfrm>
            <a:off x="442802" y="3750534"/>
            <a:ext cx="607188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de-DE" sz="800" b="1" baseline="0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Sekundär Dunkelgrau</a:t>
            </a:r>
            <a:endParaRPr lang="de-DE" sz="800" baseline="0" dirty="0"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1" name="Rechteck 60">
            <a:extLst>
              <a:ext uri="{FF2B5EF4-FFF2-40B4-BE49-F238E27FC236}">
                <a16:creationId xmlns:a16="http://schemas.microsoft.com/office/drawing/2014/main" id="{FA56A28D-A369-AD4B-AF9B-25C454F18A4E}"/>
              </a:ext>
            </a:extLst>
          </p:cNvPr>
          <p:cNvSpPr/>
          <p:nvPr userDrawn="1"/>
        </p:nvSpPr>
        <p:spPr>
          <a:xfrm>
            <a:off x="1310310" y="3750534"/>
            <a:ext cx="607188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de-DE" sz="800" b="1" baseline="0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Sekundär Mittelgrau</a:t>
            </a:r>
            <a:endParaRPr lang="de-DE" sz="800" baseline="0" dirty="0"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Rechteck 61">
            <a:extLst>
              <a:ext uri="{FF2B5EF4-FFF2-40B4-BE49-F238E27FC236}">
                <a16:creationId xmlns:a16="http://schemas.microsoft.com/office/drawing/2014/main" id="{7EF2EF5B-E92A-5D4A-8161-D33FFACE7341}"/>
              </a:ext>
            </a:extLst>
          </p:cNvPr>
          <p:cNvSpPr/>
          <p:nvPr userDrawn="1"/>
        </p:nvSpPr>
        <p:spPr>
          <a:xfrm>
            <a:off x="2187234" y="3750534"/>
            <a:ext cx="607188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de-DE" sz="800" b="1" baseline="0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Sekundär Hellgrau</a:t>
            </a:r>
            <a:endParaRPr lang="de-DE" sz="800" baseline="0" dirty="0"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3" name="Rechteck 62">
            <a:extLst>
              <a:ext uri="{FF2B5EF4-FFF2-40B4-BE49-F238E27FC236}">
                <a16:creationId xmlns:a16="http://schemas.microsoft.com/office/drawing/2014/main" id="{14B21CFC-1C2A-AD4E-82DE-A68CEF4308BE}"/>
              </a:ext>
            </a:extLst>
          </p:cNvPr>
          <p:cNvSpPr/>
          <p:nvPr userDrawn="1"/>
        </p:nvSpPr>
        <p:spPr>
          <a:xfrm>
            <a:off x="3048909" y="3750534"/>
            <a:ext cx="607188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de-DE" sz="800" b="1" baseline="0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Sekundär Lichtgrau</a:t>
            </a:r>
            <a:endParaRPr lang="de-DE" sz="800" baseline="0" dirty="0"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4" name="Rechteck 63">
            <a:extLst>
              <a:ext uri="{FF2B5EF4-FFF2-40B4-BE49-F238E27FC236}">
                <a16:creationId xmlns:a16="http://schemas.microsoft.com/office/drawing/2014/main" id="{C73389B4-7374-AB43-B9CD-0CA5B6ED4B02}"/>
              </a:ext>
            </a:extLst>
          </p:cNvPr>
          <p:cNvSpPr/>
          <p:nvPr userDrawn="1"/>
        </p:nvSpPr>
        <p:spPr>
          <a:xfrm>
            <a:off x="1617118" y="2240392"/>
            <a:ext cx="832193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de-DE" sz="800" b="1" baseline="0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Schwarz</a:t>
            </a:r>
            <a:endParaRPr lang="de-DE" sz="800" baseline="0" dirty="0"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5" name="Rechteck 64">
            <a:extLst>
              <a:ext uri="{FF2B5EF4-FFF2-40B4-BE49-F238E27FC236}">
                <a16:creationId xmlns:a16="http://schemas.microsoft.com/office/drawing/2014/main" id="{A8E62580-B452-9141-99B8-14D406341FD8}"/>
              </a:ext>
            </a:extLst>
          </p:cNvPr>
          <p:cNvSpPr/>
          <p:nvPr userDrawn="1"/>
        </p:nvSpPr>
        <p:spPr>
          <a:xfrm>
            <a:off x="2821937" y="2240392"/>
            <a:ext cx="832193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de-DE" sz="800" b="1" baseline="0" dirty="0" err="1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Weiss</a:t>
            </a:r>
            <a:endParaRPr lang="de-DE" sz="800" baseline="0" dirty="0"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6" name="Rechteck 65">
            <a:extLst>
              <a:ext uri="{FF2B5EF4-FFF2-40B4-BE49-F238E27FC236}">
                <a16:creationId xmlns:a16="http://schemas.microsoft.com/office/drawing/2014/main" id="{5C5DB8B7-067A-624F-90A9-5FE69A8819FA}"/>
              </a:ext>
            </a:extLst>
          </p:cNvPr>
          <p:cNvSpPr/>
          <p:nvPr userDrawn="1"/>
        </p:nvSpPr>
        <p:spPr>
          <a:xfrm>
            <a:off x="4619182" y="1485446"/>
            <a:ext cx="607189" cy="500399"/>
          </a:xfrm>
          <a:prstGeom prst="rect">
            <a:avLst/>
          </a:prstGeom>
          <a:solidFill>
            <a:schemeClr val="accent4"/>
          </a:solidFill>
          <a:ln w="31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915" b="1" baseline="0" dirty="0">
                <a:solidFill>
                  <a:schemeClr val="bg1"/>
                </a:solidFill>
                <a:effectLst/>
                <a:latin typeface="LMU CompatilFact" panose="02000500060000020003" pitchFamily="2" charset="0"/>
              </a:rPr>
              <a:t>R 15</a:t>
            </a:r>
          </a:p>
          <a:p>
            <a:r>
              <a:rPr lang="de-DE" sz="915" b="1" baseline="0" dirty="0">
                <a:solidFill>
                  <a:schemeClr val="bg1"/>
                </a:solidFill>
                <a:effectLst/>
                <a:latin typeface="LMU CompatilFact" panose="02000500060000020003" pitchFamily="2" charset="0"/>
              </a:rPr>
              <a:t>G 25</a:t>
            </a:r>
          </a:p>
          <a:p>
            <a:r>
              <a:rPr lang="de-DE" sz="915" b="1" baseline="0" dirty="0">
                <a:solidFill>
                  <a:schemeClr val="bg1"/>
                </a:solidFill>
                <a:effectLst/>
                <a:latin typeface="LMU CompatilFact" panose="02000500060000020003" pitchFamily="2" charset="0"/>
              </a:rPr>
              <a:t>B 135</a:t>
            </a:r>
            <a:endParaRPr lang="de-DE" sz="915" baseline="0" dirty="0">
              <a:solidFill>
                <a:schemeClr val="bg1"/>
              </a:solidFill>
              <a:effectLst/>
              <a:latin typeface="LMU CompatilFact" panose="02000500060000020003" pitchFamily="2" charset="0"/>
            </a:endParaRPr>
          </a:p>
        </p:txBody>
      </p:sp>
      <p:sp>
        <p:nvSpPr>
          <p:cNvPr id="67" name="Rechteck 66">
            <a:extLst>
              <a:ext uri="{FF2B5EF4-FFF2-40B4-BE49-F238E27FC236}">
                <a16:creationId xmlns:a16="http://schemas.microsoft.com/office/drawing/2014/main" id="{1A10FA4C-181C-BD41-AD4E-730F52457796}"/>
              </a:ext>
            </a:extLst>
          </p:cNvPr>
          <p:cNvSpPr/>
          <p:nvPr userDrawn="1"/>
        </p:nvSpPr>
        <p:spPr>
          <a:xfrm>
            <a:off x="6354200" y="1485446"/>
            <a:ext cx="607189" cy="500399"/>
          </a:xfrm>
          <a:prstGeom prst="rect">
            <a:avLst/>
          </a:prstGeom>
          <a:solidFill>
            <a:schemeClr val="accent6"/>
          </a:solidFill>
          <a:ln w="31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915" b="1" baseline="0" dirty="0">
                <a:solidFill>
                  <a:schemeClr val="bg1"/>
                </a:solidFill>
                <a:effectLst/>
                <a:latin typeface="LMU CompatilFact" panose="02000500060000020003" pitchFamily="2" charset="0"/>
              </a:rPr>
              <a:t>R 140</a:t>
            </a:r>
          </a:p>
          <a:p>
            <a:r>
              <a:rPr lang="de-DE" sz="915" b="1" baseline="0" dirty="0">
                <a:solidFill>
                  <a:schemeClr val="bg1"/>
                </a:solidFill>
                <a:effectLst/>
                <a:latin typeface="LMU CompatilFact" panose="02000500060000020003" pitchFamily="2" charset="0"/>
              </a:rPr>
              <a:t>G 64</a:t>
            </a:r>
          </a:p>
          <a:p>
            <a:r>
              <a:rPr lang="de-DE" sz="915" b="1" baseline="0" dirty="0">
                <a:solidFill>
                  <a:schemeClr val="bg1"/>
                </a:solidFill>
                <a:effectLst/>
                <a:latin typeface="LMU CompatilFact" panose="02000500060000020003" pitchFamily="2" charset="0"/>
              </a:rPr>
              <a:t>B 145</a:t>
            </a:r>
            <a:endParaRPr lang="de-DE" sz="915" baseline="0" dirty="0">
              <a:solidFill>
                <a:schemeClr val="bg1"/>
              </a:solidFill>
              <a:effectLst/>
              <a:latin typeface="LMU CompatilFact" panose="02000500060000020003" pitchFamily="2" charset="0"/>
            </a:endParaRPr>
          </a:p>
        </p:txBody>
      </p:sp>
      <p:sp>
        <p:nvSpPr>
          <p:cNvPr id="68" name="Rechteck 67">
            <a:extLst>
              <a:ext uri="{FF2B5EF4-FFF2-40B4-BE49-F238E27FC236}">
                <a16:creationId xmlns:a16="http://schemas.microsoft.com/office/drawing/2014/main" id="{A2466A38-6ECC-DF4F-869F-B98502E2D6A6}"/>
              </a:ext>
            </a:extLst>
          </p:cNvPr>
          <p:cNvSpPr/>
          <p:nvPr userDrawn="1"/>
        </p:nvSpPr>
        <p:spPr>
          <a:xfrm>
            <a:off x="5486692" y="1485446"/>
            <a:ext cx="607189" cy="500399"/>
          </a:xfrm>
          <a:prstGeom prst="rect">
            <a:avLst/>
          </a:prstGeom>
          <a:solidFill>
            <a:schemeClr val="accent5"/>
          </a:solidFill>
          <a:ln w="31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915" b="1" baseline="0" dirty="0">
                <a:solidFill>
                  <a:schemeClr val="bg1"/>
                </a:solidFill>
                <a:effectLst/>
                <a:latin typeface="LMU CompatilFact" panose="02000500060000020003" pitchFamily="2" charset="0"/>
              </a:rPr>
              <a:t>R 100</a:t>
            </a:r>
          </a:p>
          <a:p>
            <a:r>
              <a:rPr lang="de-DE" sz="915" b="1" baseline="0" dirty="0">
                <a:solidFill>
                  <a:schemeClr val="bg1"/>
                </a:solidFill>
                <a:effectLst/>
                <a:latin typeface="LMU CompatilFact" panose="02000500060000020003" pitchFamily="2" charset="0"/>
              </a:rPr>
              <a:t>G 59</a:t>
            </a:r>
          </a:p>
          <a:p>
            <a:r>
              <a:rPr lang="de-DE" sz="915" b="1" baseline="0" dirty="0">
                <a:solidFill>
                  <a:schemeClr val="bg1"/>
                </a:solidFill>
                <a:effectLst/>
                <a:latin typeface="LMU CompatilFact" panose="02000500060000020003" pitchFamily="2" charset="0"/>
              </a:rPr>
              <a:t>B 227</a:t>
            </a:r>
            <a:endParaRPr lang="de-DE" sz="915" baseline="0" dirty="0">
              <a:solidFill>
                <a:schemeClr val="bg1"/>
              </a:solidFill>
              <a:effectLst/>
              <a:latin typeface="LMU CompatilFact" panose="02000500060000020003" pitchFamily="2" charset="0"/>
            </a:endParaRPr>
          </a:p>
        </p:txBody>
      </p:sp>
      <p:sp>
        <p:nvSpPr>
          <p:cNvPr id="69" name="Rechteck 68">
            <a:extLst>
              <a:ext uri="{FF2B5EF4-FFF2-40B4-BE49-F238E27FC236}">
                <a16:creationId xmlns:a16="http://schemas.microsoft.com/office/drawing/2014/main" id="{59F62C27-0EB2-5442-90B6-6A8F0C17931E}"/>
              </a:ext>
            </a:extLst>
          </p:cNvPr>
          <p:cNvSpPr/>
          <p:nvPr userDrawn="1"/>
        </p:nvSpPr>
        <p:spPr>
          <a:xfrm>
            <a:off x="7222141" y="1485446"/>
            <a:ext cx="607189" cy="500399"/>
          </a:xfrm>
          <a:prstGeom prst="rect">
            <a:avLst/>
          </a:prstGeom>
          <a:solidFill>
            <a:srgbClr val="DC0D15"/>
          </a:solidFill>
          <a:ln w="31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915" b="1" baseline="0" dirty="0">
                <a:solidFill>
                  <a:schemeClr val="bg1"/>
                </a:solidFill>
                <a:effectLst/>
                <a:latin typeface="LMU CompatilFact" panose="02000500060000020003" pitchFamily="2" charset="0"/>
              </a:rPr>
              <a:t>R 215</a:t>
            </a:r>
          </a:p>
          <a:p>
            <a:r>
              <a:rPr lang="de-DE" sz="915" b="1" baseline="0" dirty="0">
                <a:solidFill>
                  <a:schemeClr val="bg1"/>
                </a:solidFill>
                <a:effectLst/>
                <a:latin typeface="LMU CompatilFact" panose="02000500060000020003" pitchFamily="2" charset="0"/>
              </a:rPr>
              <a:t>G 25</a:t>
            </a:r>
          </a:p>
          <a:p>
            <a:r>
              <a:rPr lang="de-DE" sz="915" b="1" baseline="0" dirty="0">
                <a:solidFill>
                  <a:schemeClr val="bg1"/>
                </a:solidFill>
                <a:effectLst/>
                <a:latin typeface="LMU CompatilFact" panose="02000500060000020003" pitchFamily="2" charset="0"/>
              </a:rPr>
              <a:t>B 25</a:t>
            </a:r>
            <a:endParaRPr lang="de-DE" sz="915" baseline="0" dirty="0">
              <a:solidFill>
                <a:schemeClr val="bg1"/>
              </a:solidFill>
              <a:effectLst/>
              <a:latin typeface="LMU CompatilFact" panose="02000500060000020003" pitchFamily="2" charset="0"/>
            </a:endParaRPr>
          </a:p>
        </p:txBody>
      </p:sp>
      <p:sp>
        <p:nvSpPr>
          <p:cNvPr id="70" name="Rechteck 69">
            <a:extLst>
              <a:ext uri="{FF2B5EF4-FFF2-40B4-BE49-F238E27FC236}">
                <a16:creationId xmlns:a16="http://schemas.microsoft.com/office/drawing/2014/main" id="{5B9B3239-0231-A24D-B42D-624E409B3D20}"/>
              </a:ext>
            </a:extLst>
          </p:cNvPr>
          <p:cNvSpPr/>
          <p:nvPr userDrawn="1"/>
        </p:nvSpPr>
        <p:spPr>
          <a:xfrm>
            <a:off x="4619184" y="2091158"/>
            <a:ext cx="607188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de-DE" sz="800" b="1" baseline="0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Akzent Blau</a:t>
            </a:r>
            <a:endParaRPr lang="de-DE" sz="800" baseline="0" dirty="0"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1" name="Rechteck 70">
            <a:extLst>
              <a:ext uri="{FF2B5EF4-FFF2-40B4-BE49-F238E27FC236}">
                <a16:creationId xmlns:a16="http://schemas.microsoft.com/office/drawing/2014/main" id="{D90492F4-04D9-0D48-A32F-3E322C29483A}"/>
              </a:ext>
            </a:extLst>
          </p:cNvPr>
          <p:cNvSpPr/>
          <p:nvPr userDrawn="1"/>
        </p:nvSpPr>
        <p:spPr>
          <a:xfrm>
            <a:off x="5486691" y="2091158"/>
            <a:ext cx="705915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de-DE" sz="800" b="1" baseline="0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Akzent Cyan</a:t>
            </a:r>
            <a:endParaRPr lang="de-DE" sz="800" baseline="0" dirty="0"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2" name="Rechteck 71">
            <a:extLst>
              <a:ext uri="{FF2B5EF4-FFF2-40B4-BE49-F238E27FC236}">
                <a16:creationId xmlns:a16="http://schemas.microsoft.com/office/drawing/2014/main" id="{0C3949AB-62CF-6643-83F3-F76B12005678}"/>
              </a:ext>
            </a:extLst>
          </p:cNvPr>
          <p:cNvSpPr/>
          <p:nvPr userDrawn="1"/>
        </p:nvSpPr>
        <p:spPr>
          <a:xfrm>
            <a:off x="6363616" y="2091157"/>
            <a:ext cx="70591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de-DE" sz="800" b="1" baseline="0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Akzent Violett</a:t>
            </a:r>
            <a:endParaRPr lang="de-DE" sz="800" baseline="0" dirty="0"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3" name="Rechteck 72">
            <a:extLst>
              <a:ext uri="{FF2B5EF4-FFF2-40B4-BE49-F238E27FC236}">
                <a16:creationId xmlns:a16="http://schemas.microsoft.com/office/drawing/2014/main" id="{3CD1B9CD-D09C-5D4A-B064-6355897E2041}"/>
              </a:ext>
            </a:extLst>
          </p:cNvPr>
          <p:cNvSpPr/>
          <p:nvPr userDrawn="1"/>
        </p:nvSpPr>
        <p:spPr>
          <a:xfrm>
            <a:off x="7225291" y="2091158"/>
            <a:ext cx="607188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de-DE" sz="800" b="1" baseline="0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Akzent Rot</a:t>
            </a:r>
            <a:endParaRPr lang="de-DE" sz="800" baseline="0" dirty="0"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4" name="Rechteck 73">
            <a:extLst>
              <a:ext uri="{FF2B5EF4-FFF2-40B4-BE49-F238E27FC236}">
                <a16:creationId xmlns:a16="http://schemas.microsoft.com/office/drawing/2014/main" id="{E0B457DF-BD61-044B-ACA4-342889CA02A1}"/>
              </a:ext>
            </a:extLst>
          </p:cNvPr>
          <p:cNvSpPr/>
          <p:nvPr userDrawn="1"/>
        </p:nvSpPr>
        <p:spPr>
          <a:xfrm>
            <a:off x="4619182" y="2490933"/>
            <a:ext cx="607189" cy="500399"/>
          </a:xfrm>
          <a:prstGeom prst="rect">
            <a:avLst/>
          </a:prstGeom>
          <a:solidFill>
            <a:srgbClr val="F18700"/>
          </a:solidFill>
          <a:ln w="31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915" b="1" baseline="0" dirty="0">
                <a:solidFill>
                  <a:schemeClr val="bg1"/>
                </a:solidFill>
                <a:effectLst/>
                <a:latin typeface="LMU CompatilFact" panose="02000500060000020003" pitchFamily="2" charset="0"/>
              </a:rPr>
              <a:t>R 241</a:t>
            </a:r>
          </a:p>
          <a:p>
            <a:r>
              <a:rPr lang="de-DE" sz="915" b="1" baseline="0" dirty="0">
                <a:solidFill>
                  <a:schemeClr val="bg1"/>
                </a:solidFill>
                <a:effectLst/>
                <a:latin typeface="LMU CompatilFact" panose="02000500060000020003" pitchFamily="2" charset="0"/>
              </a:rPr>
              <a:t>G 135</a:t>
            </a:r>
          </a:p>
          <a:p>
            <a:r>
              <a:rPr lang="de-DE" sz="915" b="1" baseline="0" dirty="0">
                <a:solidFill>
                  <a:schemeClr val="bg1"/>
                </a:solidFill>
                <a:effectLst/>
                <a:latin typeface="LMU CompatilFact" panose="02000500060000020003" pitchFamily="2" charset="0"/>
              </a:rPr>
              <a:t>B 0</a:t>
            </a:r>
            <a:endParaRPr lang="de-DE" sz="915" baseline="0" dirty="0">
              <a:solidFill>
                <a:schemeClr val="bg1"/>
              </a:solidFill>
              <a:effectLst/>
              <a:latin typeface="LMU CompatilFact" panose="02000500060000020003" pitchFamily="2" charset="0"/>
            </a:endParaRPr>
          </a:p>
        </p:txBody>
      </p:sp>
      <p:sp>
        <p:nvSpPr>
          <p:cNvPr id="75" name="Rechteck 74">
            <a:extLst>
              <a:ext uri="{FF2B5EF4-FFF2-40B4-BE49-F238E27FC236}">
                <a16:creationId xmlns:a16="http://schemas.microsoft.com/office/drawing/2014/main" id="{4931D8B5-D9AB-D547-B4C3-602A0499C239}"/>
              </a:ext>
            </a:extLst>
          </p:cNvPr>
          <p:cNvSpPr/>
          <p:nvPr userDrawn="1"/>
        </p:nvSpPr>
        <p:spPr>
          <a:xfrm>
            <a:off x="4619184" y="3096644"/>
            <a:ext cx="867508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de-DE" sz="800" b="1" baseline="0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Akzent Orange</a:t>
            </a:r>
          </a:p>
        </p:txBody>
      </p:sp>
    </p:spTree>
    <p:extLst>
      <p:ext uri="{BB962C8B-B14F-4D97-AF65-F5344CB8AC3E}">
        <p14:creationId xmlns:p14="http://schemas.microsoft.com/office/powerpoint/2010/main" val="3675604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rafik 6"/>
          <p:cNvPicPr/>
          <p:nvPr/>
        </p:nvPicPr>
        <p:blipFill>
          <a:blip r:embed="rId2"/>
          <a:stretch/>
        </p:blipFill>
        <p:spPr>
          <a:xfrm>
            <a:off x="10529640" y="6030000"/>
            <a:ext cx="1367640" cy="715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03" name="PlaceHolder 1"/>
          <p:cNvSpPr>
            <a:spLocks noGrp="1"/>
          </p:cNvSpPr>
          <p:nvPr>
            <p:ph type="sldNum" idx="5"/>
          </p:nvPr>
        </p:nvSpPr>
        <p:spPr>
          <a:xfrm>
            <a:off x="446400" y="6426720"/>
            <a:ext cx="718560" cy="26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de-DE" sz="1200" b="1" u="none" strike="noStrike">
                <a:solidFill>
                  <a:srgbClr val="00883A"/>
                </a:solidFill>
                <a:effectLst/>
                <a:uFillTx/>
                <a:latin typeface="Arial"/>
                <a:ea typeface="DejaVu Sans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fld id="{9F0DE3F5-7EF7-4B0A-BE58-EE33571E208B}" type="slidenum">
              <a:rPr lang="de-DE" sz="1200" b="1" u="none" strike="noStrike">
                <a:solidFill>
                  <a:srgbClr val="00883A"/>
                </a:solidFill>
                <a:effectLst/>
                <a:uFillTx/>
                <a:latin typeface="Arial"/>
                <a:ea typeface="DejaVu Sans"/>
              </a:rPr>
              <a:t>‹Nr.›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IT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IT" sz="2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lang="fr-FR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IT" sz="2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lang="fr-FR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IT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IT" sz="18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IT" sz="2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lang="fr-FR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IT" sz="2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lang="fr-FR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IT" sz="20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lang="fr-FR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01870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ück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4">
            <a:extLst>
              <a:ext uri="{FF2B5EF4-FFF2-40B4-BE49-F238E27FC236}">
                <a16:creationId xmlns:a16="http://schemas.microsoft.com/office/drawing/2014/main" id="{63CEC714-79BB-CB4B-8FB7-5903011CD8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6400" y="5184000"/>
            <a:ext cx="5649600" cy="127635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fontAlgn="b">
              <a:lnSpc>
                <a:spcPts val="1800"/>
              </a:lnSpc>
              <a:spcBef>
                <a:spcPts val="0"/>
              </a:spcBef>
              <a:buFontTx/>
              <a:buNone/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r>
              <a:rPr lang="de-DE" b="1" dirty="0">
                <a:effectLst/>
                <a:latin typeface="Arial" panose="020B0604020202020204" pitchFamily="34" charset="0"/>
              </a:rPr>
              <a:t>Absendername </a:t>
            </a:r>
            <a:br>
              <a:rPr lang="de-DE" b="1" dirty="0">
                <a:effectLst/>
                <a:latin typeface="Arial" panose="020B0604020202020204" pitchFamily="34" charset="0"/>
              </a:rPr>
            </a:br>
            <a:r>
              <a:rPr lang="de-DE" b="1" dirty="0">
                <a:effectLst/>
                <a:latin typeface="Arial" panose="020B0604020202020204" pitchFamily="34" charset="0"/>
              </a:rPr>
              <a:t>Musterstraße 00 · 80000 München · Tel. +49 89 0000 0000 </a:t>
            </a:r>
            <a:br>
              <a:rPr lang="de-DE" b="1" dirty="0">
                <a:effectLst/>
                <a:latin typeface="Arial" panose="020B0604020202020204" pitchFamily="34" charset="0"/>
              </a:rPr>
            </a:br>
            <a:r>
              <a:rPr lang="de-DE" b="1" dirty="0" err="1">
                <a:effectLst/>
                <a:latin typeface="Arial" panose="020B0604020202020204" pitchFamily="34" charset="0"/>
              </a:rPr>
              <a:t>info@musterdomain.de</a:t>
            </a:r>
            <a:r>
              <a:rPr lang="de-DE" b="1" dirty="0">
                <a:effectLst/>
                <a:latin typeface="Arial" panose="020B0604020202020204" pitchFamily="34" charset="0"/>
              </a:rPr>
              <a:t> · </a:t>
            </a:r>
            <a:r>
              <a:rPr lang="de-DE" b="1" dirty="0" err="1">
                <a:effectLst/>
                <a:latin typeface="Arial" panose="020B0604020202020204" pitchFamily="34" charset="0"/>
              </a:rPr>
              <a:t>www.musterdomain.de</a:t>
            </a:r>
            <a:endParaRPr lang="de-DE" dirty="0">
              <a:effectLst/>
              <a:latin typeface="Arial" panose="020B060402020202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CD72F1F-1A49-6848-A8CB-5DD9EC0B6D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8648700" y="2743200"/>
            <a:ext cx="35433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212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6">
            <a:extLst>
              <a:ext uri="{FF2B5EF4-FFF2-40B4-BE49-F238E27FC236}">
                <a16:creationId xmlns:a16="http://schemas.microsoft.com/office/drawing/2014/main" id="{61DF7720-7E46-0340-BCE7-71A2014BEE0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6400" y="2160000"/>
            <a:ext cx="7200000" cy="144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360"/>
              </a:lnSpc>
              <a:spcBef>
                <a:spcPts val="0"/>
              </a:spcBef>
              <a:buFontTx/>
              <a:buNone/>
              <a:defRPr sz="2800" b="1" i="0" baseline="0">
                <a:latin typeface="Arial" panose="020B0604020202020204" pitchFamily="34" charset="0"/>
              </a:defRPr>
            </a:lvl1pPr>
            <a:lvl2pPr>
              <a:buFontTx/>
              <a:buNone/>
              <a:defRPr sz="2800" b="1" i="0" baseline="0">
                <a:latin typeface="Arial" panose="020B0604020202020204" pitchFamily="34" charset="0"/>
              </a:defRPr>
            </a:lvl2pPr>
            <a:lvl3pPr>
              <a:buFontTx/>
              <a:buNone/>
              <a:defRPr sz="2800" b="1" i="0" baseline="0">
                <a:latin typeface="Arial" panose="020B0604020202020204" pitchFamily="34" charset="0"/>
              </a:defRPr>
            </a:lvl3pPr>
            <a:lvl4pPr>
              <a:buFontTx/>
              <a:buNone/>
              <a:defRPr sz="2800" b="1" i="0" baseline="0">
                <a:latin typeface="Arial" panose="020B0604020202020204" pitchFamily="34" charset="0"/>
              </a:defRPr>
            </a:lvl4pPr>
            <a:lvl5pPr>
              <a:buFontTx/>
              <a:buNone/>
              <a:defRPr sz="2800" b="1" i="0" baseline="0">
                <a:latin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1. Erstes Kapitel</a:t>
            </a:r>
          </a:p>
        </p:txBody>
      </p:sp>
    </p:spTree>
    <p:extLst>
      <p:ext uri="{BB962C8B-B14F-4D97-AF65-F5344CB8AC3E}">
        <p14:creationId xmlns:p14="http://schemas.microsoft.com/office/powerpoint/2010/main" val="477032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emf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emf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0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.emf"/><Relationship Id="rId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DFD8EF26-FA82-6D40-93F2-70EAE952FA46}"/>
              </a:ext>
            </a:extLst>
          </p:cNvPr>
          <p:cNvSpPr/>
          <p:nvPr userDrawn="1"/>
        </p:nvSpPr>
        <p:spPr>
          <a:xfrm>
            <a:off x="1" y="1483200"/>
            <a:ext cx="5376454" cy="537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DA465598-6EE5-EE49-A177-6E3551F9A56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46400" y="442800"/>
            <a:ext cx="11303000" cy="82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585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</p:sldLayoutIdLst>
  <p:hf hdr="0" ftr="0"/>
  <p:txStyles>
    <p:titleStyle>
      <a:lvl1pPr algn="l" defTabSz="815557" rtl="0" eaLnBrk="1" latinLnBrk="0" hangingPunct="1">
        <a:lnSpc>
          <a:spcPct val="90000"/>
        </a:lnSpc>
        <a:spcBef>
          <a:spcPct val="0"/>
        </a:spcBef>
        <a:buNone/>
        <a:defRPr sz="39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3890" indent="-203890" algn="l" defTabSz="815557" rtl="0" eaLnBrk="1" latinLnBrk="0" hangingPunct="1">
        <a:lnSpc>
          <a:spcPct val="90000"/>
        </a:lnSpc>
        <a:spcBef>
          <a:spcPts val="892"/>
        </a:spcBef>
        <a:buFont typeface="Arial" panose="020B0604020202020204" pitchFamily="34" charset="0"/>
        <a:buChar char="•"/>
        <a:defRPr sz="2498" kern="1200">
          <a:solidFill>
            <a:schemeClr val="tx1"/>
          </a:solidFill>
          <a:latin typeface="+mn-lt"/>
          <a:ea typeface="+mn-ea"/>
          <a:cs typeface="+mn-cs"/>
        </a:defRPr>
      </a:lvl1pPr>
      <a:lvl2pPr marL="611668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2141" kern="1200">
          <a:solidFill>
            <a:schemeClr val="tx1"/>
          </a:solidFill>
          <a:latin typeface="+mn-lt"/>
          <a:ea typeface="+mn-ea"/>
          <a:cs typeface="+mn-cs"/>
        </a:defRPr>
      </a:lvl2pPr>
      <a:lvl3pPr marL="1019447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784" kern="1200">
          <a:solidFill>
            <a:schemeClr val="tx1"/>
          </a:solidFill>
          <a:latin typeface="+mn-lt"/>
          <a:ea typeface="+mn-ea"/>
          <a:cs typeface="+mn-cs"/>
        </a:defRPr>
      </a:lvl3pPr>
      <a:lvl4pPr marL="1427225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5" kern="1200">
          <a:solidFill>
            <a:schemeClr val="tx1"/>
          </a:solidFill>
          <a:latin typeface="+mn-lt"/>
          <a:ea typeface="+mn-ea"/>
          <a:cs typeface="+mn-cs"/>
        </a:defRPr>
      </a:lvl4pPr>
      <a:lvl5pPr marL="1835003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5" kern="1200">
          <a:solidFill>
            <a:schemeClr val="tx1"/>
          </a:solidFill>
          <a:latin typeface="+mn-lt"/>
          <a:ea typeface="+mn-ea"/>
          <a:cs typeface="+mn-cs"/>
        </a:defRPr>
      </a:lvl5pPr>
      <a:lvl6pPr marL="2242782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5" kern="1200">
          <a:solidFill>
            <a:schemeClr val="tx1"/>
          </a:solidFill>
          <a:latin typeface="+mn-lt"/>
          <a:ea typeface="+mn-ea"/>
          <a:cs typeface="+mn-cs"/>
        </a:defRPr>
      </a:lvl6pPr>
      <a:lvl7pPr marL="2650560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5" kern="1200">
          <a:solidFill>
            <a:schemeClr val="tx1"/>
          </a:solidFill>
          <a:latin typeface="+mn-lt"/>
          <a:ea typeface="+mn-ea"/>
          <a:cs typeface="+mn-cs"/>
        </a:defRPr>
      </a:lvl7pPr>
      <a:lvl8pPr marL="3058339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5" kern="1200">
          <a:solidFill>
            <a:schemeClr val="tx1"/>
          </a:solidFill>
          <a:latin typeface="+mn-lt"/>
          <a:ea typeface="+mn-ea"/>
          <a:cs typeface="+mn-cs"/>
        </a:defRPr>
      </a:lvl8pPr>
      <a:lvl9pPr marL="3466117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1pPr>
      <a:lvl2pPr marL="407778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2pPr>
      <a:lvl3pPr marL="815557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3pPr>
      <a:lvl4pPr marL="1223335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4pPr>
      <a:lvl5pPr marL="1631114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5pPr>
      <a:lvl6pPr marL="2038892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6pPr>
      <a:lvl7pPr marL="2446670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7pPr>
      <a:lvl8pPr marL="2854449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8pPr>
      <a:lvl9pPr marL="3262227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4" orient="horz" pos="935">
          <p15:clr>
            <a:srgbClr val="F26B43"/>
          </p15:clr>
        </p15:guide>
        <p15:guide id="5" orient="horz" pos="4042">
          <p15:clr>
            <a:srgbClr val="F26B43"/>
          </p15:clr>
        </p15:guide>
        <p15:guide id="9" pos="7401">
          <p15:clr>
            <a:srgbClr val="F26B43"/>
          </p15:clr>
        </p15:guide>
        <p15:guide id="13" pos="279">
          <p15:clr>
            <a:srgbClr val="F26B43"/>
          </p15:clr>
        </p15:guide>
        <p15:guide id="14" orient="horz" pos="278">
          <p15:clr>
            <a:srgbClr val="F26B43"/>
          </p15:clr>
        </p15:guide>
        <p15:guide id="15" orient="horz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0806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87" r:id="rId3"/>
  </p:sldLayoutIdLst>
  <p:hf hdr="0" ftr="0"/>
  <p:txStyles>
    <p:titleStyle>
      <a:lvl1pPr algn="l" defTabSz="815557" rtl="0" eaLnBrk="1" latinLnBrk="0" hangingPunct="1">
        <a:lnSpc>
          <a:spcPct val="90000"/>
        </a:lnSpc>
        <a:spcBef>
          <a:spcPct val="0"/>
        </a:spcBef>
        <a:buNone/>
        <a:defRPr sz="39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3890" indent="-203890" algn="l" defTabSz="815557" rtl="0" eaLnBrk="1" latinLnBrk="0" hangingPunct="1">
        <a:lnSpc>
          <a:spcPct val="90000"/>
        </a:lnSpc>
        <a:spcBef>
          <a:spcPts val="892"/>
        </a:spcBef>
        <a:buFont typeface="Arial" panose="020B0604020202020204" pitchFamily="34" charset="0"/>
        <a:buChar char="•"/>
        <a:defRPr sz="2498" kern="1200">
          <a:solidFill>
            <a:schemeClr val="tx1"/>
          </a:solidFill>
          <a:latin typeface="+mn-lt"/>
          <a:ea typeface="+mn-ea"/>
          <a:cs typeface="+mn-cs"/>
        </a:defRPr>
      </a:lvl1pPr>
      <a:lvl2pPr marL="611668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2141" kern="1200">
          <a:solidFill>
            <a:schemeClr val="tx1"/>
          </a:solidFill>
          <a:latin typeface="+mn-lt"/>
          <a:ea typeface="+mn-ea"/>
          <a:cs typeface="+mn-cs"/>
        </a:defRPr>
      </a:lvl2pPr>
      <a:lvl3pPr marL="1019447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784" kern="1200">
          <a:solidFill>
            <a:schemeClr val="tx1"/>
          </a:solidFill>
          <a:latin typeface="+mn-lt"/>
          <a:ea typeface="+mn-ea"/>
          <a:cs typeface="+mn-cs"/>
        </a:defRPr>
      </a:lvl3pPr>
      <a:lvl4pPr marL="1427225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5" kern="1200">
          <a:solidFill>
            <a:schemeClr val="tx1"/>
          </a:solidFill>
          <a:latin typeface="+mn-lt"/>
          <a:ea typeface="+mn-ea"/>
          <a:cs typeface="+mn-cs"/>
        </a:defRPr>
      </a:lvl4pPr>
      <a:lvl5pPr marL="1835003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5" kern="1200">
          <a:solidFill>
            <a:schemeClr val="tx1"/>
          </a:solidFill>
          <a:latin typeface="+mn-lt"/>
          <a:ea typeface="+mn-ea"/>
          <a:cs typeface="+mn-cs"/>
        </a:defRPr>
      </a:lvl5pPr>
      <a:lvl6pPr marL="2242782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5" kern="1200">
          <a:solidFill>
            <a:schemeClr val="tx1"/>
          </a:solidFill>
          <a:latin typeface="+mn-lt"/>
          <a:ea typeface="+mn-ea"/>
          <a:cs typeface="+mn-cs"/>
        </a:defRPr>
      </a:lvl6pPr>
      <a:lvl7pPr marL="2650560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5" kern="1200">
          <a:solidFill>
            <a:schemeClr val="tx1"/>
          </a:solidFill>
          <a:latin typeface="+mn-lt"/>
          <a:ea typeface="+mn-ea"/>
          <a:cs typeface="+mn-cs"/>
        </a:defRPr>
      </a:lvl7pPr>
      <a:lvl8pPr marL="3058339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5" kern="1200">
          <a:solidFill>
            <a:schemeClr val="tx1"/>
          </a:solidFill>
          <a:latin typeface="+mn-lt"/>
          <a:ea typeface="+mn-ea"/>
          <a:cs typeface="+mn-cs"/>
        </a:defRPr>
      </a:lvl8pPr>
      <a:lvl9pPr marL="3466117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1pPr>
      <a:lvl2pPr marL="407778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2pPr>
      <a:lvl3pPr marL="815557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3pPr>
      <a:lvl4pPr marL="1223335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4pPr>
      <a:lvl5pPr marL="1631114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5pPr>
      <a:lvl6pPr marL="2038892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6pPr>
      <a:lvl7pPr marL="2446670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7pPr>
      <a:lvl8pPr marL="2854449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8pPr>
      <a:lvl9pPr marL="3262227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4" orient="horz" pos="935">
          <p15:clr>
            <a:srgbClr val="F26B43"/>
          </p15:clr>
        </p15:guide>
        <p15:guide id="5" orient="horz" pos="4042">
          <p15:clr>
            <a:srgbClr val="F26B43"/>
          </p15:clr>
        </p15:guide>
        <p15:guide id="9" pos="7401">
          <p15:clr>
            <a:srgbClr val="F26B43"/>
          </p15:clr>
        </p15:guide>
        <p15:guide id="13" pos="279">
          <p15:clr>
            <a:srgbClr val="F26B43"/>
          </p15:clr>
        </p15:guide>
        <p15:guide id="14" orient="horz" pos="278">
          <p15:clr>
            <a:srgbClr val="F26B43"/>
          </p15:clr>
        </p15:guide>
        <p15:guide id="15" orient="horz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8DED63A8-5311-184A-B74C-C37B428BFE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6400" y="442801"/>
            <a:ext cx="1745167" cy="825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018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</p:sldLayoutIdLst>
  <p:hf hdr="0" ftr="0"/>
  <p:txStyles>
    <p:titleStyle>
      <a:lvl1pPr algn="l" defTabSz="815557" rtl="0" eaLnBrk="1" latinLnBrk="0" hangingPunct="1">
        <a:lnSpc>
          <a:spcPct val="90000"/>
        </a:lnSpc>
        <a:spcBef>
          <a:spcPct val="0"/>
        </a:spcBef>
        <a:buNone/>
        <a:defRPr sz="39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3890" indent="-203890" algn="l" defTabSz="815557" rtl="0" eaLnBrk="1" latinLnBrk="0" hangingPunct="1">
        <a:lnSpc>
          <a:spcPct val="90000"/>
        </a:lnSpc>
        <a:spcBef>
          <a:spcPts val="892"/>
        </a:spcBef>
        <a:buFont typeface="Arial" panose="020B0604020202020204" pitchFamily="34" charset="0"/>
        <a:buChar char="•"/>
        <a:defRPr sz="2498" kern="1200">
          <a:solidFill>
            <a:schemeClr val="tx1"/>
          </a:solidFill>
          <a:latin typeface="+mn-lt"/>
          <a:ea typeface="+mn-ea"/>
          <a:cs typeface="+mn-cs"/>
        </a:defRPr>
      </a:lvl1pPr>
      <a:lvl2pPr marL="611668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2141" kern="1200">
          <a:solidFill>
            <a:schemeClr val="tx1"/>
          </a:solidFill>
          <a:latin typeface="+mn-lt"/>
          <a:ea typeface="+mn-ea"/>
          <a:cs typeface="+mn-cs"/>
        </a:defRPr>
      </a:lvl2pPr>
      <a:lvl3pPr marL="1019447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784" kern="1200">
          <a:solidFill>
            <a:schemeClr val="tx1"/>
          </a:solidFill>
          <a:latin typeface="+mn-lt"/>
          <a:ea typeface="+mn-ea"/>
          <a:cs typeface="+mn-cs"/>
        </a:defRPr>
      </a:lvl3pPr>
      <a:lvl4pPr marL="1427225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5" kern="1200">
          <a:solidFill>
            <a:schemeClr val="tx1"/>
          </a:solidFill>
          <a:latin typeface="+mn-lt"/>
          <a:ea typeface="+mn-ea"/>
          <a:cs typeface="+mn-cs"/>
        </a:defRPr>
      </a:lvl4pPr>
      <a:lvl5pPr marL="1835003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5" kern="1200">
          <a:solidFill>
            <a:schemeClr val="tx1"/>
          </a:solidFill>
          <a:latin typeface="+mn-lt"/>
          <a:ea typeface="+mn-ea"/>
          <a:cs typeface="+mn-cs"/>
        </a:defRPr>
      </a:lvl5pPr>
      <a:lvl6pPr marL="2242782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5" kern="1200">
          <a:solidFill>
            <a:schemeClr val="tx1"/>
          </a:solidFill>
          <a:latin typeface="+mn-lt"/>
          <a:ea typeface="+mn-ea"/>
          <a:cs typeface="+mn-cs"/>
        </a:defRPr>
      </a:lvl6pPr>
      <a:lvl7pPr marL="2650560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5" kern="1200">
          <a:solidFill>
            <a:schemeClr val="tx1"/>
          </a:solidFill>
          <a:latin typeface="+mn-lt"/>
          <a:ea typeface="+mn-ea"/>
          <a:cs typeface="+mn-cs"/>
        </a:defRPr>
      </a:lvl7pPr>
      <a:lvl8pPr marL="3058339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5" kern="1200">
          <a:solidFill>
            <a:schemeClr val="tx1"/>
          </a:solidFill>
          <a:latin typeface="+mn-lt"/>
          <a:ea typeface="+mn-ea"/>
          <a:cs typeface="+mn-cs"/>
        </a:defRPr>
      </a:lvl8pPr>
      <a:lvl9pPr marL="3466117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1pPr>
      <a:lvl2pPr marL="407778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2pPr>
      <a:lvl3pPr marL="815557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3pPr>
      <a:lvl4pPr marL="1223335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4pPr>
      <a:lvl5pPr marL="1631114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5pPr>
      <a:lvl6pPr marL="2038892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6pPr>
      <a:lvl7pPr marL="2446670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7pPr>
      <a:lvl8pPr marL="2854449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8pPr>
      <a:lvl9pPr marL="3262227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4" orient="horz" pos="935">
          <p15:clr>
            <a:srgbClr val="F26B43"/>
          </p15:clr>
        </p15:guide>
        <p15:guide id="5" orient="horz" pos="4042">
          <p15:clr>
            <a:srgbClr val="F26B43"/>
          </p15:clr>
        </p15:guide>
        <p15:guide id="9" pos="7401">
          <p15:clr>
            <a:srgbClr val="F26B43"/>
          </p15:clr>
        </p15:guide>
        <p15:guide id="13" pos="279">
          <p15:clr>
            <a:srgbClr val="F26B43"/>
          </p15:clr>
        </p15:guide>
        <p15:guide id="14" orient="horz" pos="278">
          <p15:clr>
            <a:srgbClr val="F26B43"/>
          </p15:clr>
        </p15:guide>
        <p15:guide id="15" orient="horz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799E554-D74C-2D46-A4A0-20AFFC9B032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15000"/>
          </a:blip>
          <a:stretch>
            <a:fillRect/>
          </a:stretch>
        </p:blipFill>
        <p:spPr>
          <a:xfrm>
            <a:off x="8648700" y="2743200"/>
            <a:ext cx="3543300" cy="41148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5A7DF8FA-2683-4642-B02D-78840267E6F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46399" y="441325"/>
            <a:ext cx="1744349" cy="82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304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hf hdr="0" ftr="0"/>
  <p:txStyles>
    <p:titleStyle>
      <a:lvl1pPr algn="l" defTabSz="815557" rtl="0" eaLnBrk="1" latinLnBrk="0" hangingPunct="1">
        <a:lnSpc>
          <a:spcPct val="90000"/>
        </a:lnSpc>
        <a:spcBef>
          <a:spcPct val="0"/>
        </a:spcBef>
        <a:buNone/>
        <a:defRPr sz="39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3890" indent="-203890" algn="l" defTabSz="815557" rtl="0" eaLnBrk="1" latinLnBrk="0" hangingPunct="1">
        <a:lnSpc>
          <a:spcPct val="90000"/>
        </a:lnSpc>
        <a:spcBef>
          <a:spcPts val="892"/>
        </a:spcBef>
        <a:buFont typeface="Arial" panose="020B0604020202020204" pitchFamily="34" charset="0"/>
        <a:buChar char="•"/>
        <a:defRPr sz="2498" kern="1200">
          <a:solidFill>
            <a:schemeClr val="tx1"/>
          </a:solidFill>
          <a:latin typeface="+mn-lt"/>
          <a:ea typeface="+mn-ea"/>
          <a:cs typeface="+mn-cs"/>
        </a:defRPr>
      </a:lvl1pPr>
      <a:lvl2pPr marL="611668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2141" kern="1200">
          <a:solidFill>
            <a:schemeClr val="tx1"/>
          </a:solidFill>
          <a:latin typeface="+mn-lt"/>
          <a:ea typeface="+mn-ea"/>
          <a:cs typeface="+mn-cs"/>
        </a:defRPr>
      </a:lvl2pPr>
      <a:lvl3pPr marL="1019447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784" kern="1200">
          <a:solidFill>
            <a:schemeClr val="tx1"/>
          </a:solidFill>
          <a:latin typeface="+mn-lt"/>
          <a:ea typeface="+mn-ea"/>
          <a:cs typeface="+mn-cs"/>
        </a:defRPr>
      </a:lvl3pPr>
      <a:lvl4pPr marL="1427225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5" kern="1200">
          <a:solidFill>
            <a:schemeClr val="tx1"/>
          </a:solidFill>
          <a:latin typeface="+mn-lt"/>
          <a:ea typeface="+mn-ea"/>
          <a:cs typeface="+mn-cs"/>
        </a:defRPr>
      </a:lvl4pPr>
      <a:lvl5pPr marL="1835003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5" kern="1200">
          <a:solidFill>
            <a:schemeClr val="tx1"/>
          </a:solidFill>
          <a:latin typeface="+mn-lt"/>
          <a:ea typeface="+mn-ea"/>
          <a:cs typeface="+mn-cs"/>
        </a:defRPr>
      </a:lvl5pPr>
      <a:lvl6pPr marL="2242782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5" kern="1200">
          <a:solidFill>
            <a:schemeClr val="tx1"/>
          </a:solidFill>
          <a:latin typeface="+mn-lt"/>
          <a:ea typeface="+mn-ea"/>
          <a:cs typeface="+mn-cs"/>
        </a:defRPr>
      </a:lvl6pPr>
      <a:lvl7pPr marL="2650560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5" kern="1200">
          <a:solidFill>
            <a:schemeClr val="tx1"/>
          </a:solidFill>
          <a:latin typeface="+mn-lt"/>
          <a:ea typeface="+mn-ea"/>
          <a:cs typeface="+mn-cs"/>
        </a:defRPr>
      </a:lvl7pPr>
      <a:lvl8pPr marL="3058339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5" kern="1200">
          <a:solidFill>
            <a:schemeClr val="tx1"/>
          </a:solidFill>
          <a:latin typeface="+mn-lt"/>
          <a:ea typeface="+mn-ea"/>
          <a:cs typeface="+mn-cs"/>
        </a:defRPr>
      </a:lvl8pPr>
      <a:lvl9pPr marL="3466117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1pPr>
      <a:lvl2pPr marL="407778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2pPr>
      <a:lvl3pPr marL="815557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3pPr>
      <a:lvl4pPr marL="1223335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4pPr>
      <a:lvl5pPr marL="1631114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5pPr>
      <a:lvl6pPr marL="2038892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6pPr>
      <a:lvl7pPr marL="2446670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7pPr>
      <a:lvl8pPr marL="2854449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8pPr>
      <a:lvl9pPr marL="3262227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4" orient="horz" pos="935">
          <p15:clr>
            <a:srgbClr val="F26B43"/>
          </p15:clr>
        </p15:guide>
        <p15:guide id="5" orient="horz" pos="4042">
          <p15:clr>
            <a:srgbClr val="F26B43"/>
          </p15:clr>
        </p15:guide>
        <p15:guide id="9" pos="7401">
          <p15:clr>
            <a:srgbClr val="F26B43"/>
          </p15:clr>
        </p15:guide>
        <p15:guide id="13" pos="279">
          <p15:clr>
            <a:srgbClr val="F26B43"/>
          </p15:clr>
        </p15:guide>
        <p15:guide id="14" orient="horz" pos="278">
          <p15:clr>
            <a:srgbClr val="F26B43"/>
          </p15:clr>
        </p15:guide>
        <p15:guide id="15" orient="horz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8DED63A8-5311-184A-B74C-C37B428BFE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6400" y="442801"/>
            <a:ext cx="1745167" cy="825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004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hf hdr="0" ftr="0"/>
  <p:txStyles>
    <p:titleStyle>
      <a:lvl1pPr algn="l" defTabSz="815557" rtl="0" eaLnBrk="1" latinLnBrk="0" hangingPunct="1">
        <a:lnSpc>
          <a:spcPct val="90000"/>
        </a:lnSpc>
        <a:spcBef>
          <a:spcPct val="0"/>
        </a:spcBef>
        <a:buNone/>
        <a:defRPr sz="39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3890" indent="-203890" algn="l" defTabSz="815557" rtl="0" eaLnBrk="1" latinLnBrk="0" hangingPunct="1">
        <a:lnSpc>
          <a:spcPct val="90000"/>
        </a:lnSpc>
        <a:spcBef>
          <a:spcPts val="892"/>
        </a:spcBef>
        <a:buFont typeface="Arial" panose="020B0604020202020204" pitchFamily="34" charset="0"/>
        <a:buChar char="•"/>
        <a:defRPr sz="2498" kern="1200">
          <a:solidFill>
            <a:schemeClr val="tx1"/>
          </a:solidFill>
          <a:latin typeface="+mn-lt"/>
          <a:ea typeface="+mn-ea"/>
          <a:cs typeface="+mn-cs"/>
        </a:defRPr>
      </a:lvl1pPr>
      <a:lvl2pPr marL="611668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2141" kern="1200">
          <a:solidFill>
            <a:schemeClr val="tx1"/>
          </a:solidFill>
          <a:latin typeface="+mn-lt"/>
          <a:ea typeface="+mn-ea"/>
          <a:cs typeface="+mn-cs"/>
        </a:defRPr>
      </a:lvl2pPr>
      <a:lvl3pPr marL="1019447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784" kern="1200">
          <a:solidFill>
            <a:schemeClr val="tx1"/>
          </a:solidFill>
          <a:latin typeface="+mn-lt"/>
          <a:ea typeface="+mn-ea"/>
          <a:cs typeface="+mn-cs"/>
        </a:defRPr>
      </a:lvl3pPr>
      <a:lvl4pPr marL="1427225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5" kern="1200">
          <a:solidFill>
            <a:schemeClr val="tx1"/>
          </a:solidFill>
          <a:latin typeface="+mn-lt"/>
          <a:ea typeface="+mn-ea"/>
          <a:cs typeface="+mn-cs"/>
        </a:defRPr>
      </a:lvl4pPr>
      <a:lvl5pPr marL="1835003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5" kern="1200">
          <a:solidFill>
            <a:schemeClr val="tx1"/>
          </a:solidFill>
          <a:latin typeface="+mn-lt"/>
          <a:ea typeface="+mn-ea"/>
          <a:cs typeface="+mn-cs"/>
        </a:defRPr>
      </a:lvl5pPr>
      <a:lvl6pPr marL="2242782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5" kern="1200">
          <a:solidFill>
            <a:schemeClr val="tx1"/>
          </a:solidFill>
          <a:latin typeface="+mn-lt"/>
          <a:ea typeface="+mn-ea"/>
          <a:cs typeface="+mn-cs"/>
        </a:defRPr>
      </a:lvl6pPr>
      <a:lvl7pPr marL="2650560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5" kern="1200">
          <a:solidFill>
            <a:schemeClr val="tx1"/>
          </a:solidFill>
          <a:latin typeface="+mn-lt"/>
          <a:ea typeface="+mn-ea"/>
          <a:cs typeface="+mn-cs"/>
        </a:defRPr>
      </a:lvl7pPr>
      <a:lvl8pPr marL="3058339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5" kern="1200">
          <a:solidFill>
            <a:schemeClr val="tx1"/>
          </a:solidFill>
          <a:latin typeface="+mn-lt"/>
          <a:ea typeface="+mn-ea"/>
          <a:cs typeface="+mn-cs"/>
        </a:defRPr>
      </a:lvl8pPr>
      <a:lvl9pPr marL="3466117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1pPr>
      <a:lvl2pPr marL="407778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2pPr>
      <a:lvl3pPr marL="815557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3pPr>
      <a:lvl4pPr marL="1223335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4pPr>
      <a:lvl5pPr marL="1631114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5pPr>
      <a:lvl6pPr marL="2038892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6pPr>
      <a:lvl7pPr marL="2446670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7pPr>
      <a:lvl8pPr marL="2854449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8pPr>
      <a:lvl9pPr marL="3262227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4" orient="horz" pos="935">
          <p15:clr>
            <a:srgbClr val="F26B43"/>
          </p15:clr>
        </p15:guide>
        <p15:guide id="5" orient="horz" pos="4042">
          <p15:clr>
            <a:srgbClr val="F26B43"/>
          </p15:clr>
        </p15:guide>
        <p15:guide id="9" pos="7401">
          <p15:clr>
            <a:srgbClr val="F26B43"/>
          </p15:clr>
        </p15:guide>
        <p15:guide id="13" pos="279">
          <p15:clr>
            <a:srgbClr val="F26B43"/>
          </p15:clr>
        </p15:guide>
        <p15:guide id="14" orient="horz" pos="278">
          <p15:clr>
            <a:srgbClr val="F26B43"/>
          </p15:clr>
        </p15:guide>
        <p15:guide id="15" orient="horz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8DED63A8-5311-184A-B74C-C37B428BFE1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46400" y="442801"/>
            <a:ext cx="1745167" cy="825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258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</p:sldLayoutIdLst>
  <p:hf hdr="0" ftr="0"/>
  <p:txStyles>
    <p:titleStyle>
      <a:lvl1pPr algn="l" defTabSz="815557" rtl="0" eaLnBrk="1" latinLnBrk="0" hangingPunct="1">
        <a:lnSpc>
          <a:spcPct val="90000"/>
        </a:lnSpc>
        <a:spcBef>
          <a:spcPct val="0"/>
        </a:spcBef>
        <a:buNone/>
        <a:defRPr sz="39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3890" indent="-203890" algn="l" defTabSz="815557" rtl="0" eaLnBrk="1" latinLnBrk="0" hangingPunct="1">
        <a:lnSpc>
          <a:spcPct val="90000"/>
        </a:lnSpc>
        <a:spcBef>
          <a:spcPts val="892"/>
        </a:spcBef>
        <a:buFont typeface="Arial" panose="020B0604020202020204" pitchFamily="34" charset="0"/>
        <a:buChar char="•"/>
        <a:defRPr sz="2498" kern="1200">
          <a:solidFill>
            <a:schemeClr val="tx1"/>
          </a:solidFill>
          <a:latin typeface="+mn-lt"/>
          <a:ea typeface="+mn-ea"/>
          <a:cs typeface="+mn-cs"/>
        </a:defRPr>
      </a:lvl1pPr>
      <a:lvl2pPr marL="611668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2141" kern="1200">
          <a:solidFill>
            <a:schemeClr val="tx1"/>
          </a:solidFill>
          <a:latin typeface="+mn-lt"/>
          <a:ea typeface="+mn-ea"/>
          <a:cs typeface="+mn-cs"/>
        </a:defRPr>
      </a:lvl2pPr>
      <a:lvl3pPr marL="1019447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784" kern="1200">
          <a:solidFill>
            <a:schemeClr val="tx1"/>
          </a:solidFill>
          <a:latin typeface="+mn-lt"/>
          <a:ea typeface="+mn-ea"/>
          <a:cs typeface="+mn-cs"/>
        </a:defRPr>
      </a:lvl3pPr>
      <a:lvl4pPr marL="1427225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5" kern="1200">
          <a:solidFill>
            <a:schemeClr val="tx1"/>
          </a:solidFill>
          <a:latin typeface="+mn-lt"/>
          <a:ea typeface="+mn-ea"/>
          <a:cs typeface="+mn-cs"/>
        </a:defRPr>
      </a:lvl4pPr>
      <a:lvl5pPr marL="1835003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5" kern="1200">
          <a:solidFill>
            <a:schemeClr val="tx1"/>
          </a:solidFill>
          <a:latin typeface="+mn-lt"/>
          <a:ea typeface="+mn-ea"/>
          <a:cs typeface="+mn-cs"/>
        </a:defRPr>
      </a:lvl5pPr>
      <a:lvl6pPr marL="2242782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5" kern="1200">
          <a:solidFill>
            <a:schemeClr val="tx1"/>
          </a:solidFill>
          <a:latin typeface="+mn-lt"/>
          <a:ea typeface="+mn-ea"/>
          <a:cs typeface="+mn-cs"/>
        </a:defRPr>
      </a:lvl6pPr>
      <a:lvl7pPr marL="2650560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5" kern="1200">
          <a:solidFill>
            <a:schemeClr val="tx1"/>
          </a:solidFill>
          <a:latin typeface="+mn-lt"/>
          <a:ea typeface="+mn-ea"/>
          <a:cs typeface="+mn-cs"/>
        </a:defRPr>
      </a:lvl7pPr>
      <a:lvl8pPr marL="3058339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5" kern="1200">
          <a:solidFill>
            <a:schemeClr val="tx1"/>
          </a:solidFill>
          <a:latin typeface="+mn-lt"/>
          <a:ea typeface="+mn-ea"/>
          <a:cs typeface="+mn-cs"/>
        </a:defRPr>
      </a:lvl8pPr>
      <a:lvl9pPr marL="3466117" indent="-203890" algn="l" defTabSz="815557" rtl="0" eaLnBrk="1" latinLnBrk="0" hangingPunct="1">
        <a:lnSpc>
          <a:spcPct val="90000"/>
        </a:lnSpc>
        <a:spcBef>
          <a:spcPts val="446"/>
        </a:spcBef>
        <a:buFont typeface="Arial" panose="020B0604020202020204" pitchFamily="34" charset="0"/>
        <a:buChar char="•"/>
        <a:defRPr sz="16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1pPr>
      <a:lvl2pPr marL="407778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2pPr>
      <a:lvl3pPr marL="815557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3pPr>
      <a:lvl4pPr marL="1223335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4pPr>
      <a:lvl5pPr marL="1631114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5pPr>
      <a:lvl6pPr marL="2038892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6pPr>
      <a:lvl7pPr marL="2446670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7pPr>
      <a:lvl8pPr marL="2854449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8pPr>
      <a:lvl9pPr marL="3262227" algn="l" defTabSz="815557" rtl="0" eaLnBrk="1" latinLnBrk="0" hangingPunct="1">
        <a:defRPr sz="16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4" orient="horz" pos="935">
          <p15:clr>
            <a:srgbClr val="F26B43"/>
          </p15:clr>
        </p15:guide>
        <p15:guide id="5" orient="horz" pos="4042">
          <p15:clr>
            <a:srgbClr val="F26B43"/>
          </p15:clr>
        </p15:guide>
        <p15:guide id="9" pos="7401">
          <p15:clr>
            <a:srgbClr val="F26B43"/>
          </p15:clr>
        </p15:guide>
        <p15:guide id="13" pos="279">
          <p15:clr>
            <a:srgbClr val="F26B43"/>
          </p15:clr>
        </p15:guide>
        <p15:guide id="14" orient="horz" pos="278">
          <p15:clr>
            <a:srgbClr val="F26B43"/>
          </p15:clr>
        </p15:guide>
        <p15:guide id="15" orient="horz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jp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340.png"/><Relationship Id="rId7" Type="http://schemas.openxmlformats.org/officeDocument/2006/relationships/image" Target="../media/image3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36.emf"/><Relationship Id="rId4" Type="http://schemas.openxmlformats.org/officeDocument/2006/relationships/image" Target="../media/image3.emf"/><Relationship Id="rId9" Type="http://schemas.openxmlformats.org/officeDocument/2006/relationships/image" Target="../media/image38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45.jpeg"/><Relationship Id="rId3" Type="http://schemas.openxmlformats.org/officeDocument/2006/relationships/image" Target="../media/image39.emf"/><Relationship Id="rId7" Type="http://schemas.openxmlformats.org/officeDocument/2006/relationships/image" Target="../media/image51.png"/><Relationship Id="rId12" Type="http://schemas.openxmlformats.org/officeDocument/2006/relationships/image" Target="../media/image44.jp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emf"/><Relationship Id="rId11" Type="http://schemas.openxmlformats.org/officeDocument/2006/relationships/image" Target="../media/image43.jpg"/><Relationship Id="rId5" Type="http://schemas.openxmlformats.org/officeDocument/2006/relationships/image" Target="../media/image41.jpg"/><Relationship Id="rId15" Type="http://schemas.openxmlformats.org/officeDocument/2006/relationships/image" Target="../media/image510.png"/><Relationship Id="rId10" Type="http://schemas.openxmlformats.org/officeDocument/2006/relationships/image" Target="../media/image42.jpg"/><Relationship Id="rId4" Type="http://schemas.openxmlformats.org/officeDocument/2006/relationships/image" Target="../media/image40.jpg"/><Relationship Id="rId9" Type="http://schemas.openxmlformats.org/officeDocument/2006/relationships/image" Target="../media/image36.emf"/><Relationship Id="rId1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image" Target="../media/image3.emf"/><Relationship Id="rId7" Type="http://schemas.openxmlformats.org/officeDocument/2006/relationships/image" Target="../media/image4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5.png"/><Relationship Id="rId5" Type="http://schemas.openxmlformats.org/officeDocument/2006/relationships/image" Target="../media/image54.emf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png"/><Relationship Id="rId4" Type="http://schemas.openxmlformats.org/officeDocument/2006/relationships/image" Target="../media/image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png"/><Relationship Id="rId4" Type="http://schemas.openxmlformats.org/officeDocument/2006/relationships/image" Target="../media/image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8.png"/><Relationship Id="rId5" Type="http://schemas.openxmlformats.org/officeDocument/2006/relationships/image" Target="../media/image63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0.jpeg"/><Relationship Id="rId5" Type="http://schemas.openxmlformats.org/officeDocument/2006/relationships/image" Target="../media/image59.emf"/><Relationship Id="rId4" Type="http://schemas.openxmlformats.org/officeDocument/2006/relationships/oleObject" Target="../embeddings/oleObject1.bin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7.jpg"/><Relationship Id="rId7" Type="http://schemas.openxmlformats.org/officeDocument/2006/relationships/image" Target="../media/image21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jpg"/><Relationship Id="rId5" Type="http://schemas.openxmlformats.org/officeDocument/2006/relationships/image" Target="../media/image19.jpeg"/><Relationship Id="rId10" Type="http://schemas.openxmlformats.org/officeDocument/2006/relationships/image" Target="../media/image24.jpg"/><Relationship Id="rId4" Type="http://schemas.openxmlformats.org/officeDocument/2006/relationships/image" Target="../media/image18.jpg"/><Relationship Id="rId9" Type="http://schemas.openxmlformats.org/officeDocument/2006/relationships/image" Target="../media/image23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3" Type="http://schemas.openxmlformats.org/officeDocument/2006/relationships/image" Target="../media/image47.jpg"/><Relationship Id="rId7" Type="http://schemas.openxmlformats.org/officeDocument/2006/relationships/image" Target="../media/image6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jpg"/><Relationship Id="rId5" Type="http://schemas.openxmlformats.org/officeDocument/2006/relationships/image" Target="../media/image16.png"/><Relationship Id="rId4" Type="http://schemas.openxmlformats.org/officeDocument/2006/relationships/image" Target="../media/image3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3.emf"/><Relationship Id="rId7" Type="http://schemas.openxmlformats.org/officeDocument/2006/relationships/image" Target="../media/image6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63.jpg"/><Relationship Id="rId4" Type="http://schemas.openxmlformats.org/officeDocument/2006/relationships/image" Target="../media/image62.png"/><Relationship Id="rId9" Type="http://schemas.openxmlformats.org/officeDocument/2006/relationships/image" Target="../media/image2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7" Type="http://schemas.openxmlformats.org/officeDocument/2006/relationships/image" Target="../media/image16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9.emf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emf"/><Relationship Id="rId13" Type="http://schemas.openxmlformats.org/officeDocument/2006/relationships/image" Target="../media/image143.png"/><Relationship Id="rId3" Type="http://schemas.openxmlformats.org/officeDocument/2006/relationships/image" Target="../media/image3.emf"/><Relationship Id="rId7" Type="http://schemas.openxmlformats.org/officeDocument/2006/relationships/image" Target="../media/image71.emf"/><Relationship Id="rId12" Type="http://schemas.openxmlformats.org/officeDocument/2006/relationships/image" Target="../media/image1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0.emf"/><Relationship Id="rId11" Type="http://schemas.openxmlformats.org/officeDocument/2006/relationships/image" Target="../media/image141.png"/><Relationship Id="rId5" Type="http://schemas.openxmlformats.org/officeDocument/2006/relationships/image" Target="../media/image16.png"/><Relationship Id="rId10" Type="http://schemas.openxmlformats.org/officeDocument/2006/relationships/image" Target="../media/image140.png"/><Relationship Id="rId4" Type="http://schemas.openxmlformats.org/officeDocument/2006/relationships/image" Target="../media/image135.png"/><Relationship Id="rId9" Type="http://schemas.openxmlformats.org/officeDocument/2006/relationships/image" Target="../media/image139.png"/><Relationship Id="rId14" Type="http://schemas.openxmlformats.org/officeDocument/2006/relationships/image" Target="../media/image14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3" Type="http://schemas.openxmlformats.org/officeDocument/2006/relationships/image" Target="../media/image47.jp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5.png"/><Relationship Id="rId5" Type="http://schemas.openxmlformats.org/officeDocument/2006/relationships/image" Target="../media/image3.emf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7" Type="http://schemas.openxmlformats.org/officeDocument/2006/relationships/image" Target="../media/image72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77.png"/><Relationship Id="rId4" Type="http://schemas.openxmlformats.org/officeDocument/2006/relationships/image" Target="../media/image3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5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26.png"/><Relationship Id="rId4" Type="http://schemas.openxmlformats.org/officeDocument/2006/relationships/image" Target="../media/image3.emf"/><Relationship Id="rId9" Type="http://schemas.openxmlformats.org/officeDocument/2006/relationships/image" Target="../media/image8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png"/><Relationship Id="rId4" Type="http://schemas.openxmlformats.org/officeDocument/2006/relationships/image" Target="../media/image8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png"/><Relationship Id="rId4" Type="http://schemas.openxmlformats.org/officeDocument/2006/relationships/image" Target="../media/image82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5.emf"/><Relationship Id="rId5" Type="http://schemas.openxmlformats.org/officeDocument/2006/relationships/image" Target="../media/image16.png"/><Relationship Id="rId4" Type="http://schemas.openxmlformats.org/officeDocument/2006/relationships/image" Target="../media/image84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.jpg"/><Relationship Id="rId5" Type="http://schemas.openxmlformats.org/officeDocument/2006/relationships/image" Target="../media/image960.png"/><Relationship Id="rId4" Type="http://schemas.openxmlformats.org/officeDocument/2006/relationships/image" Target="../media/image86.e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3" Type="http://schemas.openxmlformats.org/officeDocument/2006/relationships/image" Target="../media/image47.jpg"/><Relationship Id="rId7" Type="http://schemas.openxmlformats.org/officeDocument/2006/relationships/image" Target="../media/image6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jpg"/><Relationship Id="rId5" Type="http://schemas.openxmlformats.org/officeDocument/2006/relationships/image" Target="../media/image16.png"/><Relationship Id="rId4" Type="http://schemas.openxmlformats.org/officeDocument/2006/relationships/image" Target="../media/image3.e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7.jpg"/><Relationship Id="rId7" Type="http://schemas.openxmlformats.org/officeDocument/2006/relationships/image" Target="../media/image89.png"/><Relationship Id="rId12" Type="http://schemas.openxmlformats.org/officeDocument/2006/relationships/image" Target="../media/image94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8.png"/><Relationship Id="rId11" Type="http://schemas.openxmlformats.org/officeDocument/2006/relationships/image" Target="../media/image93.png"/><Relationship Id="rId5" Type="http://schemas.openxmlformats.org/officeDocument/2006/relationships/image" Target="../media/image3.emf"/><Relationship Id="rId10" Type="http://schemas.openxmlformats.org/officeDocument/2006/relationships/image" Target="../media/image92.png"/><Relationship Id="rId4" Type="http://schemas.openxmlformats.org/officeDocument/2006/relationships/image" Target="../media/image16.png"/><Relationship Id="rId9" Type="http://schemas.openxmlformats.org/officeDocument/2006/relationships/image" Target="../media/image9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7.png"/><Relationship Id="rId3" Type="http://schemas.openxmlformats.org/officeDocument/2006/relationships/image" Target="../media/image87.jpg"/><Relationship Id="rId7" Type="http://schemas.openxmlformats.org/officeDocument/2006/relationships/image" Target="../media/image89.png"/><Relationship Id="rId12" Type="http://schemas.openxmlformats.org/officeDocument/2006/relationships/image" Target="../media/image9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8.png"/><Relationship Id="rId11" Type="http://schemas.openxmlformats.org/officeDocument/2006/relationships/image" Target="../media/image95.png"/><Relationship Id="rId5" Type="http://schemas.openxmlformats.org/officeDocument/2006/relationships/image" Target="../media/image3.emf"/><Relationship Id="rId15" Type="http://schemas.openxmlformats.org/officeDocument/2006/relationships/image" Target="../media/image99.png"/><Relationship Id="rId10" Type="http://schemas.openxmlformats.org/officeDocument/2006/relationships/image" Target="../media/image92.png"/><Relationship Id="rId4" Type="http://schemas.openxmlformats.org/officeDocument/2006/relationships/image" Target="../media/image16.png"/><Relationship Id="rId9" Type="http://schemas.openxmlformats.org/officeDocument/2006/relationships/image" Target="../media/image91.png"/><Relationship Id="rId14" Type="http://schemas.openxmlformats.org/officeDocument/2006/relationships/image" Target="../media/image9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30.png"/><Relationship Id="rId5" Type="http://schemas.openxmlformats.org/officeDocument/2006/relationships/image" Target="../media/image16.png"/><Relationship Id="rId4" Type="http://schemas.openxmlformats.org/officeDocument/2006/relationships/image" Target="../media/image92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48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1.jpg"/><Relationship Id="rId5" Type="http://schemas.openxmlformats.org/officeDocument/2006/relationships/image" Target="../media/image46.jp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103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2.jpg"/><Relationship Id="rId5" Type="http://schemas.openxmlformats.org/officeDocument/2006/relationships/image" Target="../media/image101.jpg"/><Relationship Id="rId4" Type="http://schemas.openxmlformats.org/officeDocument/2006/relationships/image" Target="../media/image100.jp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6.emf"/><Relationship Id="rId4" Type="http://schemas.openxmlformats.org/officeDocument/2006/relationships/image" Target="../media/image16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3" Type="http://schemas.openxmlformats.org/officeDocument/2006/relationships/image" Target="../media/image105.jpg"/><Relationship Id="rId7" Type="http://schemas.openxmlformats.org/officeDocument/2006/relationships/image" Target="../media/image163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2.png"/><Relationship Id="rId4" Type="http://schemas.openxmlformats.org/officeDocument/2006/relationships/image" Target="../media/image1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png"/><Relationship Id="rId4" Type="http://schemas.openxmlformats.org/officeDocument/2006/relationships/image" Target="../media/image3.emf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.emf"/><Relationship Id="rId7" Type="http://schemas.openxmlformats.org/officeDocument/2006/relationships/image" Target="../media/image110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9.jpg"/><Relationship Id="rId5" Type="http://schemas.openxmlformats.org/officeDocument/2006/relationships/image" Target="../media/image108.png"/><Relationship Id="rId10" Type="http://schemas.openxmlformats.org/officeDocument/2006/relationships/image" Target="../media/image112.png"/><Relationship Id="rId4" Type="http://schemas.openxmlformats.org/officeDocument/2006/relationships/image" Target="../media/image107.jpeg"/><Relationship Id="rId9" Type="http://schemas.openxmlformats.org/officeDocument/2006/relationships/image" Target="../media/image111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3.png"/><Relationship Id="rId4" Type="http://schemas.openxmlformats.org/officeDocument/2006/relationships/image" Target="../media/image1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png"/><Relationship Id="rId4" Type="http://schemas.openxmlformats.org/officeDocument/2006/relationships/image" Target="../media/image11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7" Type="http://schemas.openxmlformats.org/officeDocument/2006/relationships/image" Target="../media/image76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emf"/><Relationship Id="rId5" Type="http://schemas.openxmlformats.org/officeDocument/2006/relationships/image" Target="../media/image16.png"/><Relationship Id="rId4" Type="http://schemas.openxmlformats.org/officeDocument/2006/relationships/image" Target="../media/image11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30.png"/><Relationship Id="rId5" Type="http://schemas.openxmlformats.org/officeDocument/2006/relationships/image" Target="../media/image1220.png"/><Relationship Id="rId4" Type="http://schemas.openxmlformats.org/officeDocument/2006/relationships/image" Target="../media/image3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emf"/><Relationship Id="rId5" Type="http://schemas.openxmlformats.org/officeDocument/2006/relationships/image" Target="../media/image800.png"/><Relationship Id="rId4" Type="http://schemas.openxmlformats.org/officeDocument/2006/relationships/image" Target="../media/image1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png"/><Relationship Id="rId5" Type="http://schemas.openxmlformats.org/officeDocument/2006/relationships/image" Target="../media/image3.emf"/><Relationship Id="rId4" Type="http://schemas.openxmlformats.org/officeDocument/2006/relationships/image" Target="../media/image117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85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40.png"/><Relationship Id="rId5" Type="http://schemas.openxmlformats.org/officeDocument/2006/relationships/image" Target="../media/image830.png"/><Relationship Id="rId4" Type="http://schemas.openxmlformats.org/officeDocument/2006/relationships/image" Target="../media/image3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emf"/><Relationship Id="rId4" Type="http://schemas.openxmlformats.org/officeDocument/2006/relationships/image" Target="../media/image86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80.png"/><Relationship Id="rId5" Type="http://schemas.openxmlformats.org/officeDocument/2006/relationships/image" Target="../media/image3.emf"/><Relationship Id="rId4" Type="http://schemas.openxmlformats.org/officeDocument/2006/relationships/image" Target="../media/image870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16.png"/><Relationship Id="rId7" Type="http://schemas.openxmlformats.org/officeDocument/2006/relationships/image" Target="../media/image12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10" Type="http://schemas.openxmlformats.org/officeDocument/2006/relationships/image" Target="../media/image950.png"/><Relationship Id="rId4" Type="http://schemas.openxmlformats.org/officeDocument/2006/relationships/image" Target="../media/image119.png"/><Relationship Id="rId9" Type="http://schemas.openxmlformats.org/officeDocument/2006/relationships/image" Target="../media/image3.emf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image" Target="../media/image16.png"/><Relationship Id="rId7" Type="http://schemas.openxmlformats.org/officeDocument/2006/relationships/image" Target="../media/image12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7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Relationship Id="rId9" Type="http://schemas.openxmlformats.org/officeDocument/2006/relationships/image" Target="../media/image100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8.png"/><Relationship Id="rId5" Type="http://schemas.openxmlformats.org/officeDocument/2006/relationships/image" Target="../media/image3.emf"/><Relationship Id="rId4" Type="http://schemas.openxmlformats.org/officeDocument/2006/relationships/image" Target="../media/image1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2.png"/><Relationship Id="rId4" Type="http://schemas.openxmlformats.org/officeDocument/2006/relationships/image" Target="../media/image30.jpe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jpg"/><Relationship Id="rId13" Type="http://schemas.openxmlformats.org/officeDocument/2006/relationships/image" Target="../media/image137.png"/><Relationship Id="rId18" Type="http://schemas.openxmlformats.org/officeDocument/2006/relationships/image" Target="../media/image150.png"/><Relationship Id="rId3" Type="http://schemas.openxmlformats.org/officeDocument/2006/relationships/image" Target="../media/image130.jpg"/><Relationship Id="rId21" Type="http://schemas.openxmlformats.org/officeDocument/2006/relationships/image" Target="../media/image153.png"/><Relationship Id="rId7" Type="http://schemas.openxmlformats.org/officeDocument/2006/relationships/image" Target="../media/image3.emf"/><Relationship Id="rId12" Type="http://schemas.openxmlformats.org/officeDocument/2006/relationships/image" Target="../media/image136.png"/><Relationship Id="rId17" Type="http://schemas.openxmlformats.org/officeDocument/2006/relationships/image" Target="../media/image149.png"/><Relationship Id="rId2" Type="http://schemas.openxmlformats.org/officeDocument/2006/relationships/notesSlide" Target="../notesSlides/notesSlide46.xml"/><Relationship Id="rId16" Type="http://schemas.openxmlformats.org/officeDocument/2006/relationships/image" Target="../media/image148.png"/><Relationship Id="rId20" Type="http://schemas.openxmlformats.org/officeDocument/2006/relationships/image" Target="../media/image15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2.png"/><Relationship Id="rId11" Type="http://schemas.openxmlformats.org/officeDocument/2006/relationships/image" Target="../media/image87.jpg"/><Relationship Id="rId5" Type="http://schemas.openxmlformats.org/officeDocument/2006/relationships/image" Target="../media/image131.png"/><Relationship Id="rId15" Type="http://schemas.openxmlformats.org/officeDocument/2006/relationships/image" Target="../media/image146.png"/><Relationship Id="rId10" Type="http://schemas.openxmlformats.org/officeDocument/2006/relationships/image" Target="../media/image8.jpg"/><Relationship Id="rId19" Type="http://schemas.openxmlformats.org/officeDocument/2006/relationships/image" Target="../media/image151.png"/><Relationship Id="rId4" Type="http://schemas.openxmlformats.org/officeDocument/2006/relationships/image" Target="../media/image16.png"/><Relationship Id="rId9" Type="http://schemas.openxmlformats.org/officeDocument/2006/relationships/image" Target="../media/image134.png"/><Relationship Id="rId14" Type="http://schemas.openxmlformats.org/officeDocument/2006/relationships/image" Target="../media/image138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jpg"/><Relationship Id="rId13" Type="http://schemas.openxmlformats.org/officeDocument/2006/relationships/image" Target="../media/image163.jpg"/><Relationship Id="rId3" Type="http://schemas.openxmlformats.org/officeDocument/2006/relationships/image" Target="../media/image16.png"/><Relationship Id="rId7" Type="http://schemas.openxmlformats.org/officeDocument/2006/relationships/image" Target="../media/image157.jpg"/><Relationship Id="rId12" Type="http://schemas.openxmlformats.org/officeDocument/2006/relationships/image" Target="../media/image162.jpg"/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6.jpg"/><Relationship Id="rId11" Type="http://schemas.openxmlformats.org/officeDocument/2006/relationships/image" Target="../media/image161.jpeg"/><Relationship Id="rId5" Type="http://schemas.openxmlformats.org/officeDocument/2006/relationships/image" Target="../media/image155.jpg"/><Relationship Id="rId10" Type="http://schemas.openxmlformats.org/officeDocument/2006/relationships/image" Target="../media/image160.jpeg"/><Relationship Id="rId4" Type="http://schemas.openxmlformats.org/officeDocument/2006/relationships/image" Target="../media/image154.jpg"/><Relationship Id="rId9" Type="http://schemas.openxmlformats.org/officeDocument/2006/relationships/image" Target="../media/image159.jp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image" Target="../media/image20.jpg"/><Relationship Id="rId7" Type="http://schemas.openxmlformats.org/officeDocument/2006/relationships/image" Target="../media/image16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11" Type="http://schemas.openxmlformats.org/officeDocument/2006/relationships/image" Target="../media/image35.png"/><Relationship Id="rId5" Type="http://schemas.openxmlformats.org/officeDocument/2006/relationships/image" Target="../media/image164.jpg"/><Relationship Id="rId10" Type="http://schemas.openxmlformats.org/officeDocument/2006/relationships/image" Target="../media/image30.jpeg"/><Relationship Id="rId4" Type="http://schemas.openxmlformats.org/officeDocument/2006/relationships/image" Target="../media/image87.jpg"/><Relationship Id="rId9" Type="http://schemas.openxmlformats.org/officeDocument/2006/relationships/image" Target="../media/image3.emf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3" Type="http://schemas.openxmlformats.org/officeDocument/2006/relationships/image" Target="../media/image10.png"/><Relationship Id="rId7" Type="http://schemas.openxmlformats.org/officeDocument/2006/relationships/image" Target="../media/image169.jp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8.png"/><Relationship Id="rId11" Type="http://schemas.openxmlformats.org/officeDocument/2006/relationships/image" Target="../media/image172.jpg"/><Relationship Id="rId5" Type="http://schemas.openxmlformats.org/officeDocument/2006/relationships/image" Target="../media/image167.jpg"/><Relationship Id="rId10" Type="http://schemas.openxmlformats.org/officeDocument/2006/relationships/image" Target="../media/image171.jpg"/><Relationship Id="rId4" Type="http://schemas.openxmlformats.org/officeDocument/2006/relationships/image" Target="../media/image166.jpg"/><Relationship Id="rId9" Type="http://schemas.openxmlformats.org/officeDocument/2006/relationships/image" Target="../media/image3.e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3.png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Text, Schrift, Symbol, Logo enthält.&#10;&#10;KI-generierte Inhalte können fehlerhaft sein.">
            <a:extLst>
              <a:ext uri="{FF2B5EF4-FFF2-40B4-BE49-F238E27FC236}">
                <a16:creationId xmlns:a16="http://schemas.microsoft.com/office/drawing/2014/main" id="{F2192BE0-CAC0-5DD1-A9A7-6FBB2EEC74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1756" y="5901059"/>
            <a:ext cx="1073439" cy="588404"/>
          </a:xfrm>
          <a:prstGeom prst="rect">
            <a:avLst/>
          </a:prstGeo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743B3BE-E019-9248-9CFD-AA37921A91B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92387" y="441325"/>
            <a:ext cx="7787444" cy="825500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sz="800" dirty="0">
                <a:latin typeface="Arial" panose="020B0604020202020204" pitchFamily="34" charset="0"/>
              </a:rPr>
              <a:t>Faculty for Mathematics, Informatics, and Statistics</a:t>
            </a:r>
          </a:p>
          <a:p>
            <a:pPr>
              <a:lnSpc>
                <a:spcPct val="120000"/>
              </a:lnSpc>
            </a:pPr>
            <a:r>
              <a:rPr lang="de-DE" sz="800" dirty="0">
                <a:latin typeface="Arial" panose="020B0604020202020204" pitchFamily="34" charset="0"/>
              </a:rPr>
              <a:t>Department </a:t>
            </a:r>
            <a:r>
              <a:rPr lang="de-DE" sz="800" dirty="0" err="1">
                <a:latin typeface="Arial" panose="020B0604020202020204" pitchFamily="34" charset="0"/>
              </a:rPr>
              <a:t>of</a:t>
            </a:r>
            <a:r>
              <a:rPr lang="de-DE" sz="800" dirty="0">
                <a:latin typeface="Arial" panose="020B0604020202020204" pitchFamily="34" charset="0"/>
              </a:rPr>
              <a:t> </a:t>
            </a:r>
            <a:r>
              <a:rPr lang="de-DE" sz="800" dirty="0" err="1">
                <a:latin typeface="Arial" panose="020B0604020202020204" pitchFamily="34" charset="0"/>
              </a:rPr>
              <a:t>Mathematics</a:t>
            </a:r>
            <a:endParaRPr lang="de-DE" sz="800" dirty="0">
              <a:latin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1100" dirty="0">
                <a:latin typeface="Arial" panose="020B0604020202020204" pitchFamily="34" charset="0"/>
              </a:rPr>
              <a:t>Bavarian AI Chair “Mathematical Foundations of Artificial Intelligence”</a:t>
            </a:r>
            <a:endParaRPr lang="de-DE" sz="1100" dirty="0">
              <a:latin typeface="Arial" panose="020B0604020202020204" pitchFamily="34" charset="0"/>
            </a:endParaRPr>
          </a:p>
        </p:txBody>
      </p:sp>
      <p:pic>
        <p:nvPicPr>
          <p:cNvPr id="13" name="Bildplatzhalter 12">
            <a:extLst>
              <a:ext uri="{FF2B5EF4-FFF2-40B4-BE49-F238E27FC236}">
                <a16:creationId xmlns:a16="http://schemas.microsoft.com/office/drawing/2014/main" id="{A4BE5057-3C6B-4385-AC2D-8E4E5C64998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l="9188" r="9188"/>
          <a:stretch>
            <a:fillRect/>
          </a:stretch>
        </p:blipFill>
        <p:spPr>
          <a:xfrm>
            <a:off x="5374800" y="1484313"/>
            <a:ext cx="6817200" cy="4364396"/>
          </a:xfrm>
        </p:spPr>
      </p:pic>
      <p:pic>
        <p:nvPicPr>
          <p:cNvPr id="6" name="Grafik 5" descr="Ein Bild, das Text, Schrift, Logo, weiß enthält.&#10;&#10;Automatisch generierte Beschreibung">
            <a:extLst>
              <a:ext uri="{FF2B5EF4-FFF2-40B4-BE49-F238E27FC236}">
                <a16:creationId xmlns:a16="http://schemas.microsoft.com/office/drawing/2014/main" id="{7FFA09E0-CCCA-0210-8319-7B3BB25268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2249" y="6314254"/>
            <a:ext cx="1216891" cy="486756"/>
          </a:xfrm>
          <a:prstGeom prst="rect">
            <a:avLst/>
          </a:prstGeom>
        </p:spPr>
      </p:pic>
      <p:pic>
        <p:nvPicPr>
          <p:cNvPr id="7" name="Google Shape;588;g135ad8949f1_0_812">
            <a:extLst>
              <a:ext uri="{FF2B5EF4-FFF2-40B4-BE49-F238E27FC236}">
                <a16:creationId xmlns:a16="http://schemas.microsoft.com/office/drawing/2014/main" id="{01B8FE5B-B989-853D-D356-616E2AEEB51E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546902" y="6195261"/>
            <a:ext cx="1057859" cy="659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rafik 9" descr="Ein Bild, das Text, Logo, Schrift, Symbol enthält.&#10;&#10;Automatisch generierte Beschreibung">
            <a:extLst>
              <a:ext uri="{FF2B5EF4-FFF2-40B4-BE49-F238E27FC236}">
                <a16:creationId xmlns:a16="http://schemas.microsoft.com/office/drawing/2014/main" id="{AC53858E-3633-A4AF-4A57-535C3E5002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14097" y="6150942"/>
            <a:ext cx="1313431" cy="656716"/>
          </a:xfrm>
          <a:prstGeom prst="rect">
            <a:avLst/>
          </a:prstGeom>
        </p:spPr>
      </p:pic>
      <p:pic>
        <p:nvPicPr>
          <p:cNvPr id="15" name="Grafik 14" descr="Ein Bild, das Text, Schrift, Grafiken, Grafikdesign enthält.&#10;&#10;Automatisch generierte Beschreibung">
            <a:extLst>
              <a:ext uri="{FF2B5EF4-FFF2-40B4-BE49-F238E27FC236}">
                <a16:creationId xmlns:a16="http://schemas.microsoft.com/office/drawing/2014/main" id="{760CFC60-2EEF-5A12-7828-54AD80365D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44135" y="5943928"/>
            <a:ext cx="1464245" cy="252644"/>
          </a:xfrm>
          <a:prstGeom prst="rect">
            <a:avLst/>
          </a:prstGeom>
        </p:spPr>
      </p:pic>
      <p:pic>
        <p:nvPicPr>
          <p:cNvPr id="17" name="Grafik 16" descr="Ein Bild, das Text, Schrift, Grafiken, Logo enthält.&#10;&#10;Automatisch generierte Beschreibung">
            <a:extLst>
              <a:ext uri="{FF2B5EF4-FFF2-40B4-BE49-F238E27FC236}">
                <a16:creationId xmlns:a16="http://schemas.microsoft.com/office/drawing/2014/main" id="{94A5724F-A336-10AD-9FCA-D61B642DA9C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81855" y="5960509"/>
            <a:ext cx="1780252" cy="313966"/>
          </a:xfrm>
          <a:prstGeom prst="rect">
            <a:avLst/>
          </a:prstGeom>
        </p:spPr>
      </p:pic>
      <p:sp>
        <p:nvSpPr>
          <p:cNvPr id="2" name="Textplatzhalter 2">
            <a:extLst>
              <a:ext uri="{FF2B5EF4-FFF2-40B4-BE49-F238E27FC236}">
                <a16:creationId xmlns:a16="http://schemas.microsoft.com/office/drawing/2014/main" id="{1AC230BC-49DE-D0D3-1411-A513B6F29E84}"/>
              </a:ext>
            </a:extLst>
          </p:cNvPr>
          <p:cNvSpPr txBox="1">
            <a:spLocks/>
          </p:cNvSpPr>
          <p:nvPr/>
        </p:nvSpPr>
        <p:spPr>
          <a:xfrm>
            <a:off x="69721" y="2011190"/>
            <a:ext cx="5288437" cy="454644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815557" rtl="0" eaLnBrk="1" latinLnBrk="0" hangingPunct="1">
              <a:lnSpc>
                <a:spcPts val="3360"/>
              </a:lnSpc>
              <a:spcBef>
                <a:spcPts val="0"/>
              </a:spcBef>
              <a:buFontTx/>
              <a:buNone/>
              <a:defRPr sz="2800" b="1" i="0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11668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Tx/>
              <a:buNone/>
              <a:defRPr sz="2800" b="1" i="0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01944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Tx/>
              <a:buNone/>
              <a:defRPr sz="2800" b="1" i="0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427225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Tx/>
              <a:buNone/>
              <a:defRPr sz="2800" b="1" i="0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35003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Tx/>
              <a:buNone/>
              <a:defRPr sz="2800" b="1" i="0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42782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0560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58339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611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815557" rtl="0" eaLnBrk="1" fontAlgn="auto" latinLnBrk="0" hangingPunct="1">
              <a:lnSpc>
                <a:spcPts val="3360"/>
              </a:lnSpc>
              <a:spcBef>
                <a:spcPts val="0"/>
              </a:spcBef>
              <a:spcAft>
                <a:spcPts val="3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Reliable and Sustainable AI: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From Mathematical Foundations to </a:t>
            </a:r>
            <a:r>
              <a:rPr lang="en-US" sz="2400" dirty="0">
                <a:solidFill>
                  <a:prstClr val="white"/>
                </a:solidFill>
                <a:latin typeface="Arial" panose="020B0604020202020204"/>
              </a:rPr>
              <a:t>Next Generation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AI Computing</a:t>
            </a:r>
          </a:p>
          <a:p>
            <a:pPr marL="0" marR="0" lvl="0" indent="0" algn="ctr" defTabSz="815557" rtl="0" eaLnBrk="1" fontAlgn="auto" latinLnBrk="0" hangingPunct="1">
              <a:lnSpc>
                <a:spcPts val="3360"/>
              </a:lnSpc>
              <a:spcBef>
                <a:spcPts val="0"/>
              </a:spcBef>
              <a:spcAft>
                <a:spcPts val="3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Gitta Kutyniok </a:t>
            </a:r>
          </a:p>
          <a:p>
            <a:pPr marL="0" marR="0" lvl="0" indent="0" algn="ctr" defTabSz="8155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Ludwig-</a:t>
            </a:r>
            <a:r>
              <a:rPr kumimoji="0" lang="en-US" sz="17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Maximilians</a:t>
            </a:r>
            <a:r>
              <a:rPr kumimoji="0" lang="en-US" sz="17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-Universität München</a:t>
            </a:r>
          </a:p>
          <a:p>
            <a:pPr marL="0" marR="0" lvl="0" indent="0" algn="ctr" defTabSz="8155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(also DLR – German Aerospace Center  </a:t>
            </a:r>
          </a:p>
          <a:p>
            <a:pPr marL="0" marR="0" lvl="0" indent="0" algn="ctr" defTabSz="8155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&amp; University  of Tromsø, Norway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)</a:t>
            </a:r>
            <a:endParaRPr lang="en-US" sz="1600" dirty="0">
              <a:solidFill>
                <a:prstClr val="white"/>
              </a:solidFill>
              <a:latin typeface="Arial" panose="020B0604020202020204"/>
            </a:endParaRPr>
          </a:p>
          <a:p>
            <a:pPr lvl="0" algn="ctr">
              <a:lnSpc>
                <a:spcPct val="100000"/>
              </a:lnSpc>
              <a:spcAft>
                <a:spcPts val="600"/>
              </a:spcAft>
              <a:defRPr/>
            </a:pPr>
            <a:r>
              <a:rPr lang="en-US" sz="1800" dirty="0"/>
              <a:t>ML in PL Conference 2025</a:t>
            </a:r>
          </a:p>
          <a:p>
            <a:pPr lvl="0" algn="ctr">
              <a:lnSpc>
                <a:spcPct val="100000"/>
              </a:lnSpc>
              <a:spcAft>
                <a:spcPts val="600"/>
              </a:spcAft>
              <a:defRPr/>
            </a:pPr>
            <a:r>
              <a:rPr lang="de-DE" sz="1700" dirty="0" err="1">
                <a:solidFill>
                  <a:prstClr val="white"/>
                </a:solidFill>
                <a:latin typeface="Arial" panose="020B0604020202020204"/>
              </a:rPr>
              <a:t>Warsaw</a:t>
            </a:r>
            <a:r>
              <a:rPr lang="de-DE" sz="1700" dirty="0">
                <a:solidFill>
                  <a:prstClr val="white"/>
                </a:solidFill>
                <a:latin typeface="Arial" panose="020B0604020202020204"/>
              </a:rPr>
              <a:t>, </a:t>
            </a:r>
            <a:r>
              <a:rPr lang="de-DE" sz="1700" dirty="0" err="1">
                <a:solidFill>
                  <a:prstClr val="white"/>
                </a:solidFill>
                <a:latin typeface="Arial" panose="020B0604020202020204"/>
              </a:rPr>
              <a:t>October</a:t>
            </a:r>
            <a:r>
              <a:rPr lang="de-DE" sz="1700" dirty="0">
                <a:solidFill>
                  <a:prstClr val="white"/>
                </a:solidFill>
                <a:latin typeface="Arial" panose="020B0604020202020204"/>
              </a:rPr>
              <a:t> 15 - 18, 2025</a:t>
            </a:r>
            <a:endParaRPr kumimoji="0" lang="de-DE" sz="17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690E237-4ED7-4CFE-54D1-12A104A3FC2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93551" y="6403462"/>
            <a:ext cx="849867" cy="285485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392A1A94-C8D3-C842-3330-C65AC8378A0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7656" y="6357059"/>
            <a:ext cx="388438" cy="38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0350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495E8E-90D2-7682-DE6D-4D3B6CAE73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1">
            <a:extLst>
              <a:ext uri="{FF2B5EF4-FFF2-40B4-BE49-F238E27FC236}">
                <a16:creationId xmlns:a16="http://schemas.microsoft.com/office/drawing/2014/main" id="{C570CE37-6026-6DF5-6BC6-936B0783364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0627" y="2638195"/>
            <a:ext cx="10990745" cy="1581609"/>
          </a:xfrm>
        </p:spPr>
        <p:txBody>
          <a:bodyPr/>
          <a:lstStyle/>
          <a:p>
            <a:pPr algn="ctr"/>
            <a:endParaRPr lang="de-DE" sz="4000" i="1" dirty="0"/>
          </a:p>
          <a:p>
            <a:pPr algn="ctr">
              <a:lnSpc>
                <a:spcPct val="100000"/>
              </a:lnSpc>
            </a:pPr>
            <a:r>
              <a:rPr lang="de-DE" sz="4000" i="1" dirty="0" err="1"/>
              <a:t>Taking</a:t>
            </a:r>
            <a:r>
              <a:rPr lang="de-DE" sz="4000" i="1" dirty="0"/>
              <a:t> a </a:t>
            </a:r>
            <a:r>
              <a:rPr lang="de-DE" sz="4000" i="1" dirty="0" err="1"/>
              <a:t>Mathematical</a:t>
            </a:r>
            <a:r>
              <a:rPr lang="de-DE" sz="4000" i="1" dirty="0"/>
              <a:t> </a:t>
            </a:r>
            <a:r>
              <a:rPr lang="de-DE" sz="4000" i="1" dirty="0" err="1"/>
              <a:t>Perspective</a:t>
            </a:r>
            <a:endParaRPr lang="de-DE" dirty="0"/>
          </a:p>
        </p:txBody>
      </p:sp>
      <p:pic>
        <p:nvPicPr>
          <p:cNvPr id="6" name="Grafik 5" descr="Ein Bild, das Grafiken, Grafikdesign, Screenshot, Schrift enthält.&#10;&#10;Automatisch generierte Beschreibung">
            <a:extLst>
              <a:ext uri="{FF2B5EF4-FFF2-40B4-BE49-F238E27FC236}">
                <a16:creationId xmlns:a16="http://schemas.microsoft.com/office/drawing/2014/main" id="{60ECF645-6F14-FD7C-FE00-13A045672B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8373" y="322655"/>
            <a:ext cx="769022" cy="874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028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291EE791-6518-2193-E974-8E8CBDBC74EB}"/>
                  </a:ext>
                </a:extLst>
              </p:cNvPr>
              <p:cNvSpPr txBox="1"/>
              <p:nvPr/>
            </p:nvSpPr>
            <p:spPr>
              <a:xfrm>
                <a:off x="406930" y="4363042"/>
                <a:ext cx="8512404" cy="16690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de-DE" sz="1900" dirty="0">
                    <a:solidFill>
                      <a:schemeClr val="tx2"/>
                    </a:solidFill>
                  </a:rPr>
                  <a:t>A</a:t>
                </a:r>
                <a:r>
                  <a:rPr lang="de-DE" sz="1900" dirty="0"/>
                  <a:t> </a:t>
                </a:r>
                <a:r>
                  <a:rPr lang="de-DE" sz="1900" i="1" dirty="0" err="1"/>
                  <a:t>deep</a:t>
                </a:r>
                <a:r>
                  <a:rPr lang="de-DE" sz="1900" i="1" dirty="0"/>
                  <a:t> </a:t>
                </a:r>
                <a:r>
                  <a:rPr lang="de-DE" sz="1900" i="1" dirty="0" err="1"/>
                  <a:t>neural</a:t>
                </a:r>
                <a:r>
                  <a:rPr lang="de-DE" sz="1900" i="1" dirty="0"/>
                  <a:t> network </a:t>
                </a:r>
                <a:r>
                  <a:rPr lang="de-DE" sz="1900" dirty="0" err="1">
                    <a:solidFill>
                      <a:schemeClr val="tx2"/>
                    </a:solidFill>
                  </a:rPr>
                  <a:t>is</a:t>
                </a:r>
                <a:r>
                  <a:rPr lang="de-DE" sz="1900" dirty="0">
                    <a:solidFill>
                      <a:schemeClr val="tx2"/>
                    </a:solidFill>
                  </a:rPr>
                  <a:t> a </a:t>
                </a:r>
                <a:r>
                  <a:rPr lang="de-DE" sz="1900" dirty="0" err="1">
                    <a:solidFill>
                      <a:schemeClr val="tx2"/>
                    </a:solidFill>
                  </a:rPr>
                  <a:t>function</a:t>
                </a:r>
                <a:r>
                  <a:rPr lang="de-DE" sz="1900" dirty="0">
                    <a:solidFill>
                      <a:schemeClr val="tx2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2100" b="0" i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Φ</m:t>
                    </m:r>
                    <m:r>
                      <a:rPr lang="de-DE" sz="21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: </m:t>
                    </m:r>
                    <m:sSup>
                      <m:sSupPr>
                        <m:ctrlPr>
                          <a:rPr lang="de-DE" sz="21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21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de-DE" sz="21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p>
                    </m:sSup>
                    <m:r>
                      <a:rPr lang="de-DE" sz="21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de-DE" sz="21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21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sSub>
                          <m:sSubPr>
                            <m:ctrlPr>
                              <a:rPr lang="de-DE" sz="21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1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de-DE" sz="21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𝐿</m:t>
                            </m:r>
                          </m:sub>
                        </m:sSub>
                      </m:sup>
                    </m:sSup>
                  </m:oMath>
                </a14:m>
                <a:r>
                  <a:rPr lang="de-DE" sz="1900" dirty="0">
                    <a:solidFill>
                      <a:schemeClr val="tx2"/>
                    </a:solidFill>
                  </a:rPr>
                  <a:t> of </a:t>
                </a:r>
                <a:r>
                  <a:rPr lang="de-DE" sz="1900" dirty="0" err="1">
                    <a:solidFill>
                      <a:schemeClr val="tx2"/>
                    </a:solidFill>
                  </a:rPr>
                  <a:t>the</a:t>
                </a:r>
                <a:r>
                  <a:rPr lang="de-DE" sz="1900" dirty="0">
                    <a:solidFill>
                      <a:schemeClr val="tx2"/>
                    </a:solidFill>
                  </a:rPr>
                  <a:t> form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sz="2400" b="0" i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Φ</m:t>
                      </m:r>
                      <m:d>
                        <m:dPr>
                          <m:ctrlPr>
                            <a:rPr lang="de-DE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de-DE" sz="24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de-DE" sz="24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de-DE" sz="24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de-DE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de-DE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r>
                        <a:rPr lang="de-DE" sz="24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sz="24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𝜌</m:t>
                      </m:r>
                      <m:d>
                        <m:dPr>
                          <m:ctrlPr>
                            <a:rPr lang="de-DE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…</m:t>
                          </m:r>
                          <m:r>
                            <a:rPr lang="de-DE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  <m:d>
                            <m:dPr>
                              <m:ctrlPr>
                                <a:rPr lang="de-DE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sz="24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24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de-DE" sz="24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de-DE" sz="24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24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  <m:r>
                            <a:rPr lang="de-DE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…</m:t>
                          </m:r>
                        </m:e>
                      </m:d>
                      <m:r>
                        <a:rPr lang="de-DE" sz="24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),  </m:t>
                      </m:r>
                      <m:r>
                        <a:rPr lang="de-DE" sz="24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de-DE" sz="24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de-DE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de-DE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p>
                      </m:sSup>
                      <m:r>
                        <a:rPr lang="de-DE" sz="24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de-DE" sz="2400" b="0" i="1" dirty="0">
                  <a:solidFill>
                    <a:schemeClr val="tx2"/>
                  </a:solidFill>
                  <a:latin typeface="Cambria Math" panose="02040503050406030204" pitchFamily="18" charset="0"/>
                </a:endParaRPr>
              </a:p>
              <a:p>
                <a:r>
                  <a:rPr lang="de-DE" sz="1900" b="0" dirty="0" err="1">
                    <a:solidFill>
                      <a:schemeClr val="tx2"/>
                    </a:solidFill>
                  </a:rPr>
                  <a:t>with</a:t>
                </a:r>
                <a:endParaRPr lang="de-DE" sz="1900" b="0" i="1" dirty="0">
                  <a:solidFill>
                    <a:schemeClr val="tx2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de-DE" sz="21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sz="2100" dirty="0">
                    <a:solidFill>
                      <a:schemeClr val="tx2"/>
                    </a:solidFill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400" b="0" i="1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b="0" i="1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sz="2400" b="0" i="1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  <m:r>
                      <a:rPr lang="de-DE" sz="2400" b="0" i="1" dirty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: </m:t>
                    </m:r>
                    <m:sSup>
                      <m:sSupPr>
                        <m:ctrlPr>
                          <a:rPr lang="de-DE" sz="2400" b="0" i="1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2400" b="0" i="1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sSub>
                          <m:sSubPr>
                            <m:ctrlPr>
                              <a:rPr lang="de-DE" sz="2400" b="0" i="1" dirty="0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400" b="0" i="1" dirty="0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de-DE" sz="2400" b="0" i="1" dirty="0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𝑙</m:t>
                            </m:r>
                            <m:r>
                              <a:rPr lang="de-DE" sz="2400" b="0" i="1" dirty="0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</m:sup>
                    </m:sSup>
                    <m:r>
                      <a:rPr lang="de-DE" sz="2400" b="0" i="1" dirty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 </m:t>
                    </m:r>
                    <m:sSup>
                      <m:sSupPr>
                        <m:ctrlPr>
                          <a:rPr lang="de-DE" sz="2400" b="0" i="1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2400" b="0" i="1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sSub>
                          <m:sSubPr>
                            <m:ctrlPr>
                              <a:rPr lang="de-DE" sz="2400" b="0" i="1" dirty="0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400" b="0" i="1" dirty="0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de-DE" sz="2400" b="0" i="1" dirty="0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𝑙</m:t>
                            </m:r>
                          </m:sub>
                        </m:sSub>
                      </m:sup>
                    </m:sSup>
                    <m:r>
                      <a:rPr lang="de-DE" sz="2400" b="0" i="1" dirty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 </m:t>
                    </m:r>
                    <m:r>
                      <a:rPr lang="de-DE" sz="2400" b="0" i="1" dirty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</m:t>
                    </m:r>
                    <m:r>
                      <a:rPr lang="de-DE" sz="2400" b="0" i="1" dirty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=1,…,</m:t>
                    </m:r>
                    <m:r>
                      <a:rPr lang="de-DE" sz="2400" b="0" i="1" dirty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𝐿</m:t>
                    </m:r>
                    <m:r>
                      <a:rPr lang="de-DE" sz="2400" b="0" i="1" dirty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de-DE" sz="1900" dirty="0" err="1">
                    <a:solidFill>
                      <a:schemeClr val="tx2"/>
                    </a:solidFill>
                  </a:rPr>
                  <a:t>where</a:t>
                </a:r>
                <a:r>
                  <a:rPr lang="de-DE" sz="1900" dirty="0">
                    <a:solidFill>
                      <a:schemeClr val="tx2"/>
                    </a:solidFill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  <m:d>
                      <m:dPr>
                        <m:ctrlPr>
                          <a:rPr lang="de-DE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de-DE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de-DE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p>
                        <m:r>
                          <a:rPr lang="de-DE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de-DE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  <m:r>
                          <a:rPr lang="de-DE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de-DE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de-DE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de-DE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de-DE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de-DE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de-DE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  <m:r>
                          <a:rPr lang="de-DE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de-DE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de-DE" sz="24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291EE791-6518-2193-E974-8E8CBDBC74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930" y="4363042"/>
                <a:ext cx="8512404" cy="1669047"/>
              </a:xfrm>
              <a:prstGeom prst="rect">
                <a:avLst/>
              </a:prstGeom>
              <a:blipFill>
                <a:blip r:embed="rId3"/>
                <a:stretch>
                  <a:fillRect l="-716" b="-438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Gerader Verbinder 2">
            <a:extLst>
              <a:ext uri="{FF2B5EF4-FFF2-40B4-BE49-F238E27FC236}">
                <a16:creationId xmlns:a16="http://schemas.microsoft.com/office/drawing/2014/main" id="{D72F5C82-5466-4A16-93B5-7B02F9BDDA48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008D99B-4D67-2C49-A66F-E725AD2704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2800" y="441325"/>
            <a:ext cx="11306175" cy="508794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Deep </a:t>
            </a:r>
            <a:r>
              <a:rPr lang="de-DE" dirty="0" err="1"/>
              <a:t>Neural</a:t>
            </a:r>
            <a:r>
              <a:rPr lang="de-DE" dirty="0"/>
              <a:t> Networks</a:t>
            </a:r>
          </a:p>
        </p:txBody>
      </p:sp>
      <p:sp>
        <p:nvSpPr>
          <p:cNvPr id="17" name="Textplatzhalter 3">
            <a:extLst>
              <a:ext uri="{FF2B5EF4-FFF2-40B4-BE49-F238E27FC236}">
                <a16:creationId xmlns:a16="http://schemas.microsoft.com/office/drawing/2014/main" id="{A28287C8-A694-8B4D-B1F5-9D0B17BE1801}"/>
              </a:ext>
            </a:extLst>
          </p:cNvPr>
          <p:cNvSpPr txBox="1">
            <a:spLocks/>
          </p:cNvSpPr>
          <p:nvPr/>
        </p:nvSpPr>
        <p:spPr>
          <a:xfrm>
            <a:off x="457200" y="1170669"/>
            <a:ext cx="5135964" cy="779210"/>
          </a:xfrm>
          <a:prstGeom prst="rect">
            <a:avLst/>
          </a:prstGeom>
        </p:spPr>
        <p:txBody>
          <a:bodyPr lIns="0" tIns="0" rIns="0" bIns="0"/>
          <a:lstStyle>
            <a:lvl1pPr marL="324000" marR="0" indent="-32400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Blip>
                <a:blip r:embed="rId4"/>
              </a:buBlip>
              <a:tabLst/>
              <a:defRPr lang="de-DE" sz="1900" kern="1200" baseline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  <a:lvl2pPr marL="611668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21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944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7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7225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5003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2782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0560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58339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611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/>
                <a:ea typeface="Maven Pro SemiBold"/>
                <a:cs typeface="Maven Pro SemiBold"/>
                <a:sym typeface="Maven Pro SemiBold"/>
              </a:rPr>
              <a:t>Key Goal of McCulloch and Pitts (1943):</a:t>
            </a:r>
            <a:endParaRPr kumimoji="0" lang="de-DE" sz="1900" b="1" i="0" u="none" strike="noStrike" kern="1200" cap="none" spc="0" normalizeH="0" baseline="0" noProof="0" dirty="0">
              <a:ln>
                <a:noFill/>
              </a:ln>
              <a:solidFill>
                <a:srgbClr val="00883A"/>
              </a:solidFill>
              <a:effectLst/>
              <a:uLnTx/>
              <a:uFillTx/>
              <a:latin typeface="Arial" panose="020B0604020202020204"/>
              <a:ea typeface="Maven Pro SemiBold"/>
              <a:cs typeface="Maven Pro SemiBold"/>
              <a:sym typeface="Maven Pro SemiBold"/>
            </a:endParaRPr>
          </a:p>
          <a:p>
            <a:pPr marL="324000" marR="0" lvl="0" indent="-324000" algn="l" defTabSz="8155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Blip>
                <a:blip r:embed="rId4"/>
              </a:buBlip>
              <a:tabLst/>
              <a:defRPr/>
            </a:pPr>
            <a:r>
              <a:rPr kumimoji="0" lang="de-DE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Introduce</a:t>
            </a:r>
            <a:r>
              <a:rPr kumimoji="0" lang="de-DE" sz="19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de-DE" sz="1900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artificial</a:t>
            </a:r>
            <a:r>
              <a:rPr kumimoji="0" lang="de-DE" sz="19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de-DE" sz="1900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Intelligence</a:t>
            </a:r>
            <a:r>
              <a:rPr kumimoji="0" lang="de-DE" sz="19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!</a:t>
            </a:r>
            <a:endParaRPr kumimoji="0" lang="de-DE" sz="1900" b="0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Textplatzhalter 3">
            <a:extLst>
              <a:ext uri="{FF2B5EF4-FFF2-40B4-BE49-F238E27FC236}">
                <a16:creationId xmlns:a16="http://schemas.microsoft.com/office/drawing/2014/main" id="{1689A9A6-FCBB-652A-088D-D56B52337F81}"/>
              </a:ext>
            </a:extLst>
          </p:cNvPr>
          <p:cNvSpPr txBox="1">
            <a:spLocks/>
          </p:cNvSpPr>
          <p:nvPr/>
        </p:nvSpPr>
        <p:spPr>
          <a:xfrm>
            <a:off x="457200" y="2274379"/>
            <a:ext cx="4077854" cy="837860"/>
          </a:xfrm>
          <a:prstGeom prst="rect">
            <a:avLst/>
          </a:prstGeom>
        </p:spPr>
        <p:txBody>
          <a:bodyPr lIns="0" tIns="0" rIns="0" bIns="0"/>
          <a:lstStyle>
            <a:lvl1pPr marL="324000" marR="0" indent="-32400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Blip>
                <a:blip r:embed="rId4"/>
              </a:buBlip>
              <a:tabLst/>
              <a:defRPr lang="de-DE" sz="1900" kern="1200" baseline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  <a:lvl2pPr marL="611668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21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944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7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7225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5003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2782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0560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58339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611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de-DE" sz="1900" b="1" i="0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/>
                <a:ea typeface="Maven Pro SemiBold"/>
                <a:cs typeface="Maven Pro SemiBold"/>
                <a:sym typeface="Maven Pro SemiBold"/>
              </a:rPr>
              <a:t>Artificial Neurons:</a:t>
            </a:r>
          </a:p>
          <a:p>
            <a:pPr marL="0" marR="0" lvl="0" indent="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None/>
              <a:tabLst/>
              <a:defRPr/>
            </a:pPr>
            <a:endParaRPr kumimoji="0" lang="de-DE" sz="1900" b="1" i="0" u="none" strike="noStrike" kern="1200" cap="none" spc="0" normalizeH="0" baseline="0" noProof="0" dirty="0">
              <a:ln>
                <a:noFill/>
              </a:ln>
              <a:solidFill>
                <a:srgbClr val="00883A"/>
              </a:solidFill>
              <a:effectLst/>
              <a:uLnTx/>
              <a:uFillTx/>
              <a:latin typeface="Arial" panose="020B0604020202020204"/>
              <a:ea typeface="Maven Pro SemiBold"/>
              <a:cs typeface="Maven Pro SemiBold"/>
              <a:sym typeface="Maven Pro SemiBold"/>
            </a:endParaRPr>
          </a:p>
          <a:p>
            <a:pPr marL="0" marR="0" lvl="0" indent="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None/>
              <a:tabLst/>
              <a:defRPr/>
            </a:pPr>
            <a:endParaRPr kumimoji="0" lang="de-DE" sz="1900" b="1" i="0" u="none" strike="noStrike" kern="1200" cap="none" spc="0" normalizeH="0" baseline="0" noProof="0" dirty="0">
              <a:ln>
                <a:noFill/>
              </a:ln>
              <a:solidFill>
                <a:srgbClr val="00883A"/>
              </a:solidFill>
              <a:effectLst/>
              <a:uLnTx/>
              <a:uFillTx/>
              <a:latin typeface="Arial" panose="020B0604020202020204"/>
              <a:ea typeface="Maven Pro SemiBold"/>
              <a:cs typeface="Maven Pro SemiBold"/>
              <a:sym typeface="Maven Pro SemiBold"/>
            </a:endParaRPr>
          </a:p>
        </p:txBody>
      </p:sp>
      <p:sp>
        <p:nvSpPr>
          <p:cNvPr id="23" name="Textplatzhalter 3">
            <a:extLst>
              <a:ext uri="{FF2B5EF4-FFF2-40B4-BE49-F238E27FC236}">
                <a16:creationId xmlns:a16="http://schemas.microsoft.com/office/drawing/2014/main" id="{C8A390C5-21F2-150F-DB01-CBA1BB691AB3}"/>
              </a:ext>
            </a:extLst>
          </p:cNvPr>
          <p:cNvSpPr txBox="1">
            <a:spLocks/>
          </p:cNvSpPr>
          <p:nvPr/>
        </p:nvSpPr>
        <p:spPr>
          <a:xfrm>
            <a:off x="502838" y="4028170"/>
            <a:ext cx="4077854" cy="400110"/>
          </a:xfrm>
          <a:prstGeom prst="rect">
            <a:avLst/>
          </a:prstGeom>
        </p:spPr>
        <p:txBody>
          <a:bodyPr lIns="0" tIns="0" rIns="0" bIns="0"/>
          <a:lstStyle>
            <a:lvl1pPr marL="324000" marR="0" indent="-32400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Blip>
                <a:blip r:embed="rId4"/>
              </a:buBlip>
              <a:tabLst/>
              <a:defRPr lang="de-DE" sz="1900" kern="1200" baseline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  <a:lvl2pPr marL="611668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21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944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7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7225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5003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2782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0560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58339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611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de-DE" sz="1900" b="1" i="0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/>
                <a:ea typeface="Maven Pro SemiBold"/>
                <a:cs typeface="Maven Pro SemiBold"/>
                <a:sym typeface="Maven Pro SemiBold"/>
              </a:rPr>
              <a:t>Definition </a:t>
            </a:r>
            <a:r>
              <a:rPr kumimoji="0" lang="de-DE" sz="1900" b="1" i="0" u="none" strike="noStrike" kern="1200" cap="none" spc="0" normalizeH="0" baseline="0" noProof="0" dirty="0" err="1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/>
                <a:ea typeface="Maven Pro SemiBold"/>
                <a:cs typeface="Maven Pro SemiBold"/>
                <a:sym typeface="Maven Pro SemiBold"/>
              </a:rPr>
              <a:t>of</a:t>
            </a:r>
            <a:r>
              <a:rPr kumimoji="0" lang="de-DE" sz="1900" b="1" i="0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/>
                <a:ea typeface="Maven Pro SemiBold"/>
                <a:cs typeface="Maven Pro SemiBold"/>
                <a:sym typeface="Maven Pro SemiBold"/>
              </a:rPr>
              <a:t> a </a:t>
            </a:r>
            <a:r>
              <a:rPr kumimoji="0" lang="de-DE" sz="1900" b="1" i="0" u="none" strike="noStrike" kern="1200" cap="none" spc="0" normalizeH="0" baseline="0" noProof="0" dirty="0" err="1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/>
                <a:ea typeface="Maven Pro SemiBold"/>
                <a:cs typeface="Maven Pro SemiBold"/>
                <a:sym typeface="Maven Pro SemiBold"/>
              </a:rPr>
              <a:t>Neural</a:t>
            </a:r>
            <a:r>
              <a:rPr kumimoji="0" lang="de-DE" sz="1900" b="1" i="0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/>
                <a:ea typeface="Maven Pro SemiBold"/>
                <a:cs typeface="Maven Pro SemiBold"/>
                <a:sym typeface="Maven Pro SemiBold"/>
              </a:rPr>
              <a:t> Network:</a:t>
            </a:r>
          </a:p>
        </p:txBody>
      </p:sp>
      <p:pic>
        <p:nvPicPr>
          <p:cNvPr id="32" name="Grafik 31">
            <a:extLst>
              <a:ext uri="{FF2B5EF4-FFF2-40B4-BE49-F238E27FC236}">
                <a16:creationId xmlns:a16="http://schemas.microsoft.com/office/drawing/2014/main" id="{D38A4A0D-ACEE-0227-F023-13D5C485AF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9334" y="4799999"/>
            <a:ext cx="2471780" cy="1113525"/>
          </a:xfrm>
          <a:prstGeom prst="rect">
            <a:avLst/>
          </a:prstGeom>
        </p:spPr>
      </p:pic>
      <p:pic>
        <p:nvPicPr>
          <p:cNvPr id="6" name="Grafik 5" descr="Ein Bild, das Grafiken, Grafikdesign, Screenshot, Schrift enthält.&#10;&#10;Automatisch generierte Beschreibung">
            <a:extLst>
              <a:ext uri="{FF2B5EF4-FFF2-40B4-BE49-F238E27FC236}">
                <a16:creationId xmlns:a16="http://schemas.microsoft.com/office/drawing/2014/main" id="{2EDDECCD-166F-05A4-6311-DC29A1E55F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78373" y="322655"/>
            <a:ext cx="769022" cy="87454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DB16DA22-FF9A-D666-C72A-B508FEA097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764554">
            <a:off x="7504167" y="1137166"/>
            <a:ext cx="2428833" cy="3921521"/>
          </a:xfrm>
          <a:prstGeom prst="rect">
            <a:avLst/>
          </a:prstGeom>
        </p:spPr>
      </p:pic>
      <p:pic>
        <p:nvPicPr>
          <p:cNvPr id="4" name="Grafik 3" descr="Ein Bild, das Licht, ausgestaltet, hell enthält.&#10;&#10;Automatisch generierte Beschreibung">
            <a:extLst>
              <a:ext uri="{FF2B5EF4-FFF2-40B4-BE49-F238E27FC236}">
                <a16:creationId xmlns:a16="http://schemas.microsoft.com/office/drawing/2014/main" id="{4CAEDD84-2E3D-D1C9-23E7-7B0A0C4E96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5887" y="695722"/>
            <a:ext cx="2212743" cy="12216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FC52D9AE-010D-8AF4-A139-1A09957E89A4}"/>
                  </a:ext>
                </a:extLst>
              </p:cNvPr>
              <p:cNvSpPr txBox="1"/>
              <p:nvPr/>
            </p:nvSpPr>
            <p:spPr>
              <a:xfrm>
                <a:off x="-377071" y="2608126"/>
                <a:ext cx="8908330" cy="100822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b="0" i="1" dirty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de-DE" sz="2400" b="0" i="1" dirty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2400" b="0" i="1" dirty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b="0" i="1" dirty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de-DE" sz="2400" b="0" i="1" dirty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de-DE" sz="2400" b="0" i="1" dirty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,…,</m:t>
                          </m:r>
                          <m:sSub>
                            <m:sSubPr>
                              <m:ctrlPr>
                                <a:rPr lang="de-DE" sz="2400" b="0" i="1" dirty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b="0" i="1" dirty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de-DE" sz="2400" b="0" i="1" dirty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de-DE" sz="2400" b="0" i="1" dirty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de-DE" sz="2400" i="1" dirty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de-DE" sz="2400" i="1" dirty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de-DE" sz="2400" i="1" dirty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de-DE" sz="2400" i="1" dirty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de-DE" sz="2400" i="1" dirty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de-DE" sz="2400" i="1" dirty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de-DE" sz="2400" i="1" dirty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de-DE" sz="2400" i="1" dirty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2400" i="1" dirty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de-DE" sz="2400" i="1" dirty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de-DE" sz="2400" i="1" dirty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2400" i="1" dirty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de-DE" sz="2400" i="1" dirty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de-DE" sz="2400" i="1" dirty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de-DE" sz="2400" i="1" dirty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r>
                                <a:rPr lang="de-DE" sz="2400" i="1" dirty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nary>
                        </m:e>
                      </m:d>
                    </m:oMath>
                  </m:oMathPara>
                </a14:m>
                <a:endParaRPr lang="de-DE" sz="2400" dirty="0"/>
              </a:p>
            </p:txBody>
          </p:sp>
        </mc:Choice>
        <mc:Fallback xmlns="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FC52D9AE-010D-8AF4-A139-1A09957E89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77071" y="2608126"/>
                <a:ext cx="8908330" cy="100822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95778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9713D1D7-D0B2-3D11-5AC7-A7FC48BD60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8710" y="709785"/>
            <a:ext cx="3769193" cy="1646916"/>
          </a:xfrm>
          <a:prstGeom prst="rect">
            <a:avLst/>
          </a:prstGeom>
        </p:spPr>
      </p:pic>
      <p:pic>
        <p:nvPicPr>
          <p:cNvPr id="23" name="Grafik 22" descr="Ein Bild, das Hund, Gras, Säugetier, braun enthält.&#10;&#10;Automatisch generierte Beschreibung">
            <a:extLst>
              <a:ext uri="{FF2B5EF4-FFF2-40B4-BE49-F238E27FC236}">
                <a16:creationId xmlns:a16="http://schemas.microsoft.com/office/drawing/2014/main" id="{0C5EA3EA-116E-5B64-2FE1-0507D3D115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3793" y="6123296"/>
            <a:ext cx="705706" cy="528598"/>
          </a:xfrm>
          <a:prstGeom prst="rect">
            <a:avLst/>
          </a:prstGeom>
        </p:spPr>
      </p:pic>
      <p:pic>
        <p:nvPicPr>
          <p:cNvPr id="21" name="Grafik 20" descr="Ein Bild, das Gras, Hund, draußen, Säugetier enthält.&#10;&#10;Automatisch generierte Beschreibung">
            <a:extLst>
              <a:ext uri="{FF2B5EF4-FFF2-40B4-BE49-F238E27FC236}">
                <a16:creationId xmlns:a16="http://schemas.microsoft.com/office/drawing/2014/main" id="{28EFD43B-2589-58CA-8593-4A91678220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7528" y="6018190"/>
            <a:ext cx="581167" cy="775888"/>
          </a:xfrm>
          <a:prstGeom prst="rect">
            <a:avLst/>
          </a:prstGeom>
        </p:spPr>
      </p:pic>
      <p:cxnSp>
        <p:nvCxnSpPr>
          <p:cNvPr id="3" name="Gerader Verbinder 2">
            <a:extLst>
              <a:ext uri="{FF2B5EF4-FFF2-40B4-BE49-F238E27FC236}">
                <a16:creationId xmlns:a16="http://schemas.microsoft.com/office/drawing/2014/main" id="{D72F5C82-5466-4A16-93B5-7B02F9BDDA48}"/>
              </a:ext>
            </a:extLst>
          </p:cNvPr>
          <p:cNvCxnSpPr/>
          <p:nvPr/>
        </p:nvCxnSpPr>
        <p:spPr>
          <a:xfrm>
            <a:off x="11591637" y="656228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008D99B-4D67-2C49-A66F-E725AD2704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2800" y="441325"/>
            <a:ext cx="11306175" cy="508794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Workflow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Applying</a:t>
            </a:r>
            <a:r>
              <a:rPr lang="de-DE" dirty="0"/>
              <a:t> Deep </a:t>
            </a:r>
            <a:r>
              <a:rPr lang="de-DE" dirty="0" err="1"/>
              <a:t>Neural</a:t>
            </a:r>
            <a:r>
              <a:rPr lang="de-DE" dirty="0"/>
              <a:t> Networks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platzhalter 3">
                <a:extLst>
                  <a:ext uri="{FF2B5EF4-FFF2-40B4-BE49-F238E27FC236}">
                    <a16:creationId xmlns:a16="http://schemas.microsoft.com/office/drawing/2014/main" id="{523E33E6-6BF1-6C9B-E080-2735DE93DCE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7199" y="1089857"/>
                <a:ext cx="7180175" cy="1266844"/>
              </a:xfrm>
              <a:prstGeom prst="rect">
                <a:avLst/>
              </a:prstGeom>
            </p:spPr>
            <p:txBody>
              <a:bodyPr lIns="0" tIns="0" rIns="0" bIns="0"/>
              <a:lstStyle>
                <a:lvl1pPr marL="324000" marR="0" indent="-324000" algn="l" defTabSz="815557" rtl="0" eaLnBrk="1" fontAlgn="auto" latinLnBrk="0" hangingPunct="1">
                  <a:lnSpc>
                    <a:spcPts val="2280"/>
                  </a:lnSpc>
                  <a:spcBef>
                    <a:spcPts val="0"/>
                  </a:spcBef>
                  <a:spcAft>
                    <a:spcPts val="1100"/>
                  </a:spcAft>
                  <a:buClrTx/>
                  <a:buSzPct val="125000"/>
                  <a:buFontTx/>
                  <a:buBlip>
                    <a:blip r:embed="rId6"/>
                  </a:buBlip>
                  <a:tabLst/>
                  <a:defRPr lang="de-DE" sz="1900" kern="1200" baseline="0" smtClean="0">
                    <a:solidFill>
                      <a:schemeClr val="tx2"/>
                    </a:solidFill>
                    <a:effectLst/>
                    <a:latin typeface="+mn-lt"/>
                    <a:ea typeface="+mn-ea"/>
                    <a:cs typeface="+mn-cs"/>
                  </a:defRPr>
                </a:lvl1pPr>
                <a:lvl2pPr marL="611668" indent="-203890" algn="l" defTabSz="815557" rtl="0" eaLnBrk="1" latinLnBrk="0" hangingPunct="1">
                  <a:lnSpc>
                    <a:spcPct val="90000"/>
                  </a:lnSpc>
                  <a:spcBef>
                    <a:spcPts val="446"/>
                  </a:spcBef>
                  <a:buFont typeface="Arial" panose="020B0604020202020204" pitchFamily="34" charset="0"/>
                  <a:buChar char="•"/>
                  <a:defRPr sz="214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9447" indent="-203890" algn="l" defTabSz="815557" rtl="0" eaLnBrk="1" latinLnBrk="0" hangingPunct="1">
                  <a:lnSpc>
                    <a:spcPct val="90000"/>
                  </a:lnSpc>
                  <a:spcBef>
                    <a:spcPts val="446"/>
                  </a:spcBef>
                  <a:buFont typeface="Arial" panose="020B0604020202020204" pitchFamily="34" charset="0"/>
                  <a:buChar char="•"/>
                  <a:defRPr sz="178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427225" indent="-203890" algn="l" defTabSz="815557" rtl="0" eaLnBrk="1" latinLnBrk="0" hangingPunct="1">
                  <a:lnSpc>
                    <a:spcPct val="90000"/>
                  </a:lnSpc>
                  <a:spcBef>
                    <a:spcPts val="446"/>
                  </a:spcBef>
                  <a:buFont typeface="Arial" panose="020B0604020202020204" pitchFamily="34" charset="0"/>
                  <a:buChar char="•"/>
                  <a:defRPr sz="160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35003" indent="-203890" algn="l" defTabSz="815557" rtl="0" eaLnBrk="1" latinLnBrk="0" hangingPunct="1">
                  <a:lnSpc>
                    <a:spcPct val="90000"/>
                  </a:lnSpc>
                  <a:spcBef>
                    <a:spcPts val="446"/>
                  </a:spcBef>
                  <a:buFont typeface="Arial" panose="020B0604020202020204" pitchFamily="34" charset="0"/>
                  <a:buChar char="•"/>
                  <a:defRPr sz="160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42782" indent="-203890" algn="l" defTabSz="815557" rtl="0" eaLnBrk="1" latinLnBrk="0" hangingPunct="1">
                  <a:lnSpc>
                    <a:spcPct val="90000"/>
                  </a:lnSpc>
                  <a:spcBef>
                    <a:spcPts val="446"/>
                  </a:spcBef>
                  <a:buFont typeface="Arial" panose="020B0604020202020204" pitchFamily="34" charset="0"/>
                  <a:buChar char="•"/>
                  <a:defRPr sz="160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650560" indent="-203890" algn="l" defTabSz="815557" rtl="0" eaLnBrk="1" latinLnBrk="0" hangingPunct="1">
                  <a:lnSpc>
                    <a:spcPct val="90000"/>
                  </a:lnSpc>
                  <a:spcBef>
                    <a:spcPts val="446"/>
                  </a:spcBef>
                  <a:buFont typeface="Arial" panose="020B0604020202020204" pitchFamily="34" charset="0"/>
                  <a:buChar char="•"/>
                  <a:defRPr sz="160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058339" indent="-203890" algn="l" defTabSz="815557" rtl="0" eaLnBrk="1" latinLnBrk="0" hangingPunct="1">
                  <a:lnSpc>
                    <a:spcPct val="90000"/>
                  </a:lnSpc>
                  <a:spcBef>
                    <a:spcPts val="446"/>
                  </a:spcBef>
                  <a:buFont typeface="Arial" panose="020B0604020202020204" pitchFamily="34" charset="0"/>
                  <a:buChar char="•"/>
                  <a:defRPr sz="160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466117" indent="-203890" algn="l" defTabSz="815557" rtl="0" eaLnBrk="1" latinLnBrk="0" hangingPunct="1">
                  <a:lnSpc>
                    <a:spcPct val="90000"/>
                  </a:lnSpc>
                  <a:spcBef>
                    <a:spcPts val="446"/>
                  </a:spcBef>
                  <a:buFont typeface="Arial" panose="020B0604020202020204" pitchFamily="34" charset="0"/>
                  <a:buChar char="•"/>
                  <a:defRPr sz="160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2000" b="1" dirty="0">
                    <a:solidFill>
                      <a:srgbClr val="00883A"/>
                    </a:solidFill>
                    <a:latin typeface="Arial" panose="020B0604020202020204" pitchFamily="34" charset="0"/>
                  </a:rPr>
                  <a:t>Starting Point :</a:t>
                </a:r>
              </a:p>
              <a:p>
                <a:r>
                  <a:rPr lang="en-US" dirty="0">
                    <a:latin typeface="Arial" panose="020B0604020202020204" pitchFamily="34" charset="0"/>
                  </a:rPr>
                  <a:t>Samples</a:t>
                </a:r>
                <a14:m>
                  <m:oMath xmlns:m="http://schemas.openxmlformats.org/officeDocument/2006/math"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de-DE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ctrlPr>
                              <a:rPr lang="de-DE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2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de-DE" sz="20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de-DE" sz="20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20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de-DE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de-DE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20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de-DE" sz="20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  <m:sub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bSup>
                  </m:oMath>
                </a14:m>
                <a:r>
                  <a:rPr lang="en-US" sz="2000" dirty="0">
                    <a:latin typeface="Arial" panose="020B0604020202020204" pitchFamily="34" charset="0"/>
                  </a:rPr>
                  <a:t> </a:t>
                </a:r>
                <a:r>
                  <a:rPr lang="en-US" dirty="0">
                    <a:latin typeface="Arial" panose="020B0604020202020204" pitchFamily="34" charset="0"/>
                  </a:rPr>
                  <a:t>of a function </a:t>
                </a:r>
                <a14:m>
                  <m:oMath xmlns:m="http://schemas.openxmlformats.org/officeDocument/2006/math">
                    <m:r>
                      <a:rPr lang="de-DE" sz="21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de-DE" sz="2100" b="0" i="1" smtClean="0">
                        <a:latin typeface="Cambria Math" panose="02040503050406030204" pitchFamily="18" charset="0"/>
                      </a:rPr>
                      <m:t> : </m:t>
                    </m:r>
                    <m:r>
                      <a:rPr lang="de-DE" sz="2100" b="0" i="1" smtClean="0">
                        <a:latin typeface="Cambria Math" panose="02040503050406030204" pitchFamily="18" charset="0"/>
                      </a:rPr>
                      <m:t>ℳ</m:t>
                    </m:r>
                    <m:r>
                      <a:rPr lang="de-DE" sz="21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lit/>
                      </m:rPr>
                      <a:rPr lang="de-DE" sz="2100" b="0" i="1" smtClean="0">
                        <a:latin typeface="Cambria Math" panose="02040503050406030204" pitchFamily="18" charset="0"/>
                      </a:rPr>
                      <m:t>{</m:t>
                    </m:r>
                    <m:r>
                      <a:rPr lang="de-DE" sz="2100" b="0" i="1" smtClean="0">
                        <a:latin typeface="Cambria Math" panose="02040503050406030204" pitchFamily="18" charset="0"/>
                      </a:rPr>
                      <m:t>1,2,…</m:t>
                    </m:r>
                    <m:r>
                      <a:rPr lang="de-DE" sz="2100" b="0" i="1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de-DE" sz="2100" b="0" i="1" smtClean="0">
                        <a:latin typeface="Cambria Math" panose="02040503050406030204" pitchFamily="18" charset="0"/>
                      </a:rPr>
                      <m:t>}.  </m:t>
                    </m:r>
                  </m:oMath>
                </a14:m>
                <a:endParaRPr lang="en-US" sz="2100" dirty="0"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Textplatzhalter 3">
                <a:extLst>
                  <a:ext uri="{FF2B5EF4-FFF2-40B4-BE49-F238E27FC236}">
                    <a16:creationId xmlns:a16="http://schemas.microsoft.com/office/drawing/2014/main" id="{523E33E6-6BF1-6C9B-E080-2735DE93DC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199" y="1089857"/>
                <a:ext cx="7180175" cy="1266844"/>
              </a:xfrm>
              <a:prstGeom prst="rect">
                <a:avLst/>
              </a:prstGeom>
              <a:blipFill>
                <a:blip r:embed="rId7"/>
                <a:stretch>
                  <a:fillRect l="-2122" t="-721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feld 6">
            <a:extLst>
              <a:ext uri="{FF2B5EF4-FFF2-40B4-BE49-F238E27FC236}">
                <a16:creationId xmlns:a16="http://schemas.microsoft.com/office/drawing/2014/main" id="{622BAAFB-33F1-15CD-E31F-844BACDEEAA4}"/>
              </a:ext>
            </a:extLst>
          </p:cNvPr>
          <p:cNvSpPr txBox="1"/>
          <p:nvPr/>
        </p:nvSpPr>
        <p:spPr>
          <a:xfrm>
            <a:off x="368909" y="1887453"/>
            <a:ext cx="5060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00883A"/>
                </a:solidFill>
                <a:latin typeface="Arial" panose="020B0604020202020204" pitchFamily="34" charset="0"/>
              </a:rPr>
              <a:t>Split into training- and test data set.</a:t>
            </a:r>
            <a:endParaRPr lang="de-DE" i="1" dirty="0">
              <a:solidFill>
                <a:srgbClr val="00883A"/>
              </a:solidFill>
            </a:endParaRPr>
          </a:p>
          <a:p>
            <a:endParaRPr lang="de-DE" i="1" dirty="0">
              <a:solidFill>
                <a:srgbClr val="00883A"/>
              </a:solidFill>
            </a:endParaRPr>
          </a:p>
        </p:txBody>
      </p:sp>
      <p:sp>
        <p:nvSpPr>
          <p:cNvPr id="8" name="Textplatzhalter 3">
            <a:extLst>
              <a:ext uri="{FF2B5EF4-FFF2-40B4-BE49-F238E27FC236}">
                <a16:creationId xmlns:a16="http://schemas.microsoft.com/office/drawing/2014/main" id="{2D82A342-A533-9649-2A55-E4A6D5F334AD}"/>
              </a:ext>
            </a:extLst>
          </p:cNvPr>
          <p:cNvSpPr txBox="1">
            <a:spLocks/>
          </p:cNvSpPr>
          <p:nvPr/>
        </p:nvSpPr>
        <p:spPr>
          <a:xfrm>
            <a:off x="489731" y="2496863"/>
            <a:ext cx="7607894" cy="1162349"/>
          </a:xfrm>
          <a:prstGeom prst="rect">
            <a:avLst/>
          </a:prstGeom>
        </p:spPr>
        <p:txBody>
          <a:bodyPr lIns="0" tIns="0" rIns="0" bIns="0"/>
          <a:lstStyle>
            <a:lvl1pPr marL="324000" marR="0" indent="-32400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Blip>
                <a:blip r:embed="rId6"/>
              </a:buBlip>
              <a:tabLst/>
              <a:defRPr lang="de-DE" sz="1900" kern="1200" baseline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  <a:lvl2pPr marL="611668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21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944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7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7225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5003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2782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0560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58339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611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solidFill>
                  <a:srgbClr val="00883A"/>
                </a:solidFill>
                <a:latin typeface="Arial" panose="020B0604020202020204" pitchFamily="34" charset="0"/>
              </a:rPr>
              <a:t>Selection of Architecture:</a:t>
            </a:r>
          </a:p>
          <a:p>
            <a:r>
              <a:rPr lang="en-US" dirty="0">
                <a:latin typeface="Arial" panose="020B0604020202020204" pitchFamily="34" charset="0"/>
              </a:rPr>
              <a:t>Choose the number of layers, the number of neurons in each layer, etc.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platzhalter 3">
                <a:extLst>
                  <a:ext uri="{FF2B5EF4-FFF2-40B4-BE49-F238E27FC236}">
                    <a16:creationId xmlns:a16="http://schemas.microsoft.com/office/drawing/2014/main" id="{4CDA14E6-C15E-AE05-3698-8738A024108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2800" y="3664168"/>
                <a:ext cx="10949709" cy="1678850"/>
              </a:xfrm>
              <a:prstGeom prst="rect">
                <a:avLst/>
              </a:prstGeom>
            </p:spPr>
            <p:txBody>
              <a:bodyPr lIns="0" tIns="0" rIns="0" bIns="0"/>
              <a:lstStyle>
                <a:lvl1pPr marL="324000" marR="0" indent="-324000" algn="l" defTabSz="815557" rtl="0" eaLnBrk="1" fontAlgn="auto" latinLnBrk="0" hangingPunct="1">
                  <a:lnSpc>
                    <a:spcPts val="2280"/>
                  </a:lnSpc>
                  <a:spcBef>
                    <a:spcPts val="0"/>
                  </a:spcBef>
                  <a:spcAft>
                    <a:spcPts val="1100"/>
                  </a:spcAft>
                  <a:buClrTx/>
                  <a:buSzPct val="125000"/>
                  <a:buFontTx/>
                  <a:buBlip>
                    <a:blip r:embed="rId6"/>
                  </a:buBlip>
                  <a:tabLst/>
                  <a:defRPr lang="de-DE" sz="1900" kern="1200" baseline="0" smtClean="0">
                    <a:solidFill>
                      <a:schemeClr val="tx2"/>
                    </a:solidFill>
                    <a:effectLst/>
                    <a:latin typeface="+mn-lt"/>
                    <a:ea typeface="+mn-ea"/>
                    <a:cs typeface="+mn-cs"/>
                  </a:defRPr>
                </a:lvl1pPr>
                <a:lvl2pPr marL="611668" indent="-203890" algn="l" defTabSz="815557" rtl="0" eaLnBrk="1" latinLnBrk="0" hangingPunct="1">
                  <a:lnSpc>
                    <a:spcPct val="90000"/>
                  </a:lnSpc>
                  <a:spcBef>
                    <a:spcPts val="446"/>
                  </a:spcBef>
                  <a:buFont typeface="Arial" panose="020B0604020202020204" pitchFamily="34" charset="0"/>
                  <a:buChar char="•"/>
                  <a:defRPr sz="214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9447" indent="-203890" algn="l" defTabSz="815557" rtl="0" eaLnBrk="1" latinLnBrk="0" hangingPunct="1">
                  <a:lnSpc>
                    <a:spcPct val="90000"/>
                  </a:lnSpc>
                  <a:spcBef>
                    <a:spcPts val="446"/>
                  </a:spcBef>
                  <a:buFont typeface="Arial" panose="020B0604020202020204" pitchFamily="34" charset="0"/>
                  <a:buChar char="•"/>
                  <a:defRPr sz="178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427225" indent="-203890" algn="l" defTabSz="815557" rtl="0" eaLnBrk="1" latinLnBrk="0" hangingPunct="1">
                  <a:lnSpc>
                    <a:spcPct val="90000"/>
                  </a:lnSpc>
                  <a:spcBef>
                    <a:spcPts val="446"/>
                  </a:spcBef>
                  <a:buFont typeface="Arial" panose="020B0604020202020204" pitchFamily="34" charset="0"/>
                  <a:buChar char="•"/>
                  <a:defRPr sz="160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35003" indent="-203890" algn="l" defTabSz="815557" rtl="0" eaLnBrk="1" latinLnBrk="0" hangingPunct="1">
                  <a:lnSpc>
                    <a:spcPct val="90000"/>
                  </a:lnSpc>
                  <a:spcBef>
                    <a:spcPts val="446"/>
                  </a:spcBef>
                  <a:buFont typeface="Arial" panose="020B0604020202020204" pitchFamily="34" charset="0"/>
                  <a:buChar char="•"/>
                  <a:defRPr sz="160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42782" indent="-203890" algn="l" defTabSz="815557" rtl="0" eaLnBrk="1" latinLnBrk="0" hangingPunct="1">
                  <a:lnSpc>
                    <a:spcPct val="90000"/>
                  </a:lnSpc>
                  <a:spcBef>
                    <a:spcPts val="446"/>
                  </a:spcBef>
                  <a:buFont typeface="Arial" panose="020B0604020202020204" pitchFamily="34" charset="0"/>
                  <a:buChar char="•"/>
                  <a:defRPr sz="160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650560" indent="-203890" algn="l" defTabSz="815557" rtl="0" eaLnBrk="1" latinLnBrk="0" hangingPunct="1">
                  <a:lnSpc>
                    <a:spcPct val="90000"/>
                  </a:lnSpc>
                  <a:spcBef>
                    <a:spcPts val="446"/>
                  </a:spcBef>
                  <a:buFont typeface="Arial" panose="020B0604020202020204" pitchFamily="34" charset="0"/>
                  <a:buChar char="•"/>
                  <a:defRPr sz="160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058339" indent="-203890" algn="l" defTabSz="815557" rtl="0" eaLnBrk="1" latinLnBrk="0" hangingPunct="1">
                  <a:lnSpc>
                    <a:spcPct val="90000"/>
                  </a:lnSpc>
                  <a:spcBef>
                    <a:spcPts val="446"/>
                  </a:spcBef>
                  <a:buFont typeface="Arial" panose="020B0604020202020204" pitchFamily="34" charset="0"/>
                  <a:buChar char="•"/>
                  <a:defRPr sz="160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466117" indent="-203890" algn="l" defTabSz="815557" rtl="0" eaLnBrk="1" latinLnBrk="0" hangingPunct="1">
                  <a:lnSpc>
                    <a:spcPct val="90000"/>
                  </a:lnSpc>
                  <a:spcBef>
                    <a:spcPts val="446"/>
                  </a:spcBef>
                  <a:buFont typeface="Arial" panose="020B0604020202020204" pitchFamily="34" charset="0"/>
                  <a:buChar char="•"/>
                  <a:defRPr sz="160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2000" b="1" dirty="0">
                    <a:solidFill>
                      <a:srgbClr val="00883A"/>
                    </a:solidFill>
                    <a:latin typeface="Arial" panose="020B0604020202020204" pitchFamily="34" charset="0"/>
                  </a:rPr>
                  <a:t>Training:</a:t>
                </a:r>
              </a:p>
              <a:p>
                <a:r>
                  <a:rPr lang="en-US" dirty="0">
                    <a:latin typeface="Arial" panose="020B0604020202020204" pitchFamily="34" charset="0"/>
                  </a:rPr>
                  <a:t>Learn the affine-linear functions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000" i="1">
                            <a:solidFill>
                              <a:srgbClr val="20232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i="1">
                            <a:solidFill>
                              <a:srgbClr val="20232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sz="2000" i="1">
                            <a:solidFill>
                              <a:srgbClr val="202321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  <m:d>
                      <m:dPr>
                        <m:ctrlPr>
                          <a:rPr lang="de-DE" sz="2000" b="0" i="1" smtClean="0">
                            <a:solidFill>
                              <a:srgbClr val="20232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000" b="0" i="1" smtClean="0">
                            <a:solidFill>
                              <a:srgbClr val="20232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de-DE" sz="2000" i="1">
                        <a:solidFill>
                          <a:srgbClr val="20232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de-DE" sz="2000" i="1">
                            <a:solidFill>
                              <a:srgbClr val="20232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2000" i="1">
                            <a:solidFill>
                              <a:srgbClr val="202321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p>
                        <m:r>
                          <a:rPr lang="de-DE" sz="2000" i="1">
                            <a:solidFill>
                              <a:srgbClr val="20232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de-DE" sz="2000" i="1">
                            <a:solidFill>
                              <a:srgbClr val="202321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  <m:r>
                          <a:rPr lang="de-DE" sz="2000" i="1">
                            <a:solidFill>
                              <a:srgbClr val="20232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de-DE" sz="2000" i="1">
                        <a:solidFill>
                          <a:srgbClr val="20232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de-DE" sz="2000" i="1">
                        <a:solidFill>
                          <a:srgbClr val="20232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de-DE" sz="2000" i="1">
                            <a:solidFill>
                              <a:srgbClr val="20232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2000" i="1">
                            <a:solidFill>
                              <a:srgbClr val="20232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de-DE" sz="2000" i="1">
                            <a:solidFill>
                              <a:srgbClr val="20232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de-DE" sz="2000" i="1">
                            <a:solidFill>
                              <a:srgbClr val="202321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  <m:r>
                          <a:rPr lang="de-DE" sz="2000" i="1">
                            <a:solidFill>
                              <a:srgbClr val="20232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de-DE" sz="2000" b="0" i="0" smtClean="0">
                        <a:solidFill>
                          <a:srgbClr val="20232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sz="2000" i="1">
                        <a:solidFill>
                          <a:srgbClr val="202321"/>
                        </a:solidFill>
                        <a:latin typeface="Cambria Math" panose="02040503050406030204" pitchFamily="18" charset="0"/>
                      </a:rPr>
                      <m:t>𝑙</m:t>
                    </m:r>
                    <m:r>
                      <a:rPr lang="de-DE" sz="2000" i="1">
                        <a:solidFill>
                          <a:srgbClr val="202321"/>
                        </a:solidFill>
                        <a:latin typeface="Cambria Math" panose="02040503050406030204" pitchFamily="18" charset="0"/>
                      </a:rPr>
                      <m:t>=1, …, </m:t>
                    </m:r>
                    <m:r>
                      <a:rPr lang="de-DE" sz="2000" i="1">
                        <a:solidFill>
                          <a:srgbClr val="202321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r>
                      <a:rPr lang="de-DE" sz="2000" b="0" i="1" smtClean="0">
                        <a:solidFill>
                          <a:srgbClr val="20232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de-DE" sz="2000" b="0" i="0" smtClean="0">
                        <a:solidFill>
                          <a:srgbClr val="20232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latin typeface="Arial" panose="020B0604020202020204" pitchFamily="34" charset="0"/>
                  </a:rPr>
                  <a:t>via </a:t>
                </a:r>
              </a:p>
              <a:p>
                <a:pPr marL="0" indent="0">
                  <a:buNone/>
                </a:pPr>
                <a:r>
                  <a:rPr lang="en-US" dirty="0">
                    <a:latin typeface="Arial" panose="020B0604020202020204" pitchFamily="34" charset="0"/>
                  </a:rPr>
                  <a:t>                                                  </a:t>
                </a:r>
              </a:p>
            </p:txBody>
          </p:sp>
        </mc:Choice>
        <mc:Fallback xmlns="">
          <p:sp>
            <p:nvSpPr>
              <p:cNvPr id="9" name="Textplatzhalter 3">
                <a:extLst>
                  <a:ext uri="{FF2B5EF4-FFF2-40B4-BE49-F238E27FC236}">
                    <a16:creationId xmlns:a16="http://schemas.microsoft.com/office/drawing/2014/main" id="{4CDA14E6-C15E-AE05-3698-8738A02410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800" y="3664168"/>
                <a:ext cx="10949709" cy="1678850"/>
              </a:xfrm>
              <a:prstGeom prst="rect">
                <a:avLst/>
              </a:prstGeom>
              <a:blipFill>
                <a:blip r:embed="rId8"/>
                <a:stretch>
                  <a:fillRect l="-1448" t="-545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Grafik 12">
            <a:extLst>
              <a:ext uri="{FF2B5EF4-FFF2-40B4-BE49-F238E27FC236}">
                <a16:creationId xmlns:a16="http://schemas.microsoft.com/office/drawing/2014/main" id="{22F341A3-AA1F-6E2D-C679-CC6F650770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78967" y="2662023"/>
            <a:ext cx="2213540" cy="997189"/>
          </a:xfrm>
          <a:prstGeom prst="rect">
            <a:avLst/>
          </a:prstGeom>
        </p:spPr>
      </p:pic>
      <p:pic>
        <p:nvPicPr>
          <p:cNvPr id="12" name="Grafik 11" descr="Ein Bild, das Katze, Säugetier, Hauskatze, sitzend enthält.&#10;&#10;Automatisch generierte Beschreibung">
            <a:extLst>
              <a:ext uri="{FF2B5EF4-FFF2-40B4-BE49-F238E27FC236}">
                <a16:creationId xmlns:a16="http://schemas.microsoft.com/office/drawing/2014/main" id="{F072667E-B0EA-6B17-63E8-FE3418332D5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30937" y="5575588"/>
            <a:ext cx="681989" cy="510834"/>
          </a:xfrm>
          <a:prstGeom prst="rect">
            <a:avLst/>
          </a:prstGeom>
        </p:spPr>
      </p:pic>
      <p:pic>
        <p:nvPicPr>
          <p:cNvPr id="17" name="Grafik 16" descr="Ein Bild, das Katze, Säugetier, Hauskatze, sitzend enthält.&#10;&#10;Automatisch generierte Beschreibung">
            <a:extLst>
              <a:ext uri="{FF2B5EF4-FFF2-40B4-BE49-F238E27FC236}">
                <a16:creationId xmlns:a16="http://schemas.microsoft.com/office/drawing/2014/main" id="{503F8893-9E42-0D8A-790F-F52CD099C57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01591" y="5676027"/>
            <a:ext cx="581168" cy="607585"/>
          </a:xfrm>
          <a:prstGeom prst="rect">
            <a:avLst/>
          </a:prstGeom>
        </p:spPr>
      </p:pic>
      <p:pic>
        <p:nvPicPr>
          <p:cNvPr id="19" name="Grafik 18" descr="Ein Bild, das Hund, draußen, sitzend, Säugetier enthält.&#10;&#10;Automatisch generierte Beschreibung">
            <a:extLst>
              <a:ext uri="{FF2B5EF4-FFF2-40B4-BE49-F238E27FC236}">
                <a16:creationId xmlns:a16="http://schemas.microsoft.com/office/drawing/2014/main" id="{B7DAC40B-56B9-89D8-3AEC-5EEB62B654D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63681" y="5988683"/>
            <a:ext cx="655183" cy="655183"/>
          </a:xfrm>
          <a:prstGeom prst="rect">
            <a:avLst/>
          </a:prstGeom>
        </p:spPr>
      </p:pic>
      <p:pic>
        <p:nvPicPr>
          <p:cNvPr id="11" name="Grafik 10" descr="Ein Bild, das Entwurf, Kunst, Bild enthält.&#10;&#10;Automatisch generierte Beschreibung">
            <a:extLst>
              <a:ext uri="{FF2B5EF4-FFF2-40B4-BE49-F238E27FC236}">
                <a16:creationId xmlns:a16="http://schemas.microsoft.com/office/drawing/2014/main" id="{A2640843-D5C2-BF82-D087-977A3EDC3AF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48629" y="4327632"/>
            <a:ext cx="1943008" cy="15010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feld 1">
                <a:extLst>
                  <a:ext uri="{FF2B5EF4-FFF2-40B4-BE49-F238E27FC236}">
                    <a16:creationId xmlns:a16="http://schemas.microsoft.com/office/drawing/2014/main" id="{3693B19C-479B-91E9-985D-5020D139E1C4}"/>
                  </a:ext>
                </a:extLst>
              </p:cNvPr>
              <p:cNvSpPr txBox="1"/>
              <p:nvPr/>
            </p:nvSpPr>
            <p:spPr>
              <a:xfrm>
                <a:off x="886121" y="4458455"/>
                <a:ext cx="8908330" cy="100822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sz="2400" b="0" i="0" dirty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min</m:t>
                      </m:r>
                      <m:r>
                        <a:rPr lang="de-DE" sz="2400" b="0" i="0" dirty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    </m:t>
                      </m:r>
                      <m:d>
                        <m:dPr>
                          <m:ctrlPr>
                            <a:rPr lang="de-DE" sz="2400" i="1" dirty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de-DE" sz="2400" i="1" dirty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de-DE" sz="2400" i="1" dirty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de-DE" sz="2400" i="1" dirty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de-DE" sz="2400" b="0" i="1" dirty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p>
                            <m:e>
                              <m:r>
                                <a:rPr lang="de-DE" sz="2400" i="1" dirty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ℒ</m:t>
                              </m:r>
                              <m:r>
                                <a:rPr lang="de-DE" sz="2400" b="0" i="1" dirty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de-DE" sz="2400" b="0" i="1" dirty="0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2400" b="0" i="0" dirty="0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Φ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de-DE" sz="2400" b="0" i="1" dirty="0" smtClean="0">
                                          <a:solidFill>
                                            <a:srgbClr val="20232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d>
                                        <m:dPr>
                                          <m:ctrlPr>
                                            <a:rPr lang="de-DE" sz="2400" b="0" i="1" dirty="0" smtClean="0">
                                              <a:solidFill>
                                                <a:schemeClr val="tx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p>
                                            <m:sSupPr>
                                              <m:ctrlPr>
                                                <a:rPr lang="de-DE" sz="2400" i="1">
                                                  <a:solidFill>
                                                    <a:srgbClr val="20232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de-DE" sz="2400" i="1">
                                                  <a:solidFill>
                                                    <a:srgbClr val="20232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𝑊</m:t>
                                              </m:r>
                                            </m:e>
                                            <m:sup>
                                              <m:d>
                                                <m:dPr>
                                                  <m:ctrlPr>
                                                    <a:rPr lang="de-DE" sz="2400" i="1">
                                                      <a:solidFill>
                                                        <a:srgbClr val="20232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de-DE" sz="2400" i="1">
                                                      <a:solidFill>
                                                        <a:srgbClr val="20232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𝑙</m:t>
                                                  </m:r>
                                                </m:e>
                                              </m:d>
                                            </m:sup>
                                          </m:sSup>
                                          <m:r>
                                            <a:rPr lang="de-DE" sz="2400" b="0" i="1" smtClean="0">
                                              <a:solidFill>
                                                <a:srgbClr val="20232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sSup>
                                            <m:sSupPr>
                                              <m:ctrlPr>
                                                <a:rPr lang="de-DE" sz="2400" i="1">
                                                  <a:solidFill>
                                                    <a:srgbClr val="20232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de-DE" sz="2400" i="1">
                                                  <a:solidFill>
                                                    <a:srgbClr val="20232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𝑏</m:t>
                                              </m:r>
                                            </m:e>
                                            <m:sup>
                                              <m:d>
                                                <m:dPr>
                                                  <m:ctrlPr>
                                                    <a:rPr lang="de-DE" sz="2400" i="1">
                                                      <a:solidFill>
                                                        <a:srgbClr val="20232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de-DE" sz="2400" i="1">
                                                      <a:solidFill>
                                                        <a:srgbClr val="20232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𝑙</m:t>
                                                  </m:r>
                                                </m:e>
                                              </m:d>
                                            </m:sup>
                                          </m:sSup>
                                        </m:e>
                                      </m:d>
                                    </m:e>
                                    <m:sub>
                                      <m:r>
                                        <a:rPr lang="de-DE" sz="2400" b="0" i="1" smtClean="0">
                                          <a:solidFill>
                                            <a:srgbClr val="20232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</m:sub>
                                  </m:sSub>
                                </m:sub>
                              </m:sSub>
                              <m:d>
                                <m:dPr>
                                  <m:ctrlPr>
                                    <a:rPr lang="de-DE" sz="2400" b="0" i="1" dirty="0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sz="2400" b="0" i="1" dirty="0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2400" b="0" i="1" dirty="0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de-DE" sz="2400" b="0" i="1" dirty="0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de-DE" sz="2400" b="0" i="1" dirty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sz="2400" b="0" i="1" dirty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de-DE" sz="2400" b="0" i="1" dirty="0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sz="2400" b="0" i="1" dirty="0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2400" b="0" i="1" dirty="0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de-DE" sz="2400" b="0" i="1" dirty="0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de-DE" sz="2400" b="0" i="1" dirty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nary>
                          <m:r>
                            <a:rPr lang="de-DE" sz="2400" b="0" i="1" smtClean="0">
                              <a:solidFill>
                                <a:srgbClr val="20232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de-DE" sz="2400" dirty="0"/>
              </a:p>
            </p:txBody>
          </p:sp>
        </mc:Choice>
        <mc:Fallback xmlns="">
          <p:sp>
            <p:nvSpPr>
              <p:cNvPr id="2" name="Textfeld 1">
                <a:extLst>
                  <a:ext uri="{FF2B5EF4-FFF2-40B4-BE49-F238E27FC236}">
                    <a16:creationId xmlns:a16="http://schemas.microsoft.com/office/drawing/2014/main" id="{3693B19C-479B-91E9-985D-5020D139E1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121" y="4458455"/>
                <a:ext cx="8908330" cy="100822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63E349C2-A463-96F2-8B54-6EFBB1A9B15A}"/>
                  </a:ext>
                </a:extLst>
              </p:cNvPr>
              <p:cNvSpPr txBox="1"/>
              <p:nvPr/>
            </p:nvSpPr>
            <p:spPr>
              <a:xfrm>
                <a:off x="2564092" y="5115927"/>
                <a:ext cx="1236573" cy="3676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sz="1400" b="0" i="1" dirty="0" smtClean="0">
                            <a:solidFill>
                              <a:srgbClr val="20232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de-DE" sz="1400" i="1" dirty="0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de-DE" sz="1400" i="1">
                                    <a:solidFill>
                                      <a:srgbClr val="20232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sz="1400" i="1">
                                    <a:solidFill>
                                      <a:srgbClr val="202321"/>
                                    </a:solidFill>
                                    <a:latin typeface="Cambria Math" panose="02040503050406030204" pitchFamily="18" charset="0"/>
                                  </a:rPr>
                                  <m:t>𝑊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de-DE" sz="1400" i="1">
                                        <a:solidFill>
                                          <a:srgbClr val="20232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400" i="1">
                                        <a:solidFill>
                                          <a:srgbClr val="20232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𝑙</m:t>
                                    </m:r>
                                  </m:e>
                                </m:d>
                              </m:sup>
                            </m:sSup>
                            <m:r>
                              <a:rPr lang="de-DE" sz="1400" i="1">
                                <a:solidFill>
                                  <a:srgbClr val="20232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de-DE" sz="1400" i="1">
                                    <a:solidFill>
                                      <a:srgbClr val="20232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sz="1400" i="1">
                                    <a:solidFill>
                                      <a:srgbClr val="202321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de-DE" sz="1400" i="1">
                                        <a:solidFill>
                                          <a:srgbClr val="20232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400" i="1">
                                        <a:solidFill>
                                          <a:srgbClr val="20232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𝑙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e>
                      <m:sub>
                        <m:r>
                          <m:rPr>
                            <m:sty m:val="p"/>
                          </m:rPr>
                          <a:rPr lang="de-DE" sz="1400" b="0" i="0" smtClean="0">
                            <a:solidFill>
                              <a:srgbClr val="202321"/>
                            </a:solidFill>
                            <a:latin typeface="Cambria Math" panose="02040503050406030204" pitchFamily="18" charset="0"/>
                          </a:rPr>
                          <m:t>l</m:t>
                        </m:r>
                      </m:sub>
                    </m:sSub>
                  </m:oMath>
                </a14:m>
                <a:r>
                  <a:rPr lang="de-DE" sz="1400" dirty="0">
                    <a:solidFill>
                      <a:schemeClr val="tx2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63E349C2-A463-96F2-8B54-6EFBB1A9B1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4092" y="5115927"/>
                <a:ext cx="1236573" cy="367601"/>
              </a:xfrm>
              <a:prstGeom prst="rect">
                <a:avLst/>
              </a:prstGeom>
              <a:blipFill>
                <a:blip r:embed="rId15"/>
                <a:stretch>
                  <a:fillRect b="-163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feld 14">
                <a:extLst>
                  <a:ext uri="{FF2B5EF4-FFF2-40B4-BE49-F238E27FC236}">
                    <a16:creationId xmlns:a16="http://schemas.microsoft.com/office/drawing/2014/main" id="{20FF4501-2A17-2B2B-D918-9A1944ACEB61}"/>
                  </a:ext>
                </a:extLst>
              </p:cNvPr>
              <p:cNvSpPr txBox="1"/>
              <p:nvPr/>
            </p:nvSpPr>
            <p:spPr>
              <a:xfrm>
                <a:off x="541169" y="5992245"/>
                <a:ext cx="8908330" cy="50731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b="0" i="0" dirty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sSub>
                        <m:sSubPr>
                          <m:ctrlPr>
                            <a:rPr lang="de-DE" sz="2400" i="1" dirty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sz="2400" dirty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sSub>
                            <m:sSubPr>
                              <m:ctrlPr>
                                <a:rPr lang="de-DE" sz="2400" i="1" dirty="0">
                                  <a:solidFill>
                                    <a:srgbClr val="20232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de-DE" sz="2400" i="1" dirty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de-DE" sz="2400" i="1">
                                          <a:solidFill>
                                            <a:srgbClr val="20232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sz="2400" i="1">
                                          <a:solidFill>
                                            <a:srgbClr val="20232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𝑊</m:t>
                                      </m:r>
                                    </m:e>
                                    <m:sup>
                                      <m:d>
                                        <m:dPr>
                                          <m:ctrlPr>
                                            <a:rPr lang="de-DE" sz="2400" i="1">
                                              <a:solidFill>
                                                <a:srgbClr val="20232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sz="2400" i="1">
                                              <a:solidFill>
                                                <a:srgbClr val="20232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𝑙</m:t>
                                          </m:r>
                                        </m:e>
                                      </m:d>
                                    </m:sup>
                                  </m:sSup>
                                  <m:r>
                                    <a:rPr lang="de-DE" sz="2400" i="1">
                                      <a:solidFill>
                                        <a:srgbClr val="202321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lang="de-DE" sz="2400" i="1">
                                          <a:solidFill>
                                            <a:srgbClr val="20232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sz="2400" i="1">
                                          <a:solidFill>
                                            <a:srgbClr val="20232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  <m:sup>
                                      <m:d>
                                        <m:dPr>
                                          <m:ctrlPr>
                                            <a:rPr lang="de-DE" sz="2400" i="1">
                                              <a:solidFill>
                                                <a:srgbClr val="20232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sz="2400" i="1">
                                              <a:solidFill>
                                                <a:srgbClr val="20232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𝑙</m:t>
                                          </m:r>
                                        </m:e>
                                      </m:d>
                                    </m:sup>
                                  </m:sSup>
                                </m:e>
                              </m:d>
                            </m:e>
                            <m:sub>
                              <m:r>
                                <a:rPr lang="de-DE" sz="2400" i="1">
                                  <a:solidFill>
                                    <a:srgbClr val="202321"/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de-DE" sz="2400" b="0" i="1" smtClean="0">
                              <a:solidFill>
                                <a:srgbClr val="20232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2400" b="0" i="1" smtClean="0">
                                  <a:solidFill>
                                    <a:srgbClr val="20232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b="0" i="1" smtClean="0">
                                  <a:solidFill>
                                    <a:srgbClr val="20232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de-DE" sz="2400" b="0" i="1" smtClean="0">
                                  <a:solidFill>
                                    <a:srgbClr val="20232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de-DE" sz="2400" b="0" i="1" smtClean="0">
                          <a:solidFill>
                            <a:srgbClr val="202321"/>
                          </a:solidFill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de-DE" sz="2400" b="0" i="1" smtClean="0">
                          <a:solidFill>
                            <a:srgbClr val="20232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de-DE" sz="2400" b="0" i="1" smtClean="0">
                              <a:solidFill>
                                <a:srgbClr val="20232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2400" b="0" i="1" smtClean="0">
                                  <a:solidFill>
                                    <a:srgbClr val="20232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b="0" i="1" smtClean="0">
                                  <a:solidFill>
                                    <a:srgbClr val="20232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de-DE" sz="2400" b="0" i="1" smtClean="0">
                                  <a:solidFill>
                                    <a:srgbClr val="20232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de-DE" sz="2400" dirty="0"/>
              </a:p>
            </p:txBody>
          </p:sp>
        </mc:Choice>
        <mc:Fallback xmlns="">
          <p:sp>
            <p:nvSpPr>
              <p:cNvPr id="15" name="Textfeld 14">
                <a:extLst>
                  <a:ext uri="{FF2B5EF4-FFF2-40B4-BE49-F238E27FC236}">
                    <a16:creationId xmlns:a16="http://schemas.microsoft.com/office/drawing/2014/main" id="{20FF4501-2A17-2B2B-D918-9A1944ACEB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169" y="5992245"/>
                <a:ext cx="8908330" cy="507318"/>
              </a:xfrm>
              <a:prstGeom prst="rect">
                <a:avLst/>
              </a:prstGeom>
              <a:blipFill>
                <a:blip r:embed="rId16"/>
                <a:stretch>
                  <a:fillRect b="-1445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platzhalter 3">
            <a:extLst>
              <a:ext uri="{FF2B5EF4-FFF2-40B4-BE49-F238E27FC236}">
                <a16:creationId xmlns:a16="http://schemas.microsoft.com/office/drawing/2014/main" id="{A237981E-5016-1EB1-C697-0AD617F9DAD8}"/>
              </a:ext>
            </a:extLst>
          </p:cNvPr>
          <p:cNvSpPr txBox="1">
            <a:spLocks/>
          </p:cNvSpPr>
          <p:nvPr/>
        </p:nvSpPr>
        <p:spPr>
          <a:xfrm>
            <a:off x="490041" y="5631729"/>
            <a:ext cx="7147643" cy="1162349"/>
          </a:xfrm>
          <a:prstGeom prst="rect">
            <a:avLst/>
          </a:prstGeom>
        </p:spPr>
        <p:txBody>
          <a:bodyPr lIns="0" tIns="0" rIns="0" bIns="0"/>
          <a:lstStyle>
            <a:lvl1pPr marL="324000" marR="0" indent="-32400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Blip>
                <a:blip r:embed="rId6"/>
              </a:buBlip>
              <a:tabLst/>
              <a:defRPr lang="de-DE" sz="1900" kern="1200" baseline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  <a:lvl2pPr marL="611668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21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944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7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7225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5003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2782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0560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58339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611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solidFill>
                  <a:srgbClr val="00883A"/>
                </a:solidFill>
                <a:latin typeface="Arial" panose="020B0604020202020204" pitchFamily="34" charset="0"/>
              </a:rPr>
              <a:t>Performance Check:</a:t>
            </a:r>
          </a:p>
          <a:p>
            <a:r>
              <a:rPr lang="en-US" dirty="0">
                <a:latin typeface="Arial" panose="020B0604020202020204" pitchFamily="34" charset="0"/>
              </a:rPr>
              <a:t>For the test data set:       </a:t>
            </a:r>
          </a:p>
        </p:txBody>
      </p:sp>
    </p:spTree>
    <p:extLst>
      <p:ext uri="{BB962C8B-B14F-4D97-AF65-F5344CB8AC3E}">
        <p14:creationId xmlns:p14="http://schemas.microsoft.com/office/powerpoint/2010/main" val="2337455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2" grpId="0"/>
      <p:bldP spid="14" grpId="0"/>
      <p:bldP spid="15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erader Verbinder 2">
            <a:extLst>
              <a:ext uri="{FF2B5EF4-FFF2-40B4-BE49-F238E27FC236}">
                <a16:creationId xmlns:a16="http://schemas.microsoft.com/office/drawing/2014/main" id="{D72F5C82-5466-4A16-93B5-7B02F9BDDA48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008D99B-4D67-2C49-A66F-E725AD2704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2800" y="441325"/>
            <a:ext cx="11306175" cy="508794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 err="1"/>
              <a:t>Towards</a:t>
            </a:r>
            <a:r>
              <a:rPr lang="de-DE" dirty="0"/>
              <a:t> a </a:t>
            </a:r>
            <a:r>
              <a:rPr lang="de-DE" dirty="0" err="1"/>
              <a:t>Mathematical</a:t>
            </a:r>
            <a:r>
              <a:rPr lang="de-DE" dirty="0"/>
              <a:t> </a:t>
            </a:r>
            <a:r>
              <a:rPr lang="de-DE" dirty="0" err="1"/>
              <a:t>Foundation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Reliable AI</a:t>
            </a:r>
          </a:p>
        </p:txBody>
      </p:sp>
      <p:sp>
        <p:nvSpPr>
          <p:cNvPr id="15" name="Textplatzhalter 3">
            <a:extLst>
              <a:ext uri="{FF2B5EF4-FFF2-40B4-BE49-F238E27FC236}">
                <a16:creationId xmlns:a16="http://schemas.microsoft.com/office/drawing/2014/main" id="{4BBE29FC-A131-0020-428E-19763469B8E2}"/>
              </a:ext>
            </a:extLst>
          </p:cNvPr>
          <p:cNvSpPr txBox="1">
            <a:spLocks/>
          </p:cNvSpPr>
          <p:nvPr/>
        </p:nvSpPr>
        <p:spPr>
          <a:xfrm>
            <a:off x="457199" y="1089857"/>
            <a:ext cx="10949709" cy="775888"/>
          </a:xfrm>
          <a:prstGeom prst="rect">
            <a:avLst/>
          </a:prstGeom>
        </p:spPr>
        <p:txBody>
          <a:bodyPr lIns="0" tIns="0" rIns="0" bIns="0"/>
          <a:lstStyle>
            <a:lvl1pPr marL="324000" marR="0" indent="-32400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Blip>
                <a:blip r:embed="rId3"/>
              </a:buBlip>
              <a:tabLst/>
              <a:defRPr lang="de-DE" sz="1900" kern="1200" baseline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  <a:lvl2pPr marL="611668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21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944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7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7225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5003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2782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0560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58339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611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Expressivity:</a:t>
            </a:r>
          </a:p>
          <a:p>
            <a:pPr marL="324000" marR="0" lvl="0" indent="-32400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Blip>
                <a:blip r:embed="rId3"/>
              </a:buBlip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Which </a:t>
            </a: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aspects of a neural network architecture 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affect the performance of AI-systems?</a:t>
            </a: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srgbClr val="2F2F2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Textplatzhalter 3">
            <a:extLst>
              <a:ext uri="{FF2B5EF4-FFF2-40B4-BE49-F238E27FC236}">
                <a16:creationId xmlns:a16="http://schemas.microsoft.com/office/drawing/2014/main" id="{909D8DF0-6A23-0831-CF37-BD3F26F82249}"/>
              </a:ext>
            </a:extLst>
          </p:cNvPr>
          <p:cNvSpPr txBox="1">
            <a:spLocks/>
          </p:cNvSpPr>
          <p:nvPr/>
        </p:nvSpPr>
        <p:spPr>
          <a:xfrm>
            <a:off x="442797" y="2353004"/>
            <a:ext cx="10949709" cy="933066"/>
          </a:xfrm>
          <a:prstGeom prst="rect">
            <a:avLst/>
          </a:prstGeom>
        </p:spPr>
        <p:txBody>
          <a:bodyPr lIns="0" tIns="0" rIns="0" bIns="0"/>
          <a:lstStyle>
            <a:lvl1pPr marL="324000" marR="0" indent="-32400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Blip>
                <a:blip r:embed="rId3"/>
              </a:buBlip>
              <a:tabLst/>
              <a:defRPr lang="de-DE" sz="1900" kern="1200" baseline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  <a:lvl2pPr marL="611668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21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944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7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7225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5003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2782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0560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58339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611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Learning:</a:t>
            </a:r>
          </a:p>
          <a:p>
            <a:pPr marL="324000" marR="0" lvl="0" indent="-32400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Blip>
                <a:blip r:embed="rId3"/>
              </a:buBlip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Why does </a:t>
            </a: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stochastic gradient descent 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converge to good local minima despite the non-convexity of the problem?</a:t>
            </a:r>
          </a:p>
        </p:txBody>
      </p:sp>
      <p:sp>
        <p:nvSpPr>
          <p:cNvPr id="17" name="Textplatzhalter 3">
            <a:extLst>
              <a:ext uri="{FF2B5EF4-FFF2-40B4-BE49-F238E27FC236}">
                <a16:creationId xmlns:a16="http://schemas.microsoft.com/office/drawing/2014/main" id="{CD38B41B-EFFD-F368-4EF3-735A961FDBE9}"/>
              </a:ext>
            </a:extLst>
          </p:cNvPr>
          <p:cNvSpPr txBox="1">
            <a:spLocks/>
          </p:cNvSpPr>
          <p:nvPr/>
        </p:nvSpPr>
        <p:spPr>
          <a:xfrm>
            <a:off x="442796" y="3856143"/>
            <a:ext cx="10949709" cy="933066"/>
          </a:xfrm>
          <a:prstGeom prst="rect">
            <a:avLst/>
          </a:prstGeom>
        </p:spPr>
        <p:txBody>
          <a:bodyPr lIns="0" tIns="0" rIns="0" bIns="0"/>
          <a:lstStyle>
            <a:lvl1pPr marL="324000" marR="0" indent="-32400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Blip>
                <a:blip r:embed="rId3"/>
              </a:buBlip>
              <a:tabLst/>
              <a:defRPr lang="de-DE" sz="1900" kern="1200" baseline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  <a:lvl2pPr marL="611668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21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944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7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7225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5003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2782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0560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58339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611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Generalization:</a:t>
            </a:r>
          </a:p>
          <a:p>
            <a:pPr marL="324000" marR="0" lvl="0" indent="-32400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Blip>
                <a:blip r:embed="rId3"/>
              </a:buBlip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Can we derive an understanding of the </a:t>
            </a: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performance on the test data set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18" name="Textplatzhalter 3">
            <a:extLst>
              <a:ext uri="{FF2B5EF4-FFF2-40B4-BE49-F238E27FC236}">
                <a16:creationId xmlns:a16="http://schemas.microsoft.com/office/drawing/2014/main" id="{72DB56F0-F6D0-97B4-7AEF-902A10738951}"/>
              </a:ext>
            </a:extLst>
          </p:cNvPr>
          <p:cNvSpPr txBox="1">
            <a:spLocks/>
          </p:cNvSpPr>
          <p:nvPr/>
        </p:nvSpPr>
        <p:spPr>
          <a:xfrm>
            <a:off x="442796" y="5144329"/>
            <a:ext cx="7548680" cy="933066"/>
          </a:xfrm>
          <a:prstGeom prst="rect">
            <a:avLst/>
          </a:prstGeom>
        </p:spPr>
        <p:txBody>
          <a:bodyPr lIns="0" tIns="0" rIns="0" bIns="0"/>
          <a:lstStyle>
            <a:lvl1pPr marL="324000" marR="0" indent="-32400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Blip>
                <a:blip r:embed="rId3"/>
              </a:buBlip>
              <a:tabLst/>
              <a:defRPr lang="de-DE" sz="1900" kern="1200" baseline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  <a:lvl2pPr marL="611668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21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944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7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7225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5003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2782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0560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58339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611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Explainability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</a:t>
            </a:r>
          </a:p>
          <a:p>
            <a:pPr marL="324000" marR="0" lvl="0" indent="-32400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Blip>
                <a:blip r:embed="rId3"/>
              </a:buBlip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Why did a trained deep neural network </a:t>
            </a: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reach a certain decision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630C7DF3-86DD-6B8C-3FD6-F1E1267758AA}"/>
              </a:ext>
            </a:extLst>
          </p:cNvPr>
          <p:cNvSpPr txBox="1"/>
          <p:nvPr/>
        </p:nvSpPr>
        <p:spPr>
          <a:xfrm>
            <a:off x="341748" y="1802793"/>
            <a:ext cx="932872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Deriving general guidelines of how to choose the network architecture!</a:t>
            </a:r>
            <a:endParaRPr kumimoji="0" lang="de-DE" sz="17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44AA60DE-4074-029A-8DC7-827937024D1E}"/>
              </a:ext>
            </a:extLst>
          </p:cNvPr>
          <p:cNvSpPr txBox="1"/>
          <p:nvPr/>
        </p:nvSpPr>
        <p:spPr>
          <a:xfrm>
            <a:off x="364835" y="3324478"/>
            <a:ext cx="932872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Understanding how to best design the training algorithm!</a:t>
            </a:r>
            <a:endParaRPr kumimoji="0" lang="de-DE" sz="17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DA314B0A-7C91-9F5F-91EB-9927EC30FB90}"/>
              </a:ext>
            </a:extLst>
          </p:cNvPr>
          <p:cNvSpPr txBox="1"/>
          <p:nvPr/>
        </p:nvSpPr>
        <p:spPr>
          <a:xfrm>
            <a:off x="364835" y="4578092"/>
            <a:ext cx="932872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Providing success guarantees and error bounds!</a:t>
            </a:r>
            <a:endParaRPr kumimoji="0" lang="de-DE" sz="17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B3E4B56F-73E5-5279-920E-D5EDF035F5C8}"/>
              </a:ext>
            </a:extLst>
          </p:cNvPr>
          <p:cNvSpPr txBox="1"/>
          <p:nvPr/>
        </p:nvSpPr>
        <p:spPr>
          <a:xfrm>
            <a:off x="364835" y="5839239"/>
            <a:ext cx="932872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Ensuring trustworthiness and complying with legal regulations!</a:t>
            </a:r>
            <a:endParaRPr kumimoji="0" lang="de-DE" sz="17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Grafik 1" descr="Ein Bild, das Grafiken, Grafikdesign, Screenshot, Schrift enthält.&#10;&#10;Automatisch generierte Beschreibung">
            <a:extLst>
              <a:ext uri="{FF2B5EF4-FFF2-40B4-BE49-F238E27FC236}">
                <a16:creationId xmlns:a16="http://schemas.microsoft.com/office/drawing/2014/main" id="{3FED05A7-04B5-2D1E-E469-BCCE9D2D4E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8373" y="322655"/>
            <a:ext cx="769022" cy="874549"/>
          </a:xfrm>
          <a:prstGeom prst="rect">
            <a:avLst/>
          </a:prstGeom>
        </p:spPr>
      </p:pic>
      <p:pic>
        <p:nvPicPr>
          <p:cNvPr id="28" name="Grafik 27" descr="Ein Bild, das Text, Screenshot, Electric Blue (Farbe), Schrift enthält.&#10;&#10;Automatisch generierte Beschreibung">
            <a:extLst>
              <a:ext uri="{FF2B5EF4-FFF2-40B4-BE49-F238E27FC236}">
                <a16:creationId xmlns:a16="http://schemas.microsoft.com/office/drawing/2014/main" id="{DA255B51-F2FD-D10E-2554-E0FB84E1F7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1352" y="5588853"/>
            <a:ext cx="1530416" cy="857033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7FCE74EE-089F-59A3-59CD-8B9EF68F40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3825" y="4193274"/>
            <a:ext cx="811913" cy="811913"/>
          </a:xfrm>
          <a:prstGeom prst="rect">
            <a:avLst/>
          </a:prstGeom>
        </p:spPr>
      </p:pic>
      <p:pic>
        <p:nvPicPr>
          <p:cNvPr id="6" name="Grafik 5" descr="Ein Bild, das Person, Kleidung, Helm, Blau enthält.&#10;&#10;KI-generierte Inhalte können fehlerhaft sein.">
            <a:extLst>
              <a:ext uri="{FF2B5EF4-FFF2-40B4-BE49-F238E27FC236}">
                <a16:creationId xmlns:a16="http://schemas.microsoft.com/office/drawing/2014/main" id="{63119536-60C2-7D5A-311E-0B113433DF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9274" y="3817698"/>
            <a:ext cx="1384812" cy="736086"/>
          </a:xfrm>
          <a:prstGeom prst="rect">
            <a:avLst/>
          </a:prstGeom>
        </p:spPr>
      </p:pic>
      <p:pic>
        <p:nvPicPr>
          <p:cNvPr id="7" name="Grafik 6" descr="Ein Bild, das Gerät, Maschine, Ventilator, Bautechnik enthält.&#10;&#10;KI-generierte Inhalte können fehlerhaft sein.">
            <a:extLst>
              <a:ext uri="{FF2B5EF4-FFF2-40B4-BE49-F238E27FC236}">
                <a16:creationId xmlns:a16="http://schemas.microsoft.com/office/drawing/2014/main" id="{5EA361A5-1120-CB34-C77D-3F8B3E9E1F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1680" y="4351054"/>
            <a:ext cx="1518268" cy="759134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8C8106E9-068C-ADAD-5FB9-F9E81E7B3177}"/>
              </a:ext>
            </a:extLst>
          </p:cNvPr>
          <p:cNvSpPr/>
          <p:nvPr/>
        </p:nvSpPr>
        <p:spPr>
          <a:xfrm>
            <a:off x="10321169" y="4351054"/>
            <a:ext cx="1513676" cy="838434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9449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20" grpId="0"/>
      <p:bldP spid="23" grpId="0"/>
      <p:bldP spid="24" grpId="0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1">
            <a:extLst>
              <a:ext uri="{FF2B5EF4-FFF2-40B4-BE49-F238E27FC236}">
                <a16:creationId xmlns:a16="http://schemas.microsoft.com/office/drawing/2014/main" id="{FAD36860-ECF8-45C2-8C39-BF507CD8E2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0627" y="2480963"/>
            <a:ext cx="10990745" cy="2109510"/>
          </a:xfrm>
        </p:spPr>
        <p:txBody>
          <a:bodyPr/>
          <a:lstStyle/>
          <a:p>
            <a:pPr algn="ctr"/>
            <a:endParaRPr lang="de-DE" sz="4000" i="1" dirty="0"/>
          </a:p>
          <a:p>
            <a:pPr algn="ctr">
              <a:lnSpc>
                <a:spcPct val="100000"/>
              </a:lnSpc>
            </a:pPr>
            <a:r>
              <a:rPr lang="de-DE" sz="4000" i="1" dirty="0"/>
              <a:t> A </a:t>
            </a:r>
            <a:r>
              <a:rPr lang="de-DE" sz="4000" i="1" dirty="0" err="1"/>
              <a:t>Glimpse</a:t>
            </a:r>
            <a:r>
              <a:rPr lang="de-DE" sz="4000" i="1" dirty="0"/>
              <a:t> </a:t>
            </a:r>
            <a:r>
              <a:rPr lang="de-DE" sz="4000" i="1" dirty="0" err="1"/>
              <a:t>into</a:t>
            </a:r>
            <a:r>
              <a:rPr lang="de-DE" sz="4000" i="1" dirty="0"/>
              <a:t> </a:t>
            </a:r>
            <a:r>
              <a:rPr lang="de-DE" sz="4000" i="1" dirty="0" err="1"/>
              <a:t>Generalization</a:t>
            </a:r>
            <a:r>
              <a:rPr lang="de-DE" sz="4000" i="1" dirty="0"/>
              <a:t>: </a:t>
            </a:r>
          </a:p>
          <a:p>
            <a:pPr algn="ctr">
              <a:lnSpc>
                <a:spcPct val="100000"/>
              </a:lnSpc>
            </a:pPr>
            <a:r>
              <a:rPr lang="de-DE" sz="4000" b="1" i="1" dirty="0" err="1"/>
              <a:t>Mathematical</a:t>
            </a:r>
            <a:r>
              <a:rPr lang="de-DE" sz="4000" b="1" i="1" dirty="0"/>
              <a:t> </a:t>
            </a:r>
            <a:r>
              <a:rPr lang="de-DE" sz="4000" b="1" i="1" dirty="0" err="1"/>
              <a:t>Success</a:t>
            </a:r>
            <a:r>
              <a:rPr lang="de-DE" sz="4000" b="1" i="1" dirty="0"/>
              <a:t> </a:t>
            </a:r>
            <a:r>
              <a:rPr lang="de-DE" sz="4000" b="1" i="1" dirty="0" err="1"/>
              <a:t>Guarantees</a:t>
            </a:r>
            <a:endParaRPr lang="de-DE" sz="4000" b="1" i="1" dirty="0"/>
          </a:p>
          <a:p>
            <a:endParaRPr lang="de-DE" dirty="0"/>
          </a:p>
        </p:txBody>
      </p:sp>
      <p:pic>
        <p:nvPicPr>
          <p:cNvPr id="2" name="Grafik 1" descr="Ein Bild, das Grafiken, Grafikdesign, Screenshot, Schrift enthält.&#10;&#10;Automatisch generierte Beschreibung">
            <a:extLst>
              <a:ext uri="{FF2B5EF4-FFF2-40B4-BE49-F238E27FC236}">
                <a16:creationId xmlns:a16="http://schemas.microsoft.com/office/drawing/2014/main" id="{1089F612-D9CF-7074-6C36-680EC38416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8373" y="322655"/>
            <a:ext cx="769022" cy="874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203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erader Verbinder 2">
            <a:extLst>
              <a:ext uri="{FF2B5EF4-FFF2-40B4-BE49-F238E27FC236}">
                <a16:creationId xmlns:a16="http://schemas.microsoft.com/office/drawing/2014/main" id="{C0E01BFB-D5A0-40C3-982D-8197B0B8C5C1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008D99B-4D67-2C49-A66F-E725AD2704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2800" y="441325"/>
            <a:ext cx="11306175" cy="508794"/>
          </a:xfrm>
        </p:spPr>
        <p:txBody>
          <a:bodyPr/>
          <a:lstStyle/>
          <a:p>
            <a:pPr lvl="0"/>
            <a:r>
              <a:rPr lang="en-US" dirty="0"/>
              <a:t>Graph Neural Networks</a:t>
            </a:r>
          </a:p>
        </p:txBody>
      </p:sp>
      <p:sp>
        <p:nvSpPr>
          <p:cNvPr id="25" name="Textplatzhalter 3">
            <a:extLst>
              <a:ext uri="{FF2B5EF4-FFF2-40B4-BE49-F238E27FC236}">
                <a16:creationId xmlns:a16="http://schemas.microsoft.com/office/drawing/2014/main" id="{A2386F24-DD99-0DB3-C239-167D0456B95D}"/>
              </a:ext>
            </a:extLst>
          </p:cNvPr>
          <p:cNvSpPr txBox="1">
            <a:spLocks/>
          </p:cNvSpPr>
          <p:nvPr/>
        </p:nvSpPr>
        <p:spPr>
          <a:xfrm>
            <a:off x="440591" y="1228531"/>
            <a:ext cx="11052873" cy="261864"/>
          </a:xfrm>
          <a:prstGeom prst="rect">
            <a:avLst/>
          </a:prstGeom>
        </p:spPr>
        <p:txBody>
          <a:bodyPr lIns="0" tIns="0" rIns="0" bIns="0"/>
          <a:lstStyle>
            <a:lvl1pPr marL="324000" marR="0" indent="-32400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Blip>
                <a:blip r:embed="rId3"/>
              </a:buBlip>
              <a:tabLst/>
              <a:defRPr lang="de-DE" sz="1900" kern="1200" baseline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  <a:lvl2pPr marL="611668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21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944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7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7225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5003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2782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0560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58339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611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Graph neural networks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generalize classical neural networks to signals over graph domains.</a:t>
            </a:r>
          </a:p>
        </p:txBody>
      </p:sp>
      <p:sp>
        <p:nvSpPr>
          <p:cNvPr id="35" name="Textplatzhalter 3">
            <a:extLst>
              <a:ext uri="{FF2B5EF4-FFF2-40B4-BE49-F238E27FC236}">
                <a16:creationId xmlns:a16="http://schemas.microsoft.com/office/drawing/2014/main" id="{9A146FAC-B325-3951-4503-CA4DA5E9F501}"/>
              </a:ext>
            </a:extLst>
          </p:cNvPr>
          <p:cNvSpPr txBox="1">
            <a:spLocks/>
          </p:cNvSpPr>
          <p:nvPr/>
        </p:nvSpPr>
        <p:spPr>
          <a:xfrm>
            <a:off x="440591" y="2095746"/>
            <a:ext cx="9591964" cy="618469"/>
          </a:xfrm>
          <a:prstGeom prst="rect">
            <a:avLst/>
          </a:prstGeom>
        </p:spPr>
        <p:txBody>
          <a:bodyPr lIns="0" tIns="0" rIns="0" bIns="0"/>
          <a:lstStyle>
            <a:lvl1pPr marL="324000" marR="0" indent="-32400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Blip>
                <a:blip r:embed="rId3"/>
              </a:buBlip>
              <a:tabLst/>
              <a:defRPr lang="de-DE" sz="1900" kern="1200" baseline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  <a:lvl2pPr marL="611668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21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944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7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7225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5003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2782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0560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58339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611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Graph signal:</a:t>
            </a:r>
          </a:p>
        </p:txBody>
      </p:sp>
      <p:sp>
        <p:nvSpPr>
          <p:cNvPr id="39" name="Textplatzhalter 3">
            <a:extLst>
              <a:ext uri="{FF2B5EF4-FFF2-40B4-BE49-F238E27FC236}">
                <a16:creationId xmlns:a16="http://schemas.microsoft.com/office/drawing/2014/main" id="{A1B668BF-DC49-8663-E1A2-DF0922CE4453}"/>
              </a:ext>
            </a:extLst>
          </p:cNvPr>
          <p:cNvSpPr txBox="1">
            <a:spLocks/>
          </p:cNvSpPr>
          <p:nvPr/>
        </p:nvSpPr>
        <p:spPr>
          <a:xfrm>
            <a:off x="440591" y="3364381"/>
            <a:ext cx="3320473" cy="208385"/>
          </a:xfrm>
          <a:prstGeom prst="rect">
            <a:avLst/>
          </a:prstGeom>
        </p:spPr>
        <p:txBody>
          <a:bodyPr lIns="0" tIns="0" rIns="0" bIns="0"/>
          <a:lstStyle>
            <a:lvl1pPr marL="324000" marR="0" indent="-32400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Blip>
                <a:blip r:embed="rId3"/>
              </a:buBlip>
              <a:tabLst/>
              <a:defRPr lang="de-DE" sz="1900" kern="1200" baseline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  <a:lvl2pPr marL="611668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21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944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7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7225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5003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2782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0560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58339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611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Exemplary Applications: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23232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7D149576-870A-BE7B-9C14-AC6AFFB4A5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3527" y="1731090"/>
            <a:ext cx="4224446" cy="143596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1918DAC4-E661-6926-5DD0-517243FAF7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5358" y="2602147"/>
            <a:ext cx="3176224" cy="330935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2EBEEEEF-7EB3-6159-317A-A0040FCD5B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" y="3924918"/>
            <a:ext cx="8700654" cy="2515592"/>
          </a:xfrm>
          <a:prstGeom prst="rect">
            <a:avLst/>
          </a:prstGeom>
        </p:spPr>
      </p:pic>
      <p:pic>
        <p:nvPicPr>
          <p:cNvPr id="2" name="Grafik 1" descr="Ein Bild, das Grafiken, Grafikdesign, Screenshot, Schrift enthält.&#10;&#10;Automatisch generierte Beschreibung">
            <a:extLst>
              <a:ext uri="{FF2B5EF4-FFF2-40B4-BE49-F238E27FC236}">
                <a16:creationId xmlns:a16="http://schemas.microsoft.com/office/drawing/2014/main" id="{001325A4-2B67-69BE-FFBA-AC9ABB3F9B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78373" y="322655"/>
            <a:ext cx="769022" cy="874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5668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erader Verbinder 2">
            <a:extLst>
              <a:ext uri="{FF2B5EF4-FFF2-40B4-BE49-F238E27FC236}">
                <a16:creationId xmlns:a16="http://schemas.microsoft.com/office/drawing/2014/main" id="{C0E01BFB-D5A0-40C3-982D-8197B0B8C5C1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008D99B-4D67-2C49-A66F-E725AD2704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2800" y="441325"/>
            <a:ext cx="11306175" cy="508794"/>
          </a:xfrm>
        </p:spPr>
        <p:txBody>
          <a:bodyPr/>
          <a:lstStyle/>
          <a:p>
            <a:pPr lvl="0"/>
            <a:r>
              <a:rPr lang="en-US"/>
              <a:t>A Special Form of Generalization Capability</a:t>
            </a:r>
            <a:endParaRPr lang="en-US" dirty="0"/>
          </a:p>
        </p:txBody>
      </p:sp>
      <p:pic>
        <p:nvPicPr>
          <p:cNvPr id="4" name="Grafik 3" descr="Ein Bild, das Halskettchen, Zubehör, ausgestaltet enthält.&#10;&#10;Automatisch generierte Beschreibung">
            <a:extLst>
              <a:ext uri="{FF2B5EF4-FFF2-40B4-BE49-F238E27FC236}">
                <a16:creationId xmlns:a16="http://schemas.microsoft.com/office/drawing/2014/main" id="{8C282FBE-5085-45D7-6FE1-7583A56A1E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6768" y="0"/>
            <a:ext cx="3617077" cy="6858000"/>
          </a:xfrm>
          <a:prstGeom prst="rect">
            <a:avLst/>
          </a:prstGeom>
        </p:spPr>
      </p:pic>
      <p:sp>
        <p:nvSpPr>
          <p:cNvPr id="17" name="Textplatzhalter 3">
            <a:extLst>
              <a:ext uri="{FF2B5EF4-FFF2-40B4-BE49-F238E27FC236}">
                <a16:creationId xmlns:a16="http://schemas.microsoft.com/office/drawing/2014/main" id="{6F5EF1A1-6D70-F975-C85A-21BF9751DC29}"/>
              </a:ext>
            </a:extLst>
          </p:cNvPr>
          <p:cNvSpPr txBox="1">
            <a:spLocks/>
          </p:cNvSpPr>
          <p:nvPr/>
        </p:nvSpPr>
        <p:spPr>
          <a:xfrm>
            <a:off x="442800" y="1251066"/>
            <a:ext cx="6109855" cy="1192752"/>
          </a:xfrm>
          <a:prstGeom prst="rect">
            <a:avLst/>
          </a:prstGeom>
        </p:spPr>
        <p:txBody>
          <a:bodyPr lIns="0" tIns="0" rIns="0" bIns="0"/>
          <a:lstStyle>
            <a:lvl1pPr marL="324000" marR="0" indent="-32400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Blip>
                <a:blip r:embed="rId4"/>
              </a:buBlip>
              <a:tabLst/>
              <a:defRPr lang="de-DE" sz="1900" kern="1200" baseline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  <a:lvl2pPr marL="611668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21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944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7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7225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5003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2782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0560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58339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611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General Form of Generalization:</a:t>
            </a:r>
          </a:p>
          <a:p>
            <a:pPr marL="0" marR="0" lvl="0" indent="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Graph neural networks should </a:t>
            </a: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generalize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to graphs and signals unseen in the training set.</a:t>
            </a:r>
          </a:p>
        </p:txBody>
      </p:sp>
      <p:pic>
        <p:nvPicPr>
          <p:cNvPr id="2" name="Grafik 1" descr="Ein Bild, das Grafiken, Grafikdesign, Screenshot, Schrift enthält.&#10;&#10;Automatisch generierte Beschreibung">
            <a:extLst>
              <a:ext uri="{FF2B5EF4-FFF2-40B4-BE49-F238E27FC236}">
                <a16:creationId xmlns:a16="http://schemas.microsoft.com/office/drawing/2014/main" id="{2EA8F706-1C5A-0348-334B-5147E3AFB1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78373" y="322655"/>
            <a:ext cx="769022" cy="874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952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erader Verbinder 2">
            <a:extLst>
              <a:ext uri="{FF2B5EF4-FFF2-40B4-BE49-F238E27FC236}">
                <a16:creationId xmlns:a16="http://schemas.microsoft.com/office/drawing/2014/main" id="{C0E01BFB-D5A0-40C3-982D-8197B0B8C5C1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008D99B-4D67-2C49-A66F-E725AD2704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2800" y="441325"/>
            <a:ext cx="11306175" cy="508794"/>
          </a:xfrm>
        </p:spPr>
        <p:txBody>
          <a:bodyPr/>
          <a:lstStyle/>
          <a:p>
            <a:pPr lvl="0"/>
            <a:r>
              <a:rPr lang="en-US"/>
              <a:t>A Special Form of Generalization Capability</a:t>
            </a:r>
            <a:endParaRPr lang="en-US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C77C4F4-D656-4F9C-A0F6-17236877F3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4569" y="0"/>
            <a:ext cx="3619955" cy="6858000"/>
          </a:xfrm>
          <a:prstGeom prst="rect">
            <a:avLst/>
          </a:prstGeom>
        </p:spPr>
      </p:pic>
      <p:sp>
        <p:nvSpPr>
          <p:cNvPr id="8" name="Textplatzhalter 3">
            <a:extLst>
              <a:ext uri="{FF2B5EF4-FFF2-40B4-BE49-F238E27FC236}">
                <a16:creationId xmlns:a16="http://schemas.microsoft.com/office/drawing/2014/main" id="{3DD0C3AD-FE89-D61D-9241-E06229243403}"/>
              </a:ext>
            </a:extLst>
          </p:cNvPr>
          <p:cNvSpPr txBox="1">
            <a:spLocks/>
          </p:cNvSpPr>
          <p:nvPr/>
        </p:nvSpPr>
        <p:spPr>
          <a:xfrm>
            <a:off x="442800" y="1251066"/>
            <a:ext cx="6109855" cy="1192752"/>
          </a:xfrm>
          <a:prstGeom prst="rect">
            <a:avLst/>
          </a:prstGeom>
        </p:spPr>
        <p:txBody>
          <a:bodyPr lIns="0" tIns="0" rIns="0" bIns="0"/>
          <a:lstStyle>
            <a:lvl1pPr marL="324000" marR="0" indent="-32400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Blip>
                <a:blip r:embed="rId4"/>
              </a:buBlip>
              <a:tabLst/>
              <a:defRPr lang="de-DE" sz="1900" kern="1200" baseline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  <a:lvl2pPr marL="611668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21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944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7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7225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5003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2782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0560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58339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611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General Form of Generalization:</a:t>
            </a:r>
          </a:p>
          <a:p>
            <a:pPr marL="0" marR="0" lvl="0" indent="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Graph neural networks should </a:t>
            </a: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generalize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to graphs and signals unseen in the training set.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80B71859-4732-D5FD-F990-0C416A760A26}"/>
              </a:ext>
            </a:extLst>
          </p:cNvPr>
          <p:cNvSpPr txBox="1">
            <a:spLocks/>
          </p:cNvSpPr>
          <p:nvPr/>
        </p:nvSpPr>
        <p:spPr>
          <a:xfrm>
            <a:off x="442799" y="2899420"/>
            <a:ext cx="6109855" cy="1514763"/>
          </a:xfrm>
          <a:prstGeom prst="rect">
            <a:avLst/>
          </a:prstGeom>
        </p:spPr>
        <p:txBody>
          <a:bodyPr lIns="0" tIns="0" rIns="0" bIns="0"/>
          <a:lstStyle>
            <a:lvl1pPr marL="324000" marR="0" indent="-32400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Blip>
                <a:blip r:embed="rId4"/>
              </a:buBlip>
              <a:tabLst/>
              <a:defRPr lang="de-DE" sz="1900" kern="1200" baseline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  <a:lvl2pPr marL="611668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21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944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7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7225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5003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2782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0560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58339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611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The Concept of Transferability:</a:t>
            </a:r>
          </a:p>
          <a:p>
            <a:pPr marL="0" marR="0" lvl="0" indent="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If two graphs </a:t>
            </a: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model the same phenomenon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a trained graph neural network should have approximately the </a:t>
            </a: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same repercussion on both graphs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77155AEE-99AD-FF3B-972B-DF9C7F79BAA0}"/>
              </a:ext>
            </a:extLst>
          </p:cNvPr>
          <p:cNvSpPr txBox="1">
            <a:spLocks/>
          </p:cNvSpPr>
          <p:nvPr/>
        </p:nvSpPr>
        <p:spPr>
          <a:xfrm>
            <a:off x="442799" y="4763491"/>
            <a:ext cx="9591964" cy="1653184"/>
          </a:xfrm>
          <a:prstGeom prst="rect">
            <a:avLst/>
          </a:prstGeom>
        </p:spPr>
        <p:txBody>
          <a:bodyPr lIns="0" tIns="0" rIns="0" bIns="0"/>
          <a:lstStyle>
            <a:lvl1pPr marL="324000" marR="0" indent="-32400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Blip>
                <a:blip r:embed="rId4"/>
              </a:buBlip>
              <a:tabLst/>
              <a:defRPr lang="de-DE" sz="1900" kern="1200" baseline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  <a:lvl2pPr marL="611668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21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944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7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7225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5003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2782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0560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58339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611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Some Common Approaches:</a:t>
            </a:r>
          </a:p>
          <a:p>
            <a:pPr marL="324000" marR="0" lvl="0" indent="-32400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Blip>
                <a:blip r:embed="rId4"/>
              </a:buBlip>
              <a:tabLst/>
              <a:defRPr/>
            </a:pP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Metric (Continuum) Space Sampling</a:t>
            </a:r>
          </a:p>
          <a:p>
            <a:pPr marL="324000" marR="0" lvl="0" indent="-32400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Blip>
                <a:blip r:embed="rId4"/>
              </a:buBlip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Graphon Approach</a:t>
            </a: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srgbClr val="2F2F2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Grafik 1" descr="Ein Bild, das Grafiken, Grafikdesign, Screenshot, Schrift enthält.&#10;&#10;Automatisch generierte Beschreibung">
            <a:extLst>
              <a:ext uri="{FF2B5EF4-FFF2-40B4-BE49-F238E27FC236}">
                <a16:creationId xmlns:a16="http://schemas.microsoft.com/office/drawing/2014/main" id="{46CEB5ED-45D9-9468-D1BE-648C964E2F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78373" y="322655"/>
            <a:ext cx="769022" cy="874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089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07D479-E5C7-D982-EDE2-433018840B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erader Verbinder 2">
            <a:extLst>
              <a:ext uri="{FF2B5EF4-FFF2-40B4-BE49-F238E27FC236}">
                <a16:creationId xmlns:a16="http://schemas.microsoft.com/office/drawing/2014/main" id="{54E7BCCC-FAC8-0B3C-3606-0BEF78402DD3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1E5A625-FDF4-70A9-240B-E6A2D1E44DF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2800" y="441325"/>
            <a:ext cx="11306175" cy="508794"/>
          </a:xfrm>
        </p:spPr>
        <p:txBody>
          <a:bodyPr/>
          <a:lstStyle/>
          <a:p>
            <a:pPr lvl="0"/>
            <a:r>
              <a:rPr lang="en-US"/>
              <a:t>Estimate of Generalization Error</a:t>
            </a:r>
            <a:endParaRPr lang="en-US" dirty="0"/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8C645512-53A6-BD71-CB6A-079953DD801C}"/>
              </a:ext>
            </a:extLst>
          </p:cNvPr>
          <p:cNvSpPr txBox="1">
            <a:spLocks/>
          </p:cNvSpPr>
          <p:nvPr/>
        </p:nvSpPr>
        <p:spPr>
          <a:xfrm>
            <a:off x="452036" y="3767984"/>
            <a:ext cx="11079018" cy="2425772"/>
          </a:xfrm>
          <a:prstGeom prst="rect">
            <a:avLst/>
          </a:prstGeom>
        </p:spPr>
        <p:txBody>
          <a:bodyPr lIns="0" tIns="0" rIns="0" bIns="0"/>
          <a:lstStyle>
            <a:lvl1pPr marL="324000" marR="0" indent="-32400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Blip>
                <a:blip r:embed="rId3"/>
              </a:buBlip>
              <a:tabLst/>
              <a:defRPr lang="de-DE" sz="1900" kern="1200" baseline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  <a:lvl2pPr marL="611668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21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944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7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7225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5003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2782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0560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58339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611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Key Idea:</a:t>
            </a:r>
          </a:p>
          <a:p>
            <a:pPr marL="324000" marR="0" lvl="0" indent="-32400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Blip>
                <a:blip r:embed="rId3"/>
              </a:buBlip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Use graph convolutional neural networks with </a:t>
            </a: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specific spectral filters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; this…</a:t>
            </a:r>
          </a:p>
          <a:p>
            <a:pPr marL="0" marR="0" lvl="0" indent="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srgbClr val="23232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srgbClr val="23232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324000" marR="0" lvl="0" indent="-32400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Blip>
                <a:blip r:embed="rId3"/>
              </a:buBlip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Introduce </a:t>
            </a: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functional analytic framework 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akin the Nyquist—Shannon digital signal processing</a:t>
            </a: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srgbClr val="2F2F2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324000" marR="0" lvl="0" indent="-32400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Blip>
                <a:blip r:embed="rId3"/>
              </a:buBlip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Compare action of graph network on </a:t>
            </a: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two similar graphs via metric (continuum) space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008EC261-33C0-742D-200F-545C3024C0B2}"/>
              </a:ext>
            </a:extLst>
          </p:cNvPr>
          <p:cNvSpPr txBox="1"/>
          <p:nvPr/>
        </p:nvSpPr>
        <p:spPr>
          <a:xfrm>
            <a:off x="822036" y="4463740"/>
            <a:ext cx="9458037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71A1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...solves the instability problem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Levie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Isufi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Kutyniok; 2019)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71A1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...solves the computational problem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for a large class of filters.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883A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Grafik 1" descr="Ein Bild, das Grafiken, Grafikdesign, Screenshot, Schrift enthält.&#10;&#10;Automatisch generierte Beschreibung">
            <a:extLst>
              <a:ext uri="{FF2B5EF4-FFF2-40B4-BE49-F238E27FC236}">
                <a16:creationId xmlns:a16="http://schemas.microsoft.com/office/drawing/2014/main" id="{60DC4D8F-868A-2A76-66C2-2803B9196D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8373" y="322655"/>
            <a:ext cx="769022" cy="874549"/>
          </a:xfrm>
          <a:prstGeom prst="rect">
            <a:avLst/>
          </a:prstGeom>
        </p:spPr>
      </p:pic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F0E37837-AD4A-3631-96CB-5E963C38256B}"/>
              </a:ext>
            </a:extLst>
          </p:cNvPr>
          <p:cNvSpPr/>
          <p:nvPr/>
        </p:nvSpPr>
        <p:spPr>
          <a:xfrm>
            <a:off x="326129" y="1279448"/>
            <a:ext cx="11079017" cy="138205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platzhalter 3">
                <a:extLst>
                  <a:ext uri="{FF2B5EF4-FFF2-40B4-BE49-F238E27FC236}">
                    <a16:creationId xmlns:a16="http://schemas.microsoft.com/office/drawing/2014/main" id="{CBDCFA7D-62A7-4CDE-97C5-DAEFE073D5F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6491" y="1373461"/>
                <a:ext cx="11079018" cy="1382063"/>
              </a:xfrm>
              <a:prstGeom prst="rect">
                <a:avLst/>
              </a:prstGeom>
            </p:spPr>
            <p:txBody>
              <a:bodyPr lIns="0" tIns="0" rIns="0" bIns="0"/>
              <a:lstStyle>
                <a:lvl1pPr marL="324000" marR="0" indent="-324000" algn="l" defTabSz="815557" rtl="0" eaLnBrk="1" fontAlgn="auto" latinLnBrk="0" hangingPunct="1">
                  <a:lnSpc>
                    <a:spcPts val="2280"/>
                  </a:lnSpc>
                  <a:spcBef>
                    <a:spcPts val="0"/>
                  </a:spcBef>
                  <a:spcAft>
                    <a:spcPts val="1100"/>
                  </a:spcAft>
                  <a:buClrTx/>
                  <a:buSzPct val="125000"/>
                  <a:buFontTx/>
                  <a:buBlip>
                    <a:blip r:embed="rId3"/>
                  </a:buBlip>
                  <a:tabLst/>
                  <a:defRPr lang="de-DE" sz="1900" kern="1200" baseline="0" smtClean="0">
                    <a:solidFill>
                      <a:schemeClr val="tx2"/>
                    </a:solidFill>
                    <a:effectLst/>
                    <a:latin typeface="+mn-lt"/>
                    <a:ea typeface="+mn-ea"/>
                    <a:cs typeface="+mn-cs"/>
                  </a:defRPr>
                </a:lvl1pPr>
                <a:lvl2pPr marL="611668" indent="-203890" algn="l" defTabSz="815557" rtl="0" eaLnBrk="1" latinLnBrk="0" hangingPunct="1">
                  <a:lnSpc>
                    <a:spcPct val="90000"/>
                  </a:lnSpc>
                  <a:spcBef>
                    <a:spcPts val="446"/>
                  </a:spcBef>
                  <a:buFont typeface="Arial" panose="020B0604020202020204" pitchFamily="34" charset="0"/>
                  <a:buChar char="•"/>
                  <a:defRPr sz="214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9447" indent="-203890" algn="l" defTabSz="815557" rtl="0" eaLnBrk="1" latinLnBrk="0" hangingPunct="1">
                  <a:lnSpc>
                    <a:spcPct val="90000"/>
                  </a:lnSpc>
                  <a:spcBef>
                    <a:spcPts val="446"/>
                  </a:spcBef>
                  <a:buFont typeface="Arial" panose="020B0604020202020204" pitchFamily="34" charset="0"/>
                  <a:buChar char="•"/>
                  <a:defRPr sz="178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427225" indent="-203890" algn="l" defTabSz="815557" rtl="0" eaLnBrk="1" latinLnBrk="0" hangingPunct="1">
                  <a:lnSpc>
                    <a:spcPct val="90000"/>
                  </a:lnSpc>
                  <a:spcBef>
                    <a:spcPts val="446"/>
                  </a:spcBef>
                  <a:buFont typeface="Arial" panose="020B0604020202020204" pitchFamily="34" charset="0"/>
                  <a:buChar char="•"/>
                  <a:defRPr sz="160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35003" indent="-203890" algn="l" defTabSz="815557" rtl="0" eaLnBrk="1" latinLnBrk="0" hangingPunct="1">
                  <a:lnSpc>
                    <a:spcPct val="90000"/>
                  </a:lnSpc>
                  <a:spcBef>
                    <a:spcPts val="446"/>
                  </a:spcBef>
                  <a:buFont typeface="Arial" panose="020B0604020202020204" pitchFamily="34" charset="0"/>
                  <a:buChar char="•"/>
                  <a:defRPr sz="160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42782" indent="-203890" algn="l" defTabSz="815557" rtl="0" eaLnBrk="1" latinLnBrk="0" hangingPunct="1">
                  <a:lnSpc>
                    <a:spcPct val="90000"/>
                  </a:lnSpc>
                  <a:spcBef>
                    <a:spcPts val="446"/>
                  </a:spcBef>
                  <a:buFont typeface="Arial" panose="020B0604020202020204" pitchFamily="34" charset="0"/>
                  <a:buChar char="•"/>
                  <a:defRPr sz="160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650560" indent="-203890" algn="l" defTabSz="815557" rtl="0" eaLnBrk="1" latinLnBrk="0" hangingPunct="1">
                  <a:lnSpc>
                    <a:spcPct val="90000"/>
                  </a:lnSpc>
                  <a:spcBef>
                    <a:spcPts val="446"/>
                  </a:spcBef>
                  <a:buFont typeface="Arial" panose="020B0604020202020204" pitchFamily="34" charset="0"/>
                  <a:buChar char="•"/>
                  <a:defRPr sz="160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058339" indent="-203890" algn="l" defTabSz="815557" rtl="0" eaLnBrk="1" latinLnBrk="0" hangingPunct="1">
                  <a:lnSpc>
                    <a:spcPct val="90000"/>
                  </a:lnSpc>
                  <a:spcBef>
                    <a:spcPts val="446"/>
                  </a:spcBef>
                  <a:buFont typeface="Arial" panose="020B0604020202020204" pitchFamily="34" charset="0"/>
                  <a:buChar char="•"/>
                  <a:defRPr sz="160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466117" indent="-203890" algn="l" defTabSz="815557" rtl="0" eaLnBrk="1" latinLnBrk="0" hangingPunct="1">
                  <a:lnSpc>
                    <a:spcPct val="90000"/>
                  </a:lnSpc>
                  <a:spcBef>
                    <a:spcPts val="446"/>
                  </a:spcBef>
                  <a:buFont typeface="Arial" panose="020B0604020202020204" pitchFamily="34" charset="0"/>
                  <a:buChar char="•"/>
                  <a:defRPr sz="160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815557" rtl="0" eaLnBrk="1" fontAlgn="auto" latinLnBrk="0" hangingPunct="1">
                  <a:lnSpc>
                    <a:spcPts val="2280"/>
                  </a:lnSpc>
                  <a:spcBef>
                    <a:spcPts val="0"/>
                  </a:spcBef>
                  <a:spcAft>
                    <a:spcPts val="1100"/>
                  </a:spcAft>
                  <a:buClrTx/>
                  <a:buSzPct val="125000"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83A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Theorem (</a:t>
                </a: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883A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Levie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83A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,  Huang, Bucci, Bronstein, Kutyniok; 2021):</a:t>
                </a:r>
              </a:p>
              <a:p>
                <a:pPr marL="0" marR="0" lvl="0" indent="0" algn="just" defTabSz="815557" rtl="0" eaLnBrk="1" fontAlgn="auto" latinLnBrk="0" hangingPunct="1">
                  <a:lnSpc>
                    <a:spcPts val="2280"/>
                  </a:lnSpc>
                  <a:spcBef>
                    <a:spcPts val="0"/>
                  </a:spcBef>
                  <a:spcAft>
                    <a:spcPts val="1100"/>
                  </a:spcAft>
                  <a:buClrTx/>
                  <a:buSzPct val="125000"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0232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“Generalization error of graph (convolutional) neural network</a:t>
                </a:r>
              </a:p>
              <a:p>
                <a:pPr marL="0" marR="0" lvl="0" indent="0" algn="just" defTabSz="815557" rtl="0" eaLnBrk="1" fontAlgn="auto" latinLnBrk="0" hangingPunct="1">
                  <a:lnSpc>
                    <a:spcPts val="2280"/>
                  </a:lnSpc>
                  <a:spcBef>
                    <a:spcPts val="0"/>
                  </a:spcBef>
                  <a:spcAft>
                    <a:spcPts val="1100"/>
                  </a:spcAft>
                  <a:buClrTx/>
                  <a:buSzPct val="125000"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de-DE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0232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                                                              ≤</m:t>
                    </m:r>
                  </m:oMath>
                </a14:m>
                <a:r>
                  <a:rPr kumimoji="0" lang="de-DE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0232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0232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Transferability error of graph Laplacian + Consistency error''</a:t>
                </a:r>
              </a:p>
              <a:p>
                <a:pPr marL="0" marR="0" lvl="0" indent="0" algn="l" defTabSz="815557" rtl="0" eaLnBrk="1" fontAlgn="auto" latinLnBrk="0" hangingPunct="1">
                  <a:lnSpc>
                    <a:spcPts val="2280"/>
                  </a:lnSpc>
                  <a:spcBef>
                    <a:spcPts val="0"/>
                  </a:spcBef>
                  <a:spcAft>
                    <a:spcPts val="1100"/>
                  </a:spcAft>
                  <a:buClrTx/>
                  <a:buSzPct val="125000"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883A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platzhalter 3">
                <a:extLst>
                  <a:ext uri="{FF2B5EF4-FFF2-40B4-BE49-F238E27FC236}">
                    <a16:creationId xmlns:a16="http://schemas.microsoft.com/office/drawing/2014/main" id="{CBDCFA7D-62A7-4CDE-97C5-DAEFE073D5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491" y="1373461"/>
                <a:ext cx="11079018" cy="1382063"/>
              </a:xfrm>
              <a:prstGeom prst="rect">
                <a:avLst/>
              </a:prstGeom>
              <a:blipFill>
                <a:blip r:embed="rId5"/>
                <a:stretch>
                  <a:fillRect l="-1375" t="-660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Grafik 7">
            <a:extLst>
              <a:ext uri="{FF2B5EF4-FFF2-40B4-BE49-F238E27FC236}">
                <a16:creationId xmlns:a16="http://schemas.microsoft.com/office/drawing/2014/main" id="{855878A4-DA9D-558E-46F2-1DA87B7C9B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4163" y="2744009"/>
            <a:ext cx="4036291" cy="1051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2423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erader Verbinder 2">
            <a:extLst>
              <a:ext uri="{FF2B5EF4-FFF2-40B4-BE49-F238E27FC236}">
                <a16:creationId xmlns:a16="http://schemas.microsoft.com/office/drawing/2014/main" id="{C0E01BFB-D5A0-40C3-982D-8197B0B8C5C1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008D99B-4D67-2C49-A66F-E725AD2704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2800" y="441325"/>
            <a:ext cx="11306175" cy="508794"/>
          </a:xfrm>
        </p:spPr>
        <p:txBody>
          <a:bodyPr/>
          <a:lstStyle/>
          <a:p>
            <a:pPr lvl="0"/>
            <a:r>
              <a:rPr lang="en-US" dirty="0"/>
              <a:t>Further Results on Generalization Ability of GNNs</a:t>
            </a:r>
          </a:p>
        </p:txBody>
      </p:sp>
      <p:sp>
        <p:nvSpPr>
          <p:cNvPr id="2" name="Textplatzhalter 3">
            <a:extLst>
              <a:ext uri="{FF2B5EF4-FFF2-40B4-BE49-F238E27FC236}">
                <a16:creationId xmlns:a16="http://schemas.microsoft.com/office/drawing/2014/main" id="{A9365933-559A-50FF-D145-5351CF7D8C62}"/>
              </a:ext>
            </a:extLst>
          </p:cNvPr>
          <p:cNvSpPr txBox="1">
            <a:spLocks/>
          </p:cNvSpPr>
          <p:nvPr/>
        </p:nvSpPr>
        <p:spPr>
          <a:xfrm>
            <a:off x="457200" y="1516751"/>
            <a:ext cx="6409426" cy="1567418"/>
          </a:xfrm>
          <a:prstGeom prst="rect">
            <a:avLst/>
          </a:prstGeom>
        </p:spPr>
        <p:txBody>
          <a:bodyPr lIns="0" tIns="0" rIns="0" bIns="0"/>
          <a:lstStyle>
            <a:lvl1pPr marL="324000" marR="0" indent="-32400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Blip>
                <a:blip r:embed="rId3"/>
              </a:buBlip>
              <a:tabLst/>
              <a:defRPr lang="de-DE" sz="1900" kern="1200" baseline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  <a:lvl2pPr marL="611668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21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944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7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7225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5003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2782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0560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58339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611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Graph Convolutional Neural Networks:</a:t>
            </a:r>
          </a:p>
          <a:p>
            <a:pPr marL="324000" marR="0" lvl="0" indent="-32400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600"/>
              </a:spcAft>
              <a:buClrTx/>
              <a:buSzPct val="125000"/>
              <a:buFontTx/>
              <a:buBlip>
                <a:blip r:embed="rId3"/>
              </a:buBlip>
              <a:tabLst/>
              <a:defRPr/>
            </a:pP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Similar results on transferability 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for the </a:t>
            </a: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graphon 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setting (Maskey, Levie, Kutyniok; 2022 &amp; 2024)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</a:p>
          <a:p>
            <a:pPr marL="324000" marR="0" lvl="0" indent="-32400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600"/>
              </a:spcAft>
              <a:buClrTx/>
              <a:buSzPct val="125000"/>
              <a:buFontTx/>
              <a:buBlip>
                <a:blip r:embed="rId3"/>
              </a:buBlip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This builds on (Ruiz, Wang, Ribeiro; 2021).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2B28474-A8E5-F361-C2F6-669E0EB1DC1D}"/>
              </a:ext>
            </a:extLst>
          </p:cNvPr>
          <p:cNvSpPr txBox="1">
            <a:spLocks/>
          </p:cNvSpPr>
          <p:nvPr/>
        </p:nvSpPr>
        <p:spPr>
          <a:xfrm>
            <a:off x="457200" y="3870385"/>
            <a:ext cx="6409426" cy="2418272"/>
          </a:xfrm>
          <a:prstGeom prst="rect">
            <a:avLst/>
          </a:prstGeom>
        </p:spPr>
        <p:txBody>
          <a:bodyPr lIns="0" tIns="0" rIns="0" bIns="0"/>
          <a:lstStyle>
            <a:lvl1pPr marL="324000" marR="0" indent="-32400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Blip>
                <a:blip r:embed="rId3"/>
              </a:buBlip>
              <a:tabLst/>
              <a:defRPr lang="de-DE" sz="1900" kern="1200" baseline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  <a:lvl2pPr marL="611668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21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944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7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7225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5003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2782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0560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58339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611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Message Passing Graph Neural Networks:</a:t>
            </a:r>
          </a:p>
          <a:p>
            <a:pPr marL="324000" marR="0" lvl="0" indent="-32400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600"/>
              </a:spcAft>
              <a:buClrTx/>
              <a:buSzPct val="125000"/>
              <a:buFontTx/>
              <a:buBlip>
                <a:blip r:embed="rId3"/>
              </a:buBlip>
              <a:tabLst/>
              <a:defRPr/>
            </a:pP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Non-asymptotic generalization bounds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only depending on the regularity of the network and space (Maskey, Levie, Lee, Kutyniok; 2023).</a:t>
            </a:r>
          </a:p>
          <a:p>
            <a:pPr marL="324000" marR="0" lvl="0" indent="-32400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600"/>
              </a:spcAft>
              <a:buClrTx/>
              <a:buSzPct val="125000"/>
              <a:buFontTx/>
              <a:buBlip>
                <a:blip r:embed="rId3"/>
              </a:buBlip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This builds on (Garg,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Jegelka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Jaakkola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; 2020), (Verma, Zhang; 2019), (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Yehudai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Fetaya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Meirom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Chechik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Maron; 2022).</a:t>
            </a:r>
          </a:p>
        </p:txBody>
      </p:sp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2327A6BF-013B-F7E1-A957-7D8A4E59269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51999" y="1333927"/>
          <a:ext cx="4235450" cy="2152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4235307" imgH="2152650" progId="Acrobat.Document.DC">
                  <p:embed/>
                </p:oleObj>
              </mc:Choice>
              <mc:Fallback>
                <p:oleObj name="Acrobat Document" r:id="rId4" imgW="4235307" imgH="2152650" progId="Acrobat.Document.DC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2327A6BF-013B-F7E1-A957-7D8A4E59269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251999" y="1333927"/>
                        <a:ext cx="4235450" cy="2152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Grafik 7" descr="Ein Bild, das Kreis, Screenshot, Reihe, Diagramm enthält.&#10;&#10;Automatisch generierte Beschreibung">
            <a:extLst>
              <a:ext uri="{FF2B5EF4-FFF2-40B4-BE49-F238E27FC236}">
                <a16:creationId xmlns:a16="http://schemas.microsoft.com/office/drawing/2014/main" id="{841F01C1-3477-11D2-E652-30C91E8737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90449" y="4134929"/>
            <a:ext cx="3358549" cy="1889184"/>
          </a:xfrm>
          <a:prstGeom prst="rect">
            <a:avLst/>
          </a:prstGeom>
        </p:spPr>
      </p:pic>
      <p:pic>
        <p:nvPicPr>
          <p:cNvPr id="7" name="Grafik 6" descr="Ein Bild, das Grafiken, Grafikdesign, Screenshot, Schrift enthält.&#10;&#10;Automatisch generierte Beschreibung">
            <a:extLst>
              <a:ext uri="{FF2B5EF4-FFF2-40B4-BE49-F238E27FC236}">
                <a16:creationId xmlns:a16="http://schemas.microsoft.com/office/drawing/2014/main" id="{0DF17B0B-458A-1E97-B909-694DF5A73A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78373" y="322655"/>
            <a:ext cx="769022" cy="874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164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008D99B-4D67-2C49-A66F-E725AD2704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2800" y="441325"/>
            <a:ext cx="11306175" cy="508794"/>
          </a:xfrm>
        </p:spPr>
        <p:txBody>
          <a:bodyPr/>
          <a:lstStyle/>
          <a:p>
            <a:r>
              <a:rPr lang="de-DE" dirty="0" err="1"/>
              <a:t>Fourth</a:t>
            </a:r>
            <a:r>
              <a:rPr lang="de-DE" dirty="0"/>
              <a:t> Industrial Revolution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Artificial</a:t>
            </a:r>
            <a:r>
              <a:rPr lang="de-DE" dirty="0"/>
              <a:t> </a:t>
            </a:r>
            <a:r>
              <a:rPr lang="de-DE" dirty="0" err="1"/>
              <a:t>Intelligence</a:t>
            </a:r>
            <a:r>
              <a:rPr lang="de-DE" dirty="0"/>
              <a:t> </a:t>
            </a:r>
          </a:p>
        </p:txBody>
      </p:sp>
      <p:pic>
        <p:nvPicPr>
          <p:cNvPr id="4" name="Grafik 3" descr="Ein Bild, das Grafiken, Grafikdesign, Screenshot, Schrift enthält.&#10;&#10;Automatisch generierte Beschreibung">
            <a:extLst>
              <a:ext uri="{FF2B5EF4-FFF2-40B4-BE49-F238E27FC236}">
                <a16:creationId xmlns:a16="http://schemas.microsoft.com/office/drawing/2014/main" id="{0A66BBBC-1010-6500-ECCA-117E2EAFF6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8373" y="322655"/>
            <a:ext cx="769022" cy="874549"/>
          </a:xfrm>
          <a:prstGeom prst="rect">
            <a:avLst/>
          </a:prstGeom>
        </p:spPr>
      </p:pic>
      <p:sp>
        <p:nvSpPr>
          <p:cNvPr id="27" name="Rechteck: abgerundete Ecken 26">
            <a:extLst>
              <a:ext uri="{FF2B5EF4-FFF2-40B4-BE49-F238E27FC236}">
                <a16:creationId xmlns:a16="http://schemas.microsoft.com/office/drawing/2014/main" id="{03237B29-A078-FCBC-E761-611867A5DEBA}"/>
              </a:ext>
            </a:extLst>
          </p:cNvPr>
          <p:cNvSpPr/>
          <p:nvPr/>
        </p:nvSpPr>
        <p:spPr>
          <a:xfrm>
            <a:off x="2488676" y="6141140"/>
            <a:ext cx="7022398" cy="55507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50800" dir="30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F7BAE495-4EC2-3B6C-2C5B-F17548588606}"/>
              </a:ext>
            </a:extLst>
          </p:cNvPr>
          <p:cNvSpPr txBox="1"/>
          <p:nvPr/>
        </p:nvSpPr>
        <p:spPr>
          <a:xfrm>
            <a:off x="2658362" y="6186920"/>
            <a:ext cx="69469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Radical Change of our Society in its Full Breadth!</a:t>
            </a:r>
          </a:p>
        </p:txBody>
      </p:sp>
      <p:pic>
        <p:nvPicPr>
          <p:cNvPr id="3" name="Grafik 2" descr="Ein Bild, das ausgestaltet, Menge enthält.&#10;&#10;Automatisch generierte Beschreibung">
            <a:extLst>
              <a:ext uri="{FF2B5EF4-FFF2-40B4-BE49-F238E27FC236}">
                <a16:creationId xmlns:a16="http://schemas.microsoft.com/office/drawing/2014/main" id="{B07E24B4-CAF2-FDCC-297D-9316DF2349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7752" y="3897346"/>
            <a:ext cx="2201828" cy="1526530"/>
          </a:xfrm>
          <a:prstGeom prst="rect">
            <a:avLst/>
          </a:prstGeom>
        </p:spPr>
      </p:pic>
      <p:pic>
        <p:nvPicPr>
          <p:cNvPr id="9" name="Grafik 8" descr="Ein Bild, das Text, Person enthält.&#10;&#10;Automatisch generierte Beschreibung">
            <a:extLst>
              <a:ext uri="{FF2B5EF4-FFF2-40B4-BE49-F238E27FC236}">
                <a16:creationId xmlns:a16="http://schemas.microsoft.com/office/drawing/2014/main" id="{0DC958F0-79B0-AECE-0C4D-B10D978809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8933" y="4263307"/>
            <a:ext cx="2400662" cy="1440053"/>
          </a:xfrm>
          <a:prstGeom prst="rect">
            <a:avLst/>
          </a:prstGeom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8F2DB194-6DAA-F239-904C-0493F948A6AE}"/>
              </a:ext>
            </a:extLst>
          </p:cNvPr>
          <p:cNvSpPr/>
          <p:nvPr/>
        </p:nvSpPr>
        <p:spPr>
          <a:xfrm>
            <a:off x="2958933" y="4255306"/>
            <a:ext cx="2400662" cy="1457198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883A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3" name="Grafik 12" descr="Ein Bild, das Text, Buch, Papier, Brief enthält.&#10;&#10;Automatisch generierte Beschreibung">
            <a:extLst>
              <a:ext uri="{FF2B5EF4-FFF2-40B4-BE49-F238E27FC236}">
                <a16:creationId xmlns:a16="http://schemas.microsoft.com/office/drawing/2014/main" id="{9D77B006-85F6-990D-05A0-A17C9E325F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2729" y="4355564"/>
            <a:ext cx="2233793" cy="1234965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F7AB1A51-13D9-D134-FEDB-5135A1BD548F}"/>
              </a:ext>
            </a:extLst>
          </p:cNvPr>
          <p:cNvSpPr/>
          <p:nvPr/>
        </p:nvSpPr>
        <p:spPr>
          <a:xfrm>
            <a:off x="6852729" y="4369189"/>
            <a:ext cx="2233224" cy="1221341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883A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8" name="Grafik 17" descr="Ein Bild, das Text enthält.&#10;&#10;Automatisch generierte Beschreibung">
            <a:extLst>
              <a:ext uri="{FF2B5EF4-FFF2-40B4-BE49-F238E27FC236}">
                <a16:creationId xmlns:a16="http://schemas.microsoft.com/office/drawing/2014/main" id="{1D953D9C-2A66-B206-683D-9DAC34EF6B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03738" y="1688251"/>
            <a:ext cx="2104117" cy="1400101"/>
          </a:xfrm>
          <a:prstGeom prst="rect">
            <a:avLst/>
          </a:prstGeom>
        </p:spPr>
      </p:pic>
      <p:pic>
        <p:nvPicPr>
          <p:cNvPr id="20" name="Grafik 19" descr="Ein Bild, das Text, Briefpapier, Umschlag, Visitenkarte enthält.&#10;&#10;Automatisch generierte Beschreibung">
            <a:extLst>
              <a:ext uri="{FF2B5EF4-FFF2-40B4-BE49-F238E27FC236}">
                <a16:creationId xmlns:a16="http://schemas.microsoft.com/office/drawing/2014/main" id="{45C3A7FE-C51B-39FE-5E85-D9EAEB022E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62885" y="2340456"/>
            <a:ext cx="2006367" cy="1337577"/>
          </a:xfrm>
          <a:prstGeom prst="rect">
            <a:avLst/>
          </a:prstGeom>
        </p:spPr>
      </p:pic>
      <p:sp>
        <p:nvSpPr>
          <p:cNvPr id="21" name="Rechteck 20">
            <a:extLst>
              <a:ext uri="{FF2B5EF4-FFF2-40B4-BE49-F238E27FC236}">
                <a16:creationId xmlns:a16="http://schemas.microsoft.com/office/drawing/2014/main" id="{FCE98738-59F9-6B35-32B6-89DB5F175A08}"/>
              </a:ext>
            </a:extLst>
          </p:cNvPr>
          <p:cNvSpPr/>
          <p:nvPr/>
        </p:nvSpPr>
        <p:spPr>
          <a:xfrm>
            <a:off x="9562885" y="2323459"/>
            <a:ext cx="2006368" cy="13509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pic>
        <p:nvPicPr>
          <p:cNvPr id="22" name="Grafik 21" descr="Ein Bild, das Automat enthält.&#10;&#10;Automatisch generierte Beschreibung">
            <a:extLst>
              <a:ext uri="{FF2B5EF4-FFF2-40B4-BE49-F238E27FC236}">
                <a16:creationId xmlns:a16="http://schemas.microsoft.com/office/drawing/2014/main" id="{FD056F26-E6E1-DC49-5C5F-3174A51897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27834" y="2428780"/>
            <a:ext cx="1956799" cy="1196485"/>
          </a:xfrm>
          <a:prstGeom prst="rect">
            <a:avLst/>
          </a:prstGeom>
        </p:spPr>
      </p:pic>
      <p:pic>
        <p:nvPicPr>
          <p:cNvPr id="23" name="Grafik 22" descr="Ein Bild, das Person enthält.&#10;&#10;Automatisch generierte Beschreibung">
            <a:extLst>
              <a:ext uri="{FF2B5EF4-FFF2-40B4-BE49-F238E27FC236}">
                <a16:creationId xmlns:a16="http://schemas.microsoft.com/office/drawing/2014/main" id="{1A5DCB7B-E41D-578A-17A7-CF2EE146DD6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98715" y="1697394"/>
            <a:ext cx="1968749" cy="1338772"/>
          </a:xfrm>
          <a:prstGeom prst="rect">
            <a:avLst/>
          </a:prstGeom>
        </p:spPr>
      </p:pic>
      <p:pic>
        <p:nvPicPr>
          <p:cNvPr id="24" name="Grafik 23" descr="Ein Bild, das draußen enthält.&#10;&#10;Automatisch generierte Beschreibung">
            <a:extLst>
              <a:ext uri="{FF2B5EF4-FFF2-40B4-BE49-F238E27FC236}">
                <a16:creationId xmlns:a16="http://schemas.microsoft.com/office/drawing/2014/main" id="{AB17F5E5-9B3B-81FF-9113-DAC9BFB3340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0495" y="1617244"/>
            <a:ext cx="2023108" cy="1348739"/>
          </a:xfrm>
          <a:prstGeom prst="rect">
            <a:avLst/>
          </a:prstGeom>
        </p:spPr>
      </p:pic>
      <p:sp>
        <p:nvSpPr>
          <p:cNvPr id="26" name="Rechteck 25">
            <a:extLst>
              <a:ext uri="{FF2B5EF4-FFF2-40B4-BE49-F238E27FC236}">
                <a16:creationId xmlns:a16="http://schemas.microsoft.com/office/drawing/2014/main" id="{2DE4A57C-F9BA-03B5-B6BA-9F3B9FCD51BD}"/>
              </a:ext>
            </a:extLst>
          </p:cNvPr>
          <p:cNvSpPr/>
          <p:nvPr/>
        </p:nvSpPr>
        <p:spPr>
          <a:xfrm>
            <a:off x="722050" y="1613132"/>
            <a:ext cx="2023108" cy="1338771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883A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8EE71A43-0E29-4723-8602-E20E338E531B}"/>
              </a:ext>
            </a:extLst>
          </p:cNvPr>
          <p:cNvSpPr/>
          <p:nvPr/>
        </p:nvSpPr>
        <p:spPr>
          <a:xfrm>
            <a:off x="3889571" y="1697394"/>
            <a:ext cx="1968749" cy="1360371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883A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8139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BB8F92-F7D2-576D-E128-65A4A75D04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rafik 28">
            <a:extLst>
              <a:ext uri="{FF2B5EF4-FFF2-40B4-BE49-F238E27FC236}">
                <a16:creationId xmlns:a16="http://schemas.microsoft.com/office/drawing/2014/main" id="{3E8BC7A7-5A95-12F2-1EA6-2B2249E477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3825" y="4193274"/>
            <a:ext cx="811913" cy="811913"/>
          </a:xfrm>
          <a:prstGeom prst="rect">
            <a:avLst/>
          </a:prstGeom>
        </p:spPr>
      </p:pic>
      <p:cxnSp>
        <p:nvCxnSpPr>
          <p:cNvPr id="3" name="Gerader Verbinder 2">
            <a:extLst>
              <a:ext uri="{FF2B5EF4-FFF2-40B4-BE49-F238E27FC236}">
                <a16:creationId xmlns:a16="http://schemas.microsoft.com/office/drawing/2014/main" id="{637CF249-1C18-5425-2082-EC1A22F2E10C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EB1333A-7A05-8753-783E-216AD33232A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2800" y="441325"/>
            <a:ext cx="11306175" cy="508794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 err="1"/>
              <a:t>Towards</a:t>
            </a:r>
            <a:r>
              <a:rPr lang="de-DE" dirty="0"/>
              <a:t> a </a:t>
            </a:r>
            <a:r>
              <a:rPr lang="de-DE" dirty="0" err="1"/>
              <a:t>Mathematical</a:t>
            </a:r>
            <a:r>
              <a:rPr lang="de-DE" dirty="0"/>
              <a:t> </a:t>
            </a:r>
            <a:r>
              <a:rPr lang="de-DE" dirty="0" err="1"/>
              <a:t>Foundation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Reliable AI</a:t>
            </a:r>
          </a:p>
        </p:txBody>
      </p:sp>
      <p:sp>
        <p:nvSpPr>
          <p:cNvPr id="15" name="Textplatzhalter 3">
            <a:extLst>
              <a:ext uri="{FF2B5EF4-FFF2-40B4-BE49-F238E27FC236}">
                <a16:creationId xmlns:a16="http://schemas.microsoft.com/office/drawing/2014/main" id="{4206B430-992C-46D6-8192-987BEF1FDEF3}"/>
              </a:ext>
            </a:extLst>
          </p:cNvPr>
          <p:cNvSpPr txBox="1">
            <a:spLocks/>
          </p:cNvSpPr>
          <p:nvPr/>
        </p:nvSpPr>
        <p:spPr>
          <a:xfrm>
            <a:off x="457199" y="1089857"/>
            <a:ext cx="10949709" cy="775888"/>
          </a:xfrm>
          <a:prstGeom prst="rect">
            <a:avLst/>
          </a:prstGeom>
        </p:spPr>
        <p:txBody>
          <a:bodyPr lIns="0" tIns="0" rIns="0" bIns="0"/>
          <a:lstStyle>
            <a:lvl1pPr marL="324000" marR="0" indent="-32400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Blip>
                <a:blip r:embed="rId4"/>
              </a:buBlip>
              <a:tabLst/>
              <a:defRPr lang="de-DE" sz="1900" kern="1200" baseline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  <a:lvl2pPr marL="611668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21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944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7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7225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5003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2782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0560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58339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611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Expressivity:</a:t>
            </a:r>
          </a:p>
          <a:p>
            <a:pPr marL="324000" marR="0" lvl="0" indent="-32400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Blip>
                <a:blip r:embed="rId4"/>
              </a:buBlip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Which </a:t>
            </a: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aspects of a neural network architecture 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affect the performance of AI-systems?</a:t>
            </a: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srgbClr val="2F2F2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Textplatzhalter 3">
            <a:extLst>
              <a:ext uri="{FF2B5EF4-FFF2-40B4-BE49-F238E27FC236}">
                <a16:creationId xmlns:a16="http://schemas.microsoft.com/office/drawing/2014/main" id="{D2A26B81-7B85-1FF9-0F05-EF4D742B58CF}"/>
              </a:ext>
            </a:extLst>
          </p:cNvPr>
          <p:cNvSpPr txBox="1">
            <a:spLocks/>
          </p:cNvSpPr>
          <p:nvPr/>
        </p:nvSpPr>
        <p:spPr>
          <a:xfrm>
            <a:off x="442797" y="2353004"/>
            <a:ext cx="10949709" cy="933066"/>
          </a:xfrm>
          <a:prstGeom prst="rect">
            <a:avLst/>
          </a:prstGeom>
        </p:spPr>
        <p:txBody>
          <a:bodyPr lIns="0" tIns="0" rIns="0" bIns="0"/>
          <a:lstStyle>
            <a:lvl1pPr marL="324000" marR="0" indent="-32400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Blip>
                <a:blip r:embed="rId4"/>
              </a:buBlip>
              <a:tabLst/>
              <a:defRPr lang="de-DE" sz="1900" kern="1200" baseline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  <a:lvl2pPr marL="611668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21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944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7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7225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5003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2782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0560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58339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611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Learning:</a:t>
            </a:r>
          </a:p>
          <a:p>
            <a:pPr marL="324000" marR="0" lvl="0" indent="-32400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Blip>
                <a:blip r:embed="rId4"/>
              </a:buBlip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Why does </a:t>
            </a: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stochastic gradient descent 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converge to good local minima despite the non-convexity of the problem?</a:t>
            </a:r>
          </a:p>
        </p:txBody>
      </p:sp>
      <p:sp>
        <p:nvSpPr>
          <p:cNvPr id="17" name="Textplatzhalter 3">
            <a:extLst>
              <a:ext uri="{FF2B5EF4-FFF2-40B4-BE49-F238E27FC236}">
                <a16:creationId xmlns:a16="http://schemas.microsoft.com/office/drawing/2014/main" id="{80EF3612-F48D-C78F-AB49-89C9E291A1A6}"/>
              </a:ext>
            </a:extLst>
          </p:cNvPr>
          <p:cNvSpPr txBox="1">
            <a:spLocks/>
          </p:cNvSpPr>
          <p:nvPr/>
        </p:nvSpPr>
        <p:spPr>
          <a:xfrm>
            <a:off x="442796" y="3856143"/>
            <a:ext cx="10949709" cy="933066"/>
          </a:xfrm>
          <a:prstGeom prst="rect">
            <a:avLst/>
          </a:prstGeom>
        </p:spPr>
        <p:txBody>
          <a:bodyPr lIns="0" tIns="0" rIns="0" bIns="0"/>
          <a:lstStyle>
            <a:lvl1pPr marL="324000" marR="0" indent="-32400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Blip>
                <a:blip r:embed="rId4"/>
              </a:buBlip>
              <a:tabLst/>
              <a:defRPr lang="de-DE" sz="1900" kern="1200" baseline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  <a:lvl2pPr marL="611668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21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944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7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7225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5003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2782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0560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58339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611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Generalization:</a:t>
            </a:r>
          </a:p>
          <a:p>
            <a:pPr marL="324000" marR="0" lvl="0" indent="-32400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Blip>
                <a:blip r:embed="rId4"/>
              </a:buBlip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Can we derive an understanding of the </a:t>
            </a: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performance on the test data set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18" name="Textplatzhalter 3">
            <a:extLst>
              <a:ext uri="{FF2B5EF4-FFF2-40B4-BE49-F238E27FC236}">
                <a16:creationId xmlns:a16="http://schemas.microsoft.com/office/drawing/2014/main" id="{2409D11E-86BA-4141-3F51-687A225C346A}"/>
              </a:ext>
            </a:extLst>
          </p:cNvPr>
          <p:cNvSpPr txBox="1">
            <a:spLocks/>
          </p:cNvSpPr>
          <p:nvPr/>
        </p:nvSpPr>
        <p:spPr>
          <a:xfrm>
            <a:off x="442796" y="5144329"/>
            <a:ext cx="7548680" cy="933066"/>
          </a:xfrm>
          <a:prstGeom prst="rect">
            <a:avLst/>
          </a:prstGeom>
        </p:spPr>
        <p:txBody>
          <a:bodyPr lIns="0" tIns="0" rIns="0" bIns="0"/>
          <a:lstStyle>
            <a:lvl1pPr marL="324000" marR="0" indent="-32400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Blip>
                <a:blip r:embed="rId4"/>
              </a:buBlip>
              <a:tabLst/>
              <a:defRPr lang="de-DE" sz="1900" kern="1200" baseline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  <a:lvl2pPr marL="611668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21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944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7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7225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5003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2782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0560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58339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611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Explainability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</a:t>
            </a:r>
          </a:p>
          <a:p>
            <a:pPr marL="324000" marR="0" lvl="0" indent="-32400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Blip>
                <a:blip r:embed="rId4"/>
              </a:buBlip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Why did a trained deep neural network </a:t>
            </a: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reach a certain decision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EDB2C325-D0C2-6B05-A470-1C7A00F9DD0F}"/>
              </a:ext>
            </a:extLst>
          </p:cNvPr>
          <p:cNvSpPr txBox="1"/>
          <p:nvPr/>
        </p:nvSpPr>
        <p:spPr>
          <a:xfrm>
            <a:off x="341748" y="1802793"/>
            <a:ext cx="932872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Deriving general guidelines of how to choose the network architecture!</a:t>
            </a:r>
            <a:endParaRPr kumimoji="0" lang="de-DE" sz="17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71A9F466-0D2F-C47C-56D7-B02C30475467}"/>
              </a:ext>
            </a:extLst>
          </p:cNvPr>
          <p:cNvSpPr txBox="1"/>
          <p:nvPr/>
        </p:nvSpPr>
        <p:spPr>
          <a:xfrm>
            <a:off x="364835" y="3324478"/>
            <a:ext cx="932872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Understanding how to best design the training algorithm!</a:t>
            </a:r>
            <a:endParaRPr kumimoji="0" lang="de-DE" sz="17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AB0A3A61-6CA0-6CEC-F7F1-BD1E234DFCBC}"/>
              </a:ext>
            </a:extLst>
          </p:cNvPr>
          <p:cNvSpPr txBox="1"/>
          <p:nvPr/>
        </p:nvSpPr>
        <p:spPr>
          <a:xfrm>
            <a:off x="364835" y="4578092"/>
            <a:ext cx="932872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Providing success guarantees and error bounds!</a:t>
            </a:r>
            <a:endParaRPr kumimoji="0" lang="de-DE" sz="17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2C3D770A-CFF2-33BE-8704-7C2EE9F9B155}"/>
              </a:ext>
            </a:extLst>
          </p:cNvPr>
          <p:cNvSpPr txBox="1"/>
          <p:nvPr/>
        </p:nvSpPr>
        <p:spPr>
          <a:xfrm>
            <a:off x="364835" y="5839239"/>
            <a:ext cx="932872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Ensuring trustworthiness and complying with legal regulations!</a:t>
            </a:r>
            <a:endParaRPr kumimoji="0" lang="de-DE" sz="17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Grafik 1" descr="Ein Bild, das Grafiken, Grafikdesign, Screenshot, Schrift enthält.&#10;&#10;Automatisch generierte Beschreibung">
            <a:extLst>
              <a:ext uri="{FF2B5EF4-FFF2-40B4-BE49-F238E27FC236}">
                <a16:creationId xmlns:a16="http://schemas.microsoft.com/office/drawing/2014/main" id="{C64D9373-34C5-8F6E-2726-E02F8D5291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78373" y="322655"/>
            <a:ext cx="769022" cy="874549"/>
          </a:xfrm>
          <a:prstGeom prst="rect">
            <a:avLst/>
          </a:prstGeom>
        </p:spPr>
      </p:pic>
      <p:pic>
        <p:nvPicPr>
          <p:cNvPr id="28" name="Grafik 27" descr="Ein Bild, das Text, Screenshot, Electric Blue (Farbe), Schrift enthält.&#10;&#10;Automatisch generierte Beschreibung">
            <a:extLst>
              <a:ext uri="{FF2B5EF4-FFF2-40B4-BE49-F238E27FC236}">
                <a16:creationId xmlns:a16="http://schemas.microsoft.com/office/drawing/2014/main" id="{E578B60B-C448-1AE0-C1D8-A62D2CD185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1352" y="5588853"/>
            <a:ext cx="1530416" cy="857033"/>
          </a:xfrm>
          <a:prstGeom prst="rect">
            <a:avLst/>
          </a:prstGeom>
        </p:spPr>
      </p:pic>
      <p:pic>
        <p:nvPicPr>
          <p:cNvPr id="8" name="Grafik 7" descr="Ein Bild, das Auto, Fahrzeug, Landfahrzeug, Armaturenbrett enthält.&#10;&#10;KI-generierte Inhalte können fehlerhaft sein.">
            <a:extLst>
              <a:ext uri="{FF2B5EF4-FFF2-40B4-BE49-F238E27FC236}">
                <a16:creationId xmlns:a16="http://schemas.microsoft.com/office/drawing/2014/main" id="{0A557A91-1421-EA2C-69A1-2BFE94C3B7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697" y="3794693"/>
            <a:ext cx="1513676" cy="870328"/>
          </a:xfrm>
          <a:prstGeom prst="rect">
            <a:avLst/>
          </a:prstGeom>
        </p:spPr>
      </p:pic>
      <p:pic>
        <p:nvPicPr>
          <p:cNvPr id="6" name="Grafik 5" descr="Ein Bild, das Person, Kleidung, Helm, Blau enthält.&#10;&#10;KI-generierte Inhalte können fehlerhaft sein.">
            <a:extLst>
              <a:ext uri="{FF2B5EF4-FFF2-40B4-BE49-F238E27FC236}">
                <a16:creationId xmlns:a16="http://schemas.microsoft.com/office/drawing/2014/main" id="{88581099-741C-9918-62AC-7C73382D83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4010" y="4267365"/>
            <a:ext cx="1473385" cy="825096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834D685F-BFFF-DB99-2C06-2EC99C56A74A}"/>
              </a:ext>
            </a:extLst>
          </p:cNvPr>
          <p:cNvSpPr/>
          <p:nvPr/>
        </p:nvSpPr>
        <p:spPr>
          <a:xfrm>
            <a:off x="10351724" y="4254027"/>
            <a:ext cx="1513676" cy="838434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0072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85185E-6 L -0.07877 0.1905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1">
            <a:extLst>
              <a:ext uri="{FF2B5EF4-FFF2-40B4-BE49-F238E27FC236}">
                <a16:creationId xmlns:a16="http://schemas.microsoft.com/office/drawing/2014/main" id="{FAD36860-ECF8-45C2-8C39-BF507CD8E2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0627" y="2480963"/>
            <a:ext cx="10990745" cy="2109510"/>
          </a:xfrm>
        </p:spPr>
        <p:txBody>
          <a:bodyPr/>
          <a:lstStyle/>
          <a:p>
            <a:pPr algn="ctr"/>
            <a:endParaRPr lang="de-DE" sz="4000" i="1" dirty="0"/>
          </a:p>
          <a:p>
            <a:pPr algn="ctr">
              <a:lnSpc>
                <a:spcPct val="100000"/>
              </a:lnSpc>
            </a:pPr>
            <a:r>
              <a:rPr lang="de-DE" sz="4000" i="1" dirty="0" err="1"/>
              <a:t>Explainability</a:t>
            </a:r>
            <a:r>
              <a:rPr lang="de-DE" sz="4000" i="1" dirty="0"/>
              <a:t>: </a:t>
            </a:r>
          </a:p>
          <a:p>
            <a:pPr algn="ctr">
              <a:lnSpc>
                <a:spcPct val="100000"/>
              </a:lnSpc>
            </a:pPr>
            <a:r>
              <a:rPr lang="de-DE" sz="4000" b="1" i="1" dirty="0"/>
              <a:t>A </a:t>
            </a:r>
            <a:r>
              <a:rPr lang="de-DE" sz="4000" b="1" i="1" dirty="0" err="1"/>
              <a:t>Mathematical</a:t>
            </a:r>
            <a:r>
              <a:rPr lang="de-DE" sz="4000" b="1" i="1" dirty="0"/>
              <a:t> Approach</a:t>
            </a:r>
          </a:p>
          <a:p>
            <a:endParaRPr lang="de-DE" dirty="0"/>
          </a:p>
        </p:txBody>
      </p:sp>
      <p:pic>
        <p:nvPicPr>
          <p:cNvPr id="2" name="Grafik 1" descr="Ein Bild, das Grafiken, Grafikdesign, Screenshot, Schrift enthält.&#10;&#10;Automatisch generierte Beschreibung">
            <a:extLst>
              <a:ext uri="{FF2B5EF4-FFF2-40B4-BE49-F238E27FC236}">
                <a16:creationId xmlns:a16="http://schemas.microsoft.com/office/drawing/2014/main" id="{EEA34943-3B68-877F-D897-34D4D46868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8373" y="322655"/>
            <a:ext cx="769022" cy="874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73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erader Verbinder 2">
            <a:extLst>
              <a:ext uri="{FF2B5EF4-FFF2-40B4-BE49-F238E27FC236}">
                <a16:creationId xmlns:a16="http://schemas.microsoft.com/office/drawing/2014/main" id="{C0E01BFB-D5A0-40C3-982D-8197B0B8C5C1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008D99B-4D67-2C49-A66F-E725AD2704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2800" y="441325"/>
            <a:ext cx="11306175" cy="508794"/>
          </a:xfrm>
        </p:spPr>
        <p:txBody>
          <a:bodyPr/>
          <a:lstStyle/>
          <a:p>
            <a:pPr lvl="0"/>
            <a:r>
              <a:rPr lang="en-US" dirty="0"/>
              <a:t>Some General Thoughts about </a:t>
            </a:r>
            <a:r>
              <a:rPr lang="en-US" dirty="0" err="1"/>
              <a:t>Explainability</a:t>
            </a:r>
            <a:endParaRPr lang="en-US" dirty="0"/>
          </a:p>
        </p:txBody>
      </p:sp>
      <p:sp>
        <p:nvSpPr>
          <p:cNvPr id="25" name="Textplatzhalter 3">
            <a:extLst>
              <a:ext uri="{FF2B5EF4-FFF2-40B4-BE49-F238E27FC236}">
                <a16:creationId xmlns:a16="http://schemas.microsoft.com/office/drawing/2014/main" id="{A2386F24-DD99-0DB3-C239-167D0456B95D}"/>
              </a:ext>
            </a:extLst>
          </p:cNvPr>
          <p:cNvSpPr txBox="1">
            <a:spLocks/>
          </p:cNvSpPr>
          <p:nvPr/>
        </p:nvSpPr>
        <p:spPr>
          <a:xfrm>
            <a:off x="446399" y="1129579"/>
            <a:ext cx="11052873" cy="261864"/>
          </a:xfrm>
          <a:prstGeom prst="rect">
            <a:avLst/>
          </a:prstGeom>
        </p:spPr>
        <p:txBody>
          <a:bodyPr lIns="0" tIns="0" rIns="0" bIns="0"/>
          <a:lstStyle>
            <a:lvl1pPr marL="324000" marR="0" indent="-32400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Blip>
                <a:blip r:embed="rId3"/>
              </a:buBlip>
              <a:tabLst/>
              <a:defRPr lang="de-DE" sz="1900" kern="1200" baseline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  <a:lvl2pPr marL="611668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21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944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7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7225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5003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2782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0560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58339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611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Main Goal: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We aim to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understand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decisions of ``black-box'' predictors!</a:t>
            </a:r>
          </a:p>
        </p:txBody>
      </p:sp>
      <p:sp>
        <p:nvSpPr>
          <p:cNvPr id="35" name="Textplatzhalter 3">
            <a:extLst>
              <a:ext uri="{FF2B5EF4-FFF2-40B4-BE49-F238E27FC236}">
                <a16:creationId xmlns:a16="http://schemas.microsoft.com/office/drawing/2014/main" id="{9A146FAC-B325-3951-4503-CA4DA5E9F501}"/>
              </a:ext>
            </a:extLst>
          </p:cNvPr>
          <p:cNvSpPr txBox="1">
            <a:spLocks/>
          </p:cNvSpPr>
          <p:nvPr/>
        </p:nvSpPr>
        <p:spPr>
          <a:xfrm>
            <a:off x="442800" y="2719247"/>
            <a:ext cx="9591964" cy="1784305"/>
          </a:xfrm>
          <a:prstGeom prst="rect">
            <a:avLst/>
          </a:prstGeom>
        </p:spPr>
        <p:txBody>
          <a:bodyPr lIns="0" tIns="0" rIns="0" bIns="0"/>
          <a:lstStyle>
            <a:lvl1pPr marL="324000" marR="0" indent="-32400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Blip>
                <a:blip r:embed="rId3"/>
              </a:buBlip>
              <a:tabLst/>
              <a:defRPr lang="de-DE" sz="1900" kern="1200" baseline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  <a:lvl2pPr marL="611668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21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944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7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7225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5003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2782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0560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58339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611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Selected Questions:</a:t>
            </a:r>
          </a:p>
          <a:p>
            <a:pPr marL="324000" marR="0" lvl="0" indent="-32400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Blip>
                <a:blip r:embed="rId3"/>
              </a:buBlip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What </a:t>
            </a: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exactly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is relevance in a mathematical sense?</a:t>
            </a:r>
          </a:p>
          <a:p>
            <a:pPr marL="324000" marR="0" lvl="0" indent="-32400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Blip>
                <a:blip r:embed="rId3"/>
              </a:buBlip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Can we develop a theory for </a:t>
            </a: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optimal relevance maps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?</a:t>
            </a:r>
          </a:p>
          <a:p>
            <a:pPr marL="324000" marR="0" lvl="0" indent="-32400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Blip>
                <a:blip r:embed="rId3"/>
              </a:buBlip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Can we derive meaningful </a:t>
            </a: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higher level explanations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?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0A7F6EC-6E1A-2B4C-B9A4-A6141AE4CC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9207" y="1528987"/>
            <a:ext cx="969640" cy="969640"/>
          </a:xfrm>
          <a:prstGeom prst="rect">
            <a:avLst/>
          </a:prstGeom>
        </p:spPr>
      </p:pic>
      <p:pic>
        <p:nvPicPr>
          <p:cNvPr id="11" name="Grafik 10" descr="Ein Bild, das ClipArt enthält.&#10;&#10;Automatisch generierte Beschreibung">
            <a:extLst>
              <a:ext uri="{FF2B5EF4-FFF2-40B4-BE49-F238E27FC236}">
                <a16:creationId xmlns:a16="http://schemas.microsoft.com/office/drawing/2014/main" id="{6CB9142D-643E-7D87-D0D6-410B3C3F64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4166" y="3068327"/>
            <a:ext cx="1384240" cy="1384240"/>
          </a:xfrm>
          <a:prstGeom prst="rect">
            <a:avLst/>
          </a:prstGeom>
        </p:spPr>
      </p:pic>
      <p:pic>
        <p:nvPicPr>
          <p:cNvPr id="7" name="Grafik 6" descr="Ein Bild, das Grafiken, Grafikdesign, Screenshot, Schrift enthält.&#10;&#10;Automatisch generierte Beschreibung">
            <a:extLst>
              <a:ext uri="{FF2B5EF4-FFF2-40B4-BE49-F238E27FC236}">
                <a16:creationId xmlns:a16="http://schemas.microsoft.com/office/drawing/2014/main" id="{0A0A3D52-BC1E-B672-084A-291F426238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78373" y="322655"/>
            <a:ext cx="769022" cy="874549"/>
          </a:xfrm>
          <a:prstGeom prst="rect">
            <a:avLst/>
          </a:prstGeom>
        </p:spPr>
      </p:pic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5E5BEFCB-0CD8-D34E-1D1D-1D8B0BDA2B25}"/>
              </a:ext>
            </a:extLst>
          </p:cNvPr>
          <p:cNvSpPr txBox="1">
            <a:spLocks/>
          </p:cNvSpPr>
          <p:nvPr/>
        </p:nvSpPr>
        <p:spPr>
          <a:xfrm>
            <a:off x="457200" y="4720568"/>
            <a:ext cx="8592532" cy="991763"/>
          </a:xfrm>
          <a:prstGeom prst="rect">
            <a:avLst/>
          </a:prstGeom>
        </p:spPr>
        <p:txBody>
          <a:bodyPr lIns="0" tIns="0" rIns="0" bIns="0"/>
          <a:lstStyle>
            <a:lvl1pPr marL="324000" marR="0" indent="-32400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Blip>
                <a:blip r:embed="rId3"/>
              </a:buBlip>
              <a:tabLst/>
              <a:defRPr lang="de-DE" sz="1900" kern="1200" baseline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  <a:lvl2pPr marL="611668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21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944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7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7225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5003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2782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0560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58339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611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Vision:</a:t>
            </a:r>
          </a:p>
          <a:p>
            <a:pPr marL="0" marR="0" lvl="0" indent="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F187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Questioning the AI as a human about the reason for a decision!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08F7B458-4D90-270F-ED99-4B2EF98900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14942" y="4642267"/>
            <a:ext cx="1476864" cy="991763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B2EAA5FB-73B4-2C8A-5C55-C810AB7A09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21563" y="1491869"/>
            <a:ext cx="2643485" cy="1043876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C4BF9004-3433-C6DE-B19C-AA5DD3708812}"/>
              </a:ext>
            </a:extLst>
          </p:cNvPr>
          <p:cNvSpPr txBox="1"/>
          <p:nvPr/>
        </p:nvSpPr>
        <p:spPr>
          <a:xfrm>
            <a:off x="6629146" y="2550314"/>
            <a:ext cx="52182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Source: </a:t>
            </a:r>
            <a:r>
              <a:rPr kumimoji="0" lang="de-DE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Lapuschkin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Wäldchen, Binder, Montavon, Samek, Müller; 2019)</a:t>
            </a:r>
          </a:p>
        </p:txBody>
      </p:sp>
      <p:pic>
        <p:nvPicPr>
          <p:cNvPr id="14" name="Grafik 13" descr="Ein Bild, das Text enthält.&#10;&#10;Automatisch generierte Beschreibung">
            <a:extLst>
              <a:ext uri="{FF2B5EF4-FFF2-40B4-BE49-F238E27FC236}">
                <a16:creationId xmlns:a16="http://schemas.microsoft.com/office/drawing/2014/main" id="{EB601C21-B13F-CD59-1AB9-6D1F27FC6A2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7708" y="5657791"/>
            <a:ext cx="1348135" cy="897063"/>
          </a:xfrm>
          <a:prstGeom prst="rect">
            <a:avLst/>
          </a:prstGeom>
        </p:spPr>
      </p:pic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BB4792E0-4ECF-96BB-A583-B80654E41361}"/>
              </a:ext>
            </a:extLst>
          </p:cNvPr>
          <p:cNvSpPr/>
          <p:nvPr/>
        </p:nvSpPr>
        <p:spPr>
          <a:xfrm>
            <a:off x="2028990" y="6163077"/>
            <a:ext cx="7421098" cy="51116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50800" dir="30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464528C9-5C1C-6BDA-9CC7-A1D30D548EBA}"/>
              </a:ext>
            </a:extLst>
          </p:cNvPr>
          <p:cNvSpPr txBox="1"/>
          <p:nvPr/>
        </p:nvSpPr>
        <p:spPr>
          <a:xfrm>
            <a:off x="2028990" y="6229409"/>
            <a:ext cx="7679715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5064"/>
              </a:buClr>
              <a:buSzPts val="2000"/>
              <a:buFont typeface="Arial"/>
              <a:buNone/>
              <a:tabLst/>
              <a:defRPr/>
            </a:pP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Maven Pro SemiBold"/>
                <a:cs typeface="Maven Pro SemiBold"/>
                <a:sym typeface="Maven Pro SemiBold"/>
              </a:rPr>
              <a:t>The </a:t>
            </a:r>
            <a:r>
              <a:rPr kumimoji="0" lang="en-US" sz="22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Maven Pro SemiBold"/>
                <a:cs typeface="Maven Pro SemiBold"/>
                <a:sym typeface="Maven Pro SemiBold"/>
              </a:rPr>
              <a:t>explainability</a:t>
            </a: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Maven Pro SemiBold"/>
                <a:cs typeface="Maven Pro SemiBold"/>
                <a:sym typeface="Maven Pro SemiBold"/>
              </a:rPr>
              <a:t> approach itself needs to be reliable!</a:t>
            </a:r>
          </a:p>
        </p:txBody>
      </p:sp>
    </p:spTree>
    <p:extLst>
      <p:ext uri="{BB962C8B-B14F-4D97-AF65-F5344CB8AC3E}">
        <p14:creationId xmlns:p14="http://schemas.microsoft.com/office/powerpoint/2010/main" val="4218626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 animBg="1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3EEC9BE5-A8D1-D2D1-B9B2-AAE66C29B5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4">
            <a:extLst>
              <a:ext uri="{FF2B5EF4-FFF2-40B4-BE49-F238E27FC236}">
                <a16:creationId xmlns:a16="http://schemas.microsoft.com/office/drawing/2014/main" id="{8EBC9779-4C15-1F73-223F-AD58AFFBC826}"/>
              </a:ext>
            </a:extLst>
          </p:cNvPr>
          <p:cNvSpPr txBox="1">
            <a:spLocks/>
          </p:cNvSpPr>
          <p:nvPr/>
        </p:nvSpPr>
        <p:spPr>
          <a:xfrm>
            <a:off x="442800" y="441325"/>
            <a:ext cx="11306175" cy="508794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815557" rtl="0" eaLnBrk="1" latinLnBrk="0" hangingPunct="1">
              <a:lnSpc>
                <a:spcPts val="2640"/>
              </a:lnSpc>
              <a:spcBef>
                <a:spcPts val="0"/>
              </a:spcBef>
              <a:buFontTx/>
              <a:buNone/>
              <a:defRPr sz="22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11668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Tx/>
              <a:buNone/>
              <a:defRPr sz="21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944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Tx/>
              <a:buNone/>
              <a:defRPr sz="17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7225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Tx/>
              <a:buNone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5003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Tx/>
              <a:buNone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2782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0560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58339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611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15557" rtl="0" eaLnBrk="1" fontAlgn="auto" latinLnBrk="0" hangingPunct="1">
              <a:lnSpc>
                <a:spcPts val="2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Some</a:t>
            </a:r>
            <a:r>
              <a:rPr kumimoji="0" lang="de-DE" sz="2200" b="1" i="0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Categories</a:t>
            </a:r>
            <a:r>
              <a:rPr kumimoji="0" lang="de-DE" sz="2200" b="1" i="0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of</a:t>
            </a:r>
            <a:r>
              <a:rPr kumimoji="0" lang="de-DE" sz="2200" b="1" i="0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Explainability</a:t>
            </a:r>
            <a:r>
              <a:rPr kumimoji="0" lang="de-DE" sz="2200" b="1" i="0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Methods (Model-</a:t>
            </a:r>
            <a:r>
              <a:rPr kumimoji="0" lang="de-DE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Agnostic</a:t>
            </a:r>
            <a:r>
              <a:rPr kumimoji="0" lang="de-DE" sz="2200" b="1" i="0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&amp; Model-</a:t>
            </a:r>
            <a:r>
              <a:rPr kumimoji="0" lang="de-DE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Specific</a:t>
            </a:r>
            <a:r>
              <a:rPr kumimoji="0" lang="de-DE" sz="2200" b="1" i="0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</a:t>
            </a:r>
          </a:p>
        </p:txBody>
      </p:sp>
      <p:sp>
        <p:nvSpPr>
          <p:cNvPr id="16" name="Textplatzhalter 3">
            <a:extLst>
              <a:ext uri="{FF2B5EF4-FFF2-40B4-BE49-F238E27FC236}">
                <a16:creationId xmlns:a16="http://schemas.microsoft.com/office/drawing/2014/main" id="{98561658-04D9-C06E-5602-FB0165F9C4C6}"/>
              </a:ext>
            </a:extLst>
          </p:cNvPr>
          <p:cNvSpPr txBox="1">
            <a:spLocks/>
          </p:cNvSpPr>
          <p:nvPr/>
        </p:nvSpPr>
        <p:spPr>
          <a:xfrm>
            <a:off x="457199" y="1266129"/>
            <a:ext cx="10949709" cy="5057555"/>
          </a:xfrm>
          <a:prstGeom prst="rect">
            <a:avLst/>
          </a:prstGeom>
        </p:spPr>
        <p:txBody>
          <a:bodyPr lIns="0" tIns="0" rIns="0" bIns="0"/>
          <a:lstStyle>
            <a:lvl1pPr marL="324000" marR="0" indent="-32400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Blip>
                <a:blip r:embed="rId2"/>
              </a:buBlip>
              <a:tabLst/>
              <a:defRPr lang="de-DE" sz="1900" kern="1200" baseline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  <a:lvl2pPr marL="611668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21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944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7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7225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5003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2782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0560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58339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611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de-DE" sz="1900" b="1" i="0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Gradient </a:t>
            </a:r>
            <a:r>
              <a:rPr kumimoji="0" lang="de-DE" sz="1900" b="1" i="0" u="none" strike="noStrike" kern="1200" cap="none" spc="0" normalizeH="0" baseline="0" noProof="0" dirty="0" err="1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based</a:t>
            </a:r>
            <a:r>
              <a:rPr kumimoji="0" lang="de-DE" sz="1900" b="1" i="0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de-DE" sz="1900" b="1" i="0" u="none" strike="noStrike" kern="1200" cap="none" spc="0" normalizeH="0" baseline="0" noProof="0" dirty="0" err="1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methods</a:t>
            </a:r>
            <a:r>
              <a:rPr kumimoji="0" lang="de-DE" sz="1900" b="1" i="0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:</a:t>
            </a:r>
          </a:p>
          <a:p>
            <a:pPr marL="324000" marR="0" lvl="0" indent="-32400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Blip>
                <a:blip r:embed="rId2"/>
              </a:buBlip>
              <a:tabLst/>
              <a:defRPr/>
            </a:pPr>
            <a:r>
              <a:rPr kumimoji="0" lang="de-DE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Sensitivity</a:t>
            </a:r>
            <a:r>
              <a:rPr kumimoji="0" lang="de-DE" sz="19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Analysis, </a:t>
            </a:r>
            <a:r>
              <a:rPr kumimoji="0" lang="de-DE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SmoothGrad</a:t>
            </a:r>
            <a:r>
              <a:rPr kumimoji="0" lang="de-DE" sz="19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etc.</a:t>
            </a: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srgbClr val="232323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815557" rtl="0" eaLnBrk="1" fontAlgn="auto" latinLnBrk="0" hangingPunct="1">
              <a:lnSpc>
                <a:spcPts val="2280"/>
              </a:lnSpc>
              <a:spcBef>
                <a:spcPts val="1200"/>
              </a:spcBef>
              <a:spcAft>
                <a:spcPts val="110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Backwards propagation based methods:</a:t>
            </a:r>
          </a:p>
          <a:p>
            <a:pPr marL="324000" marR="0" lvl="0" indent="-32400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Blip>
                <a:blip r:embed="rId2"/>
              </a:buBlip>
              <a:tabLst/>
              <a:defRPr/>
            </a:pPr>
            <a:r>
              <a:rPr kumimoji="0" lang="de-DE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Guided</a:t>
            </a:r>
            <a:r>
              <a:rPr kumimoji="0" lang="de-DE" sz="19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de-DE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Backprop</a:t>
            </a:r>
            <a:r>
              <a:rPr kumimoji="0" lang="de-DE" sz="19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Layer-</a:t>
            </a:r>
            <a:r>
              <a:rPr kumimoji="0" lang="de-DE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wise</a:t>
            </a:r>
            <a:r>
              <a:rPr kumimoji="0" lang="de-DE" sz="19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de-DE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Relevance</a:t>
            </a:r>
            <a:r>
              <a:rPr kumimoji="0" lang="de-DE" sz="19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</a:t>
            </a:r>
            <a:r>
              <a:rPr kumimoji="0" lang="nn-NO" sz="19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Deep Taylor, etc.</a:t>
            </a:r>
          </a:p>
          <a:p>
            <a:pPr marL="0" marR="0" lvl="0" indent="0" algn="l" defTabSz="815557" rtl="0" eaLnBrk="1" fontAlgn="auto" latinLnBrk="0" hangingPunct="1">
              <a:lnSpc>
                <a:spcPts val="2280"/>
              </a:lnSpc>
              <a:spcBef>
                <a:spcPts val="1200"/>
              </a:spcBef>
              <a:spcAft>
                <a:spcPts val="110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de-DE" sz="1900" b="1" i="0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Surrogate </a:t>
            </a:r>
            <a:r>
              <a:rPr kumimoji="0" lang="de-DE" sz="1900" b="1" i="0" u="none" strike="noStrike" kern="1200" cap="none" spc="0" normalizeH="0" baseline="0" noProof="0" dirty="0" err="1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model</a:t>
            </a:r>
            <a:r>
              <a:rPr kumimoji="0" lang="de-DE" sz="1900" b="1" i="0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de-DE" sz="1900" b="1" i="0" u="none" strike="noStrike" kern="1200" cap="none" spc="0" normalizeH="0" baseline="0" noProof="0" dirty="0" err="1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based</a:t>
            </a:r>
            <a:r>
              <a:rPr kumimoji="0" lang="de-DE" sz="1900" b="1" i="0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de-DE" sz="1900" b="1" i="0" u="none" strike="noStrike" kern="1200" cap="none" spc="0" normalizeH="0" baseline="0" noProof="0" dirty="0" err="1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methods</a:t>
            </a:r>
            <a:r>
              <a:rPr kumimoji="0" lang="de-DE" sz="1900" b="1" i="0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:</a:t>
            </a:r>
          </a:p>
          <a:p>
            <a:pPr marL="324000" marR="0" lvl="0" indent="-32400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Blip>
                <a:blip r:embed="rId2"/>
              </a:buBlip>
              <a:tabLst/>
              <a:defRPr/>
            </a:pPr>
            <a:r>
              <a:rPr kumimoji="0" lang="de-DE" sz="19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LIME, etc.</a:t>
            </a:r>
          </a:p>
          <a:p>
            <a:pPr marL="0" marR="0" lvl="0" indent="0" algn="l" defTabSz="815557" rtl="0" eaLnBrk="1" fontAlgn="auto" latinLnBrk="0" hangingPunct="1">
              <a:lnSpc>
                <a:spcPts val="2280"/>
              </a:lnSpc>
              <a:spcBef>
                <a:spcPts val="1200"/>
              </a:spcBef>
              <a:spcAft>
                <a:spcPts val="110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de-DE" sz="1900" b="1" i="0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Game </a:t>
            </a:r>
            <a:r>
              <a:rPr kumimoji="0" lang="de-DE" sz="1900" b="1" i="0" u="none" strike="noStrike" kern="1200" cap="none" spc="0" normalizeH="0" baseline="0" noProof="0" dirty="0" err="1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theoretic</a:t>
            </a:r>
            <a:r>
              <a:rPr kumimoji="0" lang="de-DE" sz="1900" b="1" i="0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de-DE" sz="1900" b="1" i="0" u="none" strike="noStrike" kern="1200" cap="none" spc="0" normalizeH="0" baseline="0" noProof="0" dirty="0" err="1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methods</a:t>
            </a:r>
            <a:r>
              <a:rPr kumimoji="0" lang="de-DE" sz="1900" b="1" i="0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:</a:t>
            </a:r>
          </a:p>
          <a:p>
            <a:pPr marL="324000" marR="0" lvl="0" indent="-32400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Blip>
                <a:blip r:embed="rId2"/>
              </a:buBlip>
              <a:tabLst/>
              <a:defRPr/>
            </a:pPr>
            <a:r>
              <a:rPr kumimoji="0" lang="de-DE" sz="19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Shapley </a:t>
            </a:r>
            <a:r>
              <a:rPr kumimoji="0" lang="de-DE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values</a:t>
            </a:r>
            <a:r>
              <a:rPr kumimoji="0" lang="de-DE" sz="19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SHAP, etc.</a:t>
            </a:r>
          </a:p>
          <a:p>
            <a:pPr marL="0" marR="0" lvl="0" indent="0" algn="l" defTabSz="815557" rtl="0" eaLnBrk="1" fontAlgn="auto" latinLnBrk="0" hangingPunct="1">
              <a:lnSpc>
                <a:spcPts val="2280"/>
              </a:lnSpc>
              <a:spcBef>
                <a:spcPts val="1200"/>
              </a:spcBef>
              <a:spcAft>
                <a:spcPts val="110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Neuro-symbolic methods: </a:t>
            </a:r>
          </a:p>
          <a:p>
            <a:pPr marL="324000" marR="0" lvl="0" indent="-32400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Blip>
                <a:blip r:embed="rId2"/>
              </a:buBlip>
              <a:tabLst/>
              <a:defRPr/>
            </a:pP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NeSy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XIL, etc.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E3073E67-8CB3-A660-14E0-AB8C850E32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2382" y="3098892"/>
            <a:ext cx="4432419" cy="1005581"/>
          </a:xfrm>
          <a:prstGeom prst="rect">
            <a:avLst/>
          </a:prstGeom>
        </p:spPr>
      </p:pic>
      <p:pic>
        <p:nvPicPr>
          <p:cNvPr id="25" name="Grafik 24" descr="Ein Bild, das Text, Screenshot, Schrift, Diagramm enthält.&#10;&#10;Automatisch generierte Beschreibung">
            <a:extLst>
              <a:ext uri="{FF2B5EF4-FFF2-40B4-BE49-F238E27FC236}">
                <a16:creationId xmlns:a16="http://schemas.microsoft.com/office/drawing/2014/main" id="{2727FC13-E0EF-B825-9D29-B6CA364F08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5668" y="4281544"/>
            <a:ext cx="3601595" cy="2397633"/>
          </a:xfrm>
          <a:prstGeom prst="rect">
            <a:avLst/>
          </a:prstGeom>
        </p:spPr>
      </p:pic>
      <p:pic>
        <p:nvPicPr>
          <p:cNvPr id="27" name="Grafik 26" descr="Ein Bild, das Text, Screenshot, Grafiken, Grafikdesign enthält.&#10;&#10;Automatisch generierte Beschreibung">
            <a:extLst>
              <a:ext uri="{FF2B5EF4-FFF2-40B4-BE49-F238E27FC236}">
                <a16:creationId xmlns:a16="http://schemas.microsoft.com/office/drawing/2014/main" id="{0E6F4570-5E32-B86D-5133-38746A9413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719" y="1091306"/>
            <a:ext cx="2396930" cy="1198465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8CE6F202-D09A-83D6-A809-CC542F7BAD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7110" y="4075504"/>
            <a:ext cx="1777868" cy="579332"/>
          </a:xfrm>
          <a:prstGeom prst="rect">
            <a:avLst/>
          </a:prstGeom>
        </p:spPr>
      </p:pic>
      <p:pic>
        <p:nvPicPr>
          <p:cNvPr id="2" name="Grafik 1" descr="Ein Bild, das Grafiken, Grafikdesign, Screenshot, Schrift enthält.&#10;&#10;Automatisch generierte Beschreibung">
            <a:extLst>
              <a:ext uri="{FF2B5EF4-FFF2-40B4-BE49-F238E27FC236}">
                <a16:creationId xmlns:a16="http://schemas.microsoft.com/office/drawing/2014/main" id="{83279B24-1457-386F-4E27-8A597BD6AA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78373" y="322655"/>
            <a:ext cx="769022" cy="874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727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platzhalter 3">
                <a:extLst>
                  <a:ext uri="{FF2B5EF4-FFF2-40B4-BE49-F238E27FC236}">
                    <a16:creationId xmlns:a16="http://schemas.microsoft.com/office/drawing/2014/main" id="{AE1C3AE5-8886-8725-8892-1C44DC076AA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46345" y="1113626"/>
                <a:ext cx="6581177" cy="400110"/>
              </a:xfrm>
              <a:prstGeom prst="rect">
                <a:avLst/>
              </a:prstGeom>
            </p:spPr>
            <p:txBody>
              <a:bodyPr lIns="0" tIns="0" rIns="0" bIns="0"/>
              <a:lstStyle>
                <a:lvl1pPr marL="324000" marR="0" indent="-324000" algn="l" defTabSz="815557" rtl="0" eaLnBrk="1" fontAlgn="auto" latinLnBrk="0" hangingPunct="1">
                  <a:lnSpc>
                    <a:spcPts val="2280"/>
                  </a:lnSpc>
                  <a:spcBef>
                    <a:spcPts val="0"/>
                  </a:spcBef>
                  <a:spcAft>
                    <a:spcPts val="1100"/>
                  </a:spcAft>
                  <a:buClrTx/>
                  <a:buSzPct val="125000"/>
                  <a:buFontTx/>
                  <a:buBlip>
                    <a:blip r:embed="rId3"/>
                  </a:buBlip>
                  <a:tabLst/>
                  <a:defRPr lang="de-DE" sz="1900" kern="1200" baseline="0" smtClean="0">
                    <a:solidFill>
                      <a:schemeClr val="tx2"/>
                    </a:solidFill>
                    <a:effectLst/>
                    <a:latin typeface="+mn-lt"/>
                    <a:ea typeface="+mn-ea"/>
                    <a:cs typeface="+mn-cs"/>
                  </a:defRPr>
                </a:lvl1pPr>
                <a:lvl2pPr marL="611668" indent="-203890" algn="l" defTabSz="815557" rtl="0" eaLnBrk="1" latinLnBrk="0" hangingPunct="1">
                  <a:lnSpc>
                    <a:spcPct val="90000"/>
                  </a:lnSpc>
                  <a:spcBef>
                    <a:spcPts val="446"/>
                  </a:spcBef>
                  <a:buFont typeface="Arial" panose="020B0604020202020204" pitchFamily="34" charset="0"/>
                  <a:buChar char="•"/>
                  <a:defRPr sz="214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9447" indent="-203890" algn="l" defTabSz="815557" rtl="0" eaLnBrk="1" latinLnBrk="0" hangingPunct="1">
                  <a:lnSpc>
                    <a:spcPct val="90000"/>
                  </a:lnSpc>
                  <a:spcBef>
                    <a:spcPts val="446"/>
                  </a:spcBef>
                  <a:buFont typeface="Arial" panose="020B0604020202020204" pitchFamily="34" charset="0"/>
                  <a:buChar char="•"/>
                  <a:defRPr sz="178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427225" indent="-203890" algn="l" defTabSz="815557" rtl="0" eaLnBrk="1" latinLnBrk="0" hangingPunct="1">
                  <a:lnSpc>
                    <a:spcPct val="90000"/>
                  </a:lnSpc>
                  <a:spcBef>
                    <a:spcPts val="446"/>
                  </a:spcBef>
                  <a:buFont typeface="Arial" panose="020B0604020202020204" pitchFamily="34" charset="0"/>
                  <a:buChar char="•"/>
                  <a:defRPr sz="160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35003" indent="-203890" algn="l" defTabSz="815557" rtl="0" eaLnBrk="1" latinLnBrk="0" hangingPunct="1">
                  <a:lnSpc>
                    <a:spcPct val="90000"/>
                  </a:lnSpc>
                  <a:spcBef>
                    <a:spcPts val="446"/>
                  </a:spcBef>
                  <a:buFont typeface="Arial" panose="020B0604020202020204" pitchFamily="34" charset="0"/>
                  <a:buChar char="•"/>
                  <a:defRPr sz="160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42782" indent="-203890" algn="l" defTabSz="815557" rtl="0" eaLnBrk="1" latinLnBrk="0" hangingPunct="1">
                  <a:lnSpc>
                    <a:spcPct val="90000"/>
                  </a:lnSpc>
                  <a:spcBef>
                    <a:spcPts val="446"/>
                  </a:spcBef>
                  <a:buFont typeface="Arial" panose="020B0604020202020204" pitchFamily="34" charset="0"/>
                  <a:buChar char="•"/>
                  <a:defRPr sz="160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650560" indent="-203890" algn="l" defTabSz="815557" rtl="0" eaLnBrk="1" latinLnBrk="0" hangingPunct="1">
                  <a:lnSpc>
                    <a:spcPct val="90000"/>
                  </a:lnSpc>
                  <a:spcBef>
                    <a:spcPts val="446"/>
                  </a:spcBef>
                  <a:buFont typeface="Arial" panose="020B0604020202020204" pitchFamily="34" charset="0"/>
                  <a:buChar char="•"/>
                  <a:defRPr sz="160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058339" indent="-203890" algn="l" defTabSz="815557" rtl="0" eaLnBrk="1" latinLnBrk="0" hangingPunct="1">
                  <a:lnSpc>
                    <a:spcPct val="90000"/>
                  </a:lnSpc>
                  <a:spcBef>
                    <a:spcPts val="446"/>
                  </a:spcBef>
                  <a:buFont typeface="Arial" panose="020B0604020202020204" pitchFamily="34" charset="0"/>
                  <a:buChar char="•"/>
                  <a:defRPr sz="160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466117" indent="-203890" algn="l" defTabSz="815557" rtl="0" eaLnBrk="1" latinLnBrk="0" hangingPunct="1">
                  <a:lnSpc>
                    <a:spcPct val="90000"/>
                  </a:lnSpc>
                  <a:spcBef>
                    <a:spcPts val="446"/>
                  </a:spcBef>
                  <a:buFont typeface="Arial" panose="020B0604020202020204" pitchFamily="34" charset="0"/>
                  <a:buChar char="•"/>
                  <a:defRPr sz="160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815557" rtl="0" eaLnBrk="1" fontAlgn="auto" latinLnBrk="0" hangingPunct="1">
                  <a:lnSpc>
                    <a:spcPts val="2280"/>
                  </a:lnSpc>
                  <a:spcBef>
                    <a:spcPts val="0"/>
                  </a:spcBef>
                  <a:spcAft>
                    <a:spcPts val="1100"/>
                  </a:spcAft>
                  <a:buClrTx/>
                  <a:buSzPct val="125000"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3232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324000" marR="0" lvl="0" indent="-324000" algn="l" defTabSz="815557" rtl="0" eaLnBrk="1" fontAlgn="auto" latinLnBrk="0" hangingPunct="1">
                  <a:lnSpc>
                    <a:spcPts val="2280"/>
                  </a:lnSpc>
                  <a:spcBef>
                    <a:spcPts val="0"/>
                  </a:spcBef>
                  <a:spcAft>
                    <a:spcPts val="1100"/>
                  </a:spcAft>
                  <a:buClrTx/>
                  <a:buSzPct val="125000"/>
                  <a:buFontTx/>
                  <a:buBlip>
                    <a:blip r:embed="rId3"/>
                  </a:buBlip>
                  <a:tabLst/>
                  <a:defRPr/>
                </a:pPr>
                <a:r>
                  <a:rPr kumimoji="0" lang="de-D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 </a:t>
                </a:r>
                <a:r>
                  <a:rPr kumimoji="0" lang="de-DE" sz="19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Let</a:t>
                </a:r>
                <a:r>
                  <a:rPr kumimoji="0" lang="de-D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de-DE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Φ</m:t>
                    </m:r>
                    <m:r>
                      <a:rPr kumimoji="0" lang="de-DE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:</m:t>
                    </m:r>
                    <m:sSup>
                      <m:sSupPr>
                        <m:ctrlPr>
                          <a:rPr kumimoji="0" lang="de-DE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kumimoji="0" lang="de-DE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232323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de-DE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232323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kumimoji="0" lang="de-DE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𝑑</m:t>
                        </m:r>
                      </m:sup>
                    </m:sSup>
                    <m:r>
                      <a:rPr kumimoji="0" lang="de-DE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→</m:t>
                    </m:r>
                    <m:d>
                      <m:dPr>
                        <m:begChr m:val="["/>
                        <m:endChr m:val="]"/>
                        <m:ctrlPr>
                          <a:rPr kumimoji="0" lang="de-DE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de-DE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0,1</m:t>
                        </m:r>
                      </m:e>
                    </m:d>
                    <m:r>
                      <a:rPr kumimoji="0" lang="de-DE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US" sz="1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be a </a:t>
                </a:r>
                <a:r>
                  <a:rPr kumimoji="0" lang="en-US" sz="19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883A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neural network</a:t>
                </a:r>
                <a:r>
                  <a:rPr kumimoji="0" lang="en-US" sz="1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.</a:t>
                </a:r>
              </a:p>
            </p:txBody>
          </p:sp>
        </mc:Choice>
        <mc:Fallback xmlns="">
          <p:sp>
            <p:nvSpPr>
              <p:cNvPr id="24" name="Textplatzhalter 3">
                <a:extLst>
                  <a:ext uri="{FF2B5EF4-FFF2-40B4-BE49-F238E27FC236}">
                    <a16:creationId xmlns:a16="http://schemas.microsoft.com/office/drawing/2014/main" id="{AE1C3AE5-8886-8725-8892-1C44DC076A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345" y="1113626"/>
                <a:ext cx="6581177" cy="400110"/>
              </a:xfrm>
              <a:prstGeom prst="rect">
                <a:avLst/>
              </a:prstGeom>
              <a:blipFill>
                <a:blip r:embed="rId4"/>
                <a:stretch>
                  <a:fillRect l="-93" b="-11538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Gerader Verbinder 2">
            <a:extLst>
              <a:ext uri="{FF2B5EF4-FFF2-40B4-BE49-F238E27FC236}">
                <a16:creationId xmlns:a16="http://schemas.microsoft.com/office/drawing/2014/main" id="{C0E01BFB-D5A0-40C3-982D-8197B0B8C5C1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008D99B-4D67-2C49-A66F-E725AD2704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2800" y="441325"/>
            <a:ext cx="11306175" cy="508794"/>
          </a:xfrm>
        </p:spPr>
        <p:txBody>
          <a:bodyPr/>
          <a:lstStyle/>
          <a:p>
            <a:pPr lvl="0"/>
            <a:r>
              <a:rPr lang="en-US" dirty="0"/>
              <a:t>Information Theory: Rate-Distortion Viewpoint</a:t>
            </a:r>
          </a:p>
        </p:txBody>
      </p:sp>
      <p:pic>
        <p:nvPicPr>
          <p:cNvPr id="2" name="Grafik 1" descr="Ein Bild, das Grafiken, Grafikdesign, Screenshot, Schrift enthält.&#10;&#10;Automatisch generierte Beschreibung">
            <a:extLst>
              <a:ext uri="{FF2B5EF4-FFF2-40B4-BE49-F238E27FC236}">
                <a16:creationId xmlns:a16="http://schemas.microsoft.com/office/drawing/2014/main" id="{3E00650B-75DE-685C-52A5-AD541EA9CA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78373" y="322655"/>
            <a:ext cx="769022" cy="874549"/>
          </a:xfrm>
          <a:prstGeom prst="rect">
            <a:avLst/>
          </a:prstGeo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EE0551E-DC7C-3C15-BD3F-7ED63EAB3822}"/>
              </a:ext>
            </a:extLst>
          </p:cNvPr>
          <p:cNvSpPr txBox="1">
            <a:spLocks/>
          </p:cNvSpPr>
          <p:nvPr/>
        </p:nvSpPr>
        <p:spPr>
          <a:xfrm>
            <a:off x="457200" y="1068789"/>
            <a:ext cx="6581177" cy="400110"/>
          </a:xfrm>
          <a:prstGeom prst="rect">
            <a:avLst/>
          </a:prstGeom>
        </p:spPr>
        <p:txBody>
          <a:bodyPr lIns="0" tIns="0" rIns="0" bIns="0"/>
          <a:lstStyle>
            <a:lvl1pPr marL="324000" marR="0" indent="-32400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Blip>
                <a:blip r:embed="rId3"/>
              </a:buBlip>
              <a:tabLst/>
              <a:defRPr lang="de-DE" sz="1900" kern="1200" baseline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  <a:lvl2pPr marL="611668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21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944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7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7225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5003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2782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0560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58339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611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The Setting: </a:t>
            </a: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srgbClr val="23232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D9FFD346-D31D-3E77-3752-E292EF180E65}"/>
              </a:ext>
            </a:extLst>
          </p:cNvPr>
          <p:cNvSpPr txBox="1"/>
          <p:nvPr/>
        </p:nvSpPr>
        <p:spPr>
          <a:xfrm>
            <a:off x="3630067" y="2046558"/>
            <a:ext cx="54769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Alice                                                     Bob </a:t>
            </a:r>
          </a:p>
        </p:txBody>
      </p: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D1E1C785-24CB-5FC9-B2C6-07797218BD73}"/>
              </a:ext>
            </a:extLst>
          </p:cNvPr>
          <p:cNvCxnSpPr/>
          <p:nvPr/>
        </p:nvCxnSpPr>
        <p:spPr>
          <a:xfrm>
            <a:off x="4535040" y="2310341"/>
            <a:ext cx="3186260" cy="0"/>
          </a:xfrm>
          <a:prstGeom prst="straightConnector1">
            <a:avLst/>
          </a:prstGeom>
          <a:ln w="19050"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afik 15">
            <a:extLst>
              <a:ext uri="{FF2B5EF4-FFF2-40B4-BE49-F238E27FC236}">
                <a16:creationId xmlns:a16="http://schemas.microsoft.com/office/drawing/2014/main" id="{0FA04883-5957-909F-7390-58512C1F33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2359" y="2547756"/>
            <a:ext cx="858587" cy="853288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2220D7D6-5CEB-3BDB-5F78-8D322C81A4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09967" y="2629951"/>
            <a:ext cx="858586" cy="853287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A29545C3-DB30-BBCB-5882-422782C2C7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48013" y="2526126"/>
            <a:ext cx="880695" cy="8752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feld 20">
                <a:extLst>
                  <a:ext uri="{FF2B5EF4-FFF2-40B4-BE49-F238E27FC236}">
                    <a16:creationId xmlns:a16="http://schemas.microsoft.com/office/drawing/2014/main" id="{6BEA62A2-B346-27B3-8487-A4751B6F8664}"/>
                  </a:ext>
                </a:extLst>
              </p:cNvPr>
              <p:cNvSpPr txBox="1"/>
              <p:nvPr/>
            </p:nvSpPr>
            <p:spPr>
              <a:xfrm>
                <a:off x="1134740" y="2507302"/>
                <a:ext cx="2001434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de-DE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32323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Φ</m:t>
                      </m:r>
                      <m:d>
                        <m:dPr>
                          <m:ctrlPr>
                            <a:rPr kumimoji="0" lang="de-DE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232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de-DE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232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</m:d>
                      <m:r>
                        <a:rPr kumimoji="0" lang="de-DE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32323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=0.97</m:t>
                      </m:r>
                    </m:oMath>
                  </m:oMathPara>
                </a14:m>
                <a:endParaRPr kumimoji="0" lang="de-DE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232323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„Monkey“</a:t>
                </a:r>
              </a:p>
            </p:txBody>
          </p:sp>
        </mc:Choice>
        <mc:Fallback xmlns="">
          <p:sp>
            <p:nvSpPr>
              <p:cNvPr id="21" name="Textfeld 20">
                <a:extLst>
                  <a:ext uri="{FF2B5EF4-FFF2-40B4-BE49-F238E27FC236}">
                    <a16:creationId xmlns:a16="http://schemas.microsoft.com/office/drawing/2014/main" id="{6BEA62A2-B346-27B3-8487-A4751B6F86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4740" y="2507302"/>
                <a:ext cx="2001434" cy="861774"/>
              </a:xfrm>
              <a:prstGeom prst="rect">
                <a:avLst/>
              </a:prstGeom>
              <a:blipFill>
                <a:blip r:embed="rId9"/>
                <a:stretch>
                  <a:fillRect b="-774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feld 21">
                <a:extLst>
                  <a:ext uri="{FF2B5EF4-FFF2-40B4-BE49-F238E27FC236}">
                    <a16:creationId xmlns:a16="http://schemas.microsoft.com/office/drawing/2014/main" id="{8BAE12F5-C9F5-95CF-C38F-37F98146501D}"/>
                  </a:ext>
                </a:extLst>
              </p:cNvPr>
              <p:cNvSpPr txBox="1"/>
              <p:nvPr/>
            </p:nvSpPr>
            <p:spPr>
              <a:xfrm>
                <a:off x="8978956" y="2507302"/>
                <a:ext cx="2001434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de-DE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32323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Φ</m:t>
                      </m:r>
                      <m:d>
                        <m:dPr>
                          <m:ctrlPr>
                            <a:rPr kumimoji="0" lang="de-DE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232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de-DE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232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</m:d>
                      <m:r>
                        <a:rPr kumimoji="0" lang="de-DE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32323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=0.91</m:t>
                      </m:r>
                    </m:oMath>
                  </m:oMathPara>
                </a14:m>
                <a:endParaRPr kumimoji="0" lang="de-DE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232323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„Monkey“</a:t>
                </a:r>
              </a:p>
            </p:txBody>
          </p:sp>
        </mc:Choice>
        <mc:Fallback xmlns="">
          <p:sp>
            <p:nvSpPr>
              <p:cNvPr id="22" name="Textfeld 21">
                <a:extLst>
                  <a:ext uri="{FF2B5EF4-FFF2-40B4-BE49-F238E27FC236}">
                    <a16:creationId xmlns:a16="http://schemas.microsoft.com/office/drawing/2014/main" id="{8BAE12F5-C9F5-95CF-C38F-37F9814650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78956" y="2507302"/>
                <a:ext cx="2001434" cy="861774"/>
              </a:xfrm>
              <a:prstGeom prst="rect">
                <a:avLst/>
              </a:prstGeom>
              <a:blipFill>
                <a:blip r:embed="rId10"/>
                <a:stretch>
                  <a:fillRect b="-774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feld 22">
                <a:extLst>
                  <a:ext uri="{FF2B5EF4-FFF2-40B4-BE49-F238E27FC236}">
                    <a16:creationId xmlns:a16="http://schemas.microsoft.com/office/drawing/2014/main" id="{4F9DBF8C-9CD3-1CA8-EC74-46B7E4C74995}"/>
                  </a:ext>
                </a:extLst>
              </p:cNvPr>
              <p:cNvSpPr txBox="1"/>
              <p:nvPr/>
            </p:nvSpPr>
            <p:spPr>
              <a:xfrm>
                <a:off x="3308288" y="3478972"/>
                <a:ext cx="658117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Original </a:t>
                </a:r>
                <a:r>
                  <a:rPr kumimoji="0" lang="de-DE" sz="1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image</a:t>
                </a:r>
                <a:r>
                  <a:rPr kumimoji="0" lang="de-DE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de-DE" sz="1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kumimoji="0" lang="de-DE" sz="1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</m:t>
                    </m:r>
                  </m:oMath>
                </a14:m>
                <a:r>
                  <a:rPr kumimoji="0" lang="de-DE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                Partial </a:t>
                </a:r>
                <a:r>
                  <a:rPr kumimoji="0" lang="de-DE" sz="1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image</a:t>
                </a:r>
                <a:r>
                  <a:rPr kumimoji="0" lang="de-DE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de-DE" sz="1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𝑆</m:t>
                    </m:r>
                    <m:r>
                      <a:rPr kumimoji="0" lang="de-DE" sz="1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de-DE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            Random </a:t>
                </a:r>
                <a:r>
                  <a:rPr kumimoji="0" lang="de-DE" sz="1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completion</a:t>
                </a:r>
                <a:r>
                  <a:rPr kumimoji="0" lang="de-DE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de-DE" sz="1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</m:oMath>
                </a14:m>
                <a:endParaRPr kumimoji="0" lang="de-DE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32323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3" name="Textfeld 22">
                <a:extLst>
                  <a:ext uri="{FF2B5EF4-FFF2-40B4-BE49-F238E27FC236}">
                    <a16:creationId xmlns:a16="http://schemas.microsoft.com/office/drawing/2014/main" id="{4F9DBF8C-9CD3-1CA8-EC74-46B7E4C749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8288" y="3478972"/>
                <a:ext cx="6581177" cy="307777"/>
              </a:xfrm>
              <a:prstGeom prst="rect">
                <a:avLst/>
              </a:prstGeom>
              <a:blipFill>
                <a:blip r:embed="rId11"/>
                <a:stretch>
                  <a:fillRect l="-278" t="-4000" b="-20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platzhalter 3">
                <a:extLst>
                  <a:ext uri="{FF2B5EF4-FFF2-40B4-BE49-F238E27FC236}">
                    <a16:creationId xmlns:a16="http://schemas.microsoft.com/office/drawing/2014/main" id="{DB995054-FE23-4827-6D96-AC238A64F22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7199" y="4141935"/>
                <a:ext cx="9054445" cy="779789"/>
              </a:xfrm>
              <a:prstGeom prst="rect">
                <a:avLst/>
              </a:prstGeom>
            </p:spPr>
            <p:txBody>
              <a:bodyPr lIns="0" tIns="0" rIns="0" bIns="0"/>
              <a:lstStyle>
                <a:lvl1pPr marL="324000" marR="0" indent="-324000" algn="l" defTabSz="815557" rtl="0" eaLnBrk="1" fontAlgn="auto" latinLnBrk="0" hangingPunct="1">
                  <a:lnSpc>
                    <a:spcPts val="2280"/>
                  </a:lnSpc>
                  <a:spcBef>
                    <a:spcPts val="0"/>
                  </a:spcBef>
                  <a:spcAft>
                    <a:spcPts val="1100"/>
                  </a:spcAft>
                  <a:buClrTx/>
                  <a:buSzPct val="125000"/>
                  <a:buFontTx/>
                  <a:buBlip>
                    <a:blip r:embed="rId3"/>
                  </a:buBlip>
                  <a:tabLst/>
                  <a:defRPr lang="de-DE" sz="1900" kern="1200" baseline="0" smtClean="0">
                    <a:solidFill>
                      <a:schemeClr val="tx2"/>
                    </a:solidFill>
                    <a:effectLst/>
                    <a:latin typeface="+mn-lt"/>
                    <a:ea typeface="+mn-ea"/>
                    <a:cs typeface="+mn-cs"/>
                  </a:defRPr>
                </a:lvl1pPr>
                <a:lvl2pPr marL="611668" indent="-203890" algn="l" defTabSz="815557" rtl="0" eaLnBrk="1" latinLnBrk="0" hangingPunct="1">
                  <a:lnSpc>
                    <a:spcPct val="90000"/>
                  </a:lnSpc>
                  <a:spcBef>
                    <a:spcPts val="446"/>
                  </a:spcBef>
                  <a:buFont typeface="Arial" panose="020B0604020202020204" pitchFamily="34" charset="0"/>
                  <a:buChar char="•"/>
                  <a:defRPr sz="214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9447" indent="-203890" algn="l" defTabSz="815557" rtl="0" eaLnBrk="1" latinLnBrk="0" hangingPunct="1">
                  <a:lnSpc>
                    <a:spcPct val="90000"/>
                  </a:lnSpc>
                  <a:spcBef>
                    <a:spcPts val="446"/>
                  </a:spcBef>
                  <a:buFont typeface="Arial" panose="020B0604020202020204" pitchFamily="34" charset="0"/>
                  <a:buChar char="•"/>
                  <a:defRPr sz="178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427225" indent="-203890" algn="l" defTabSz="815557" rtl="0" eaLnBrk="1" latinLnBrk="0" hangingPunct="1">
                  <a:lnSpc>
                    <a:spcPct val="90000"/>
                  </a:lnSpc>
                  <a:spcBef>
                    <a:spcPts val="446"/>
                  </a:spcBef>
                  <a:buFont typeface="Arial" panose="020B0604020202020204" pitchFamily="34" charset="0"/>
                  <a:buChar char="•"/>
                  <a:defRPr sz="160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35003" indent="-203890" algn="l" defTabSz="815557" rtl="0" eaLnBrk="1" latinLnBrk="0" hangingPunct="1">
                  <a:lnSpc>
                    <a:spcPct val="90000"/>
                  </a:lnSpc>
                  <a:spcBef>
                    <a:spcPts val="446"/>
                  </a:spcBef>
                  <a:buFont typeface="Arial" panose="020B0604020202020204" pitchFamily="34" charset="0"/>
                  <a:buChar char="•"/>
                  <a:defRPr sz="160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42782" indent="-203890" algn="l" defTabSz="815557" rtl="0" eaLnBrk="1" latinLnBrk="0" hangingPunct="1">
                  <a:lnSpc>
                    <a:spcPct val="90000"/>
                  </a:lnSpc>
                  <a:spcBef>
                    <a:spcPts val="446"/>
                  </a:spcBef>
                  <a:buFont typeface="Arial" panose="020B0604020202020204" pitchFamily="34" charset="0"/>
                  <a:buChar char="•"/>
                  <a:defRPr sz="160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650560" indent="-203890" algn="l" defTabSz="815557" rtl="0" eaLnBrk="1" latinLnBrk="0" hangingPunct="1">
                  <a:lnSpc>
                    <a:spcPct val="90000"/>
                  </a:lnSpc>
                  <a:spcBef>
                    <a:spcPts val="446"/>
                  </a:spcBef>
                  <a:buFont typeface="Arial" panose="020B0604020202020204" pitchFamily="34" charset="0"/>
                  <a:buChar char="•"/>
                  <a:defRPr sz="160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058339" indent="-203890" algn="l" defTabSz="815557" rtl="0" eaLnBrk="1" latinLnBrk="0" hangingPunct="1">
                  <a:lnSpc>
                    <a:spcPct val="90000"/>
                  </a:lnSpc>
                  <a:spcBef>
                    <a:spcPts val="446"/>
                  </a:spcBef>
                  <a:buFont typeface="Arial" panose="020B0604020202020204" pitchFamily="34" charset="0"/>
                  <a:buChar char="•"/>
                  <a:defRPr sz="160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466117" indent="-203890" algn="l" defTabSz="815557" rtl="0" eaLnBrk="1" latinLnBrk="0" hangingPunct="1">
                  <a:lnSpc>
                    <a:spcPct val="90000"/>
                  </a:lnSpc>
                  <a:spcBef>
                    <a:spcPts val="446"/>
                  </a:spcBef>
                  <a:buFont typeface="Arial" panose="020B0604020202020204" pitchFamily="34" charset="0"/>
                  <a:buChar char="•"/>
                  <a:defRPr sz="160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815557" rtl="0" eaLnBrk="1" fontAlgn="auto" latinLnBrk="0" hangingPunct="1">
                  <a:lnSpc>
                    <a:spcPts val="2280"/>
                  </a:lnSpc>
                  <a:spcBef>
                    <a:spcPts val="0"/>
                  </a:spcBef>
                  <a:spcAft>
                    <a:spcPts val="2400"/>
                  </a:spcAft>
                  <a:buClrTx/>
                  <a:buSzPct val="125000"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83A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Expected Distortion: </a:t>
                </a:r>
              </a:p>
              <a:p>
                <a:pPr marL="0" marR="0" lvl="0" indent="0" algn="l" defTabSz="815557" rtl="0" eaLnBrk="1" fontAlgn="auto" latinLnBrk="0" hangingPunct="1">
                  <a:lnSpc>
                    <a:spcPts val="2280"/>
                  </a:lnSpc>
                  <a:spcBef>
                    <a:spcPts val="0"/>
                  </a:spcBef>
                  <a:spcAft>
                    <a:spcPts val="1100"/>
                  </a:spcAft>
                  <a:buClrTx/>
                  <a:buSzPct val="125000"/>
                  <a:buFontTx/>
                  <a:buNone/>
                  <a:tabLst/>
                  <a:defRPr/>
                </a:pPr>
                <a:r>
                  <a:rPr kumimoji="0" lang="de-D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                    </a:t>
                </a:r>
                <a14:m>
                  <m:oMath xmlns:m="http://schemas.openxmlformats.org/officeDocument/2006/math">
                    <m:r>
                      <a:rPr kumimoji="0" lang="de-DE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𝐷</m:t>
                    </m:r>
                    <m:d>
                      <m:dPr>
                        <m:ctrlPr>
                          <a:rPr kumimoji="0" lang="de-DE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de-DE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𝑆</m:t>
                        </m:r>
                      </m:e>
                    </m:d>
                    <m:r>
                      <a:rPr kumimoji="0" lang="de-DE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de-DE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𝐷</m:t>
                    </m:r>
                    <m:d>
                      <m:dPr>
                        <m:ctrlPr>
                          <a:rPr kumimoji="0" lang="de-DE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kumimoji="0" lang="de-DE" sz="24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Φ</m:t>
                        </m:r>
                        <m:r>
                          <a:rPr kumimoji="0" lang="de-DE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</m:t>
                        </m:r>
                        <m:r>
                          <a:rPr kumimoji="0" lang="de-DE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  <m:r>
                          <a:rPr kumimoji="0" lang="de-DE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</m:t>
                        </m:r>
                        <m:r>
                          <a:rPr kumimoji="0" lang="de-DE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𝑆</m:t>
                        </m:r>
                      </m:e>
                    </m:d>
                    <m:r>
                      <a:rPr kumimoji="0" lang="de-DE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de-DE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kumimoji="0" lang="de-DE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f>
                          <m:fPr>
                            <m:ctrlPr>
                              <a:rPr kumimoji="0" lang="de-DE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232323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de-DE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232323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de-DE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232323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den>
                        </m:f>
                        <m:sSup>
                          <m:sSupPr>
                            <m:ctrlPr>
                              <a:rPr kumimoji="0" lang="de-DE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232323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kumimoji="0" lang="de-DE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232323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kumimoji="0" lang="de-DE" sz="24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232323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Φ</m:t>
                                </m:r>
                                <m:d>
                                  <m:dPr>
                                    <m:ctrlPr>
                                      <a:rPr kumimoji="0" lang="de-DE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232323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r>
                                      <a:rPr kumimoji="0" lang="de-DE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232323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𝑥</m:t>
                                    </m:r>
                                  </m:e>
                                </m:d>
                                <m:r>
                                  <a:rPr kumimoji="0" lang="de-DE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232323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−</m:t>
                                </m:r>
                                <m:r>
                                  <m:rPr>
                                    <m:sty m:val="p"/>
                                  </m:rPr>
                                  <a:rPr kumimoji="0" lang="de-DE" sz="24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232323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Φ</m:t>
                                </m:r>
                                <m:d>
                                  <m:dPr>
                                    <m:ctrlPr>
                                      <a:rPr kumimoji="0" lang="de-DE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232323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r>
                                      <a:rPr kumimoji="0" lang="de-DE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232323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𝑦</m:t>
                                    </m:r>
                                  </m:e>
                                </m:d>
                              </m:e>
                            </m:d>
                          </m:e>
                          <m:sup>
                            <m:r>
                              <a:rPr kumimoji="0" lang="de-DE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232323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23232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5" name="Textplatzhalter 3">
                <a:extLst>
                  <a:ext uri="{FF2B5EF4-FFF2-40B4-BE49-F238E27FC236}">
                    <a16:creationId xmlns:a16="http://schemas.microsoft.com/office/drawing/2014/main" id="{DB995054-FE23-4827-6D96-AC238A64F2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199" y="4141935"/>
                <a:ext cx="9054445" cy="779789"/>
              </a:xfrm>
              <a:prstGeom prst="rect">
                <a:avLst/>
              </a:prstGeom>
              <a:blipFill>
                <a:blip r:embed="rId12"/>
                <a:stretch>
                  <a:fillRect l="-1684" t="-11719" b="-2265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platzhalter 3">
                <a:extLst>
                  <a:ext uri="{FF2B5EF4-FFF2-40B4-BE49-F238E27FC236}">
                    <a16:creationId xmlns:a16="http://schemas.microsoft.com/office/drawing/2014/main" id="{D91A2488-F6FA-F7DB-207C-FF8B75E24AD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7200" y="5292039"/>
                <a:ext cx="7454880" cy="1031782"/>
              </a:xfrm>
              <a:prstGeom prst="rect">
                <a:avLst/>
              </a:prstGeom>
            </p:spPr>
            <p:txBody>
              <a:bodyPr lIns="0" tIns="0" rIns="0" bIns="0"/>
              <a:lstStyle>
                <a:lvl1pPr marL="324000" marR="0" indent="-324000" algn="l" defTabSz="815557" rtl="0" eaLnBrk="1" fontAlgn="auto" latinLnBrk="0" hangingPunct="1">
                  <a:lnSpc>
                    <a:spcPts val="2280"/>
                  </a:lnSpc>
                  <a:spcBef>
                    <a:spcPts val="0"/>
                  </a:spcBef>
                  <a:spcAft>
                    <a:spcPts val="1100"/>
                  </a:spcAft>
                  <a:buClrTx/>
                  <a:buSzPct val="125000"/>
                  <a:buFontTx/>
                  <a:buBlip>
                    <a:blip r:embed="rId3"/>
                  </a:buBlip>
                  <a:tabLst/>
                  <a:defRPr lang="de-DE" sz="1900" kern="1200" baseline="0" smtClean="0">
                    <a:solidFill>
                      <a:schemeClr val="tx2"/>
                    </a:solidFill>
                    <a:effectLst/>
                    <a:latin typeface="+mn-lt"/>
                    <a:ea typeface="+mn-ea"/>
                    <a:cs typeface="+mn-cs"/>
                  </a:defRPr>
                </a:lvl1pPr>
                <a:lvl2pPr marL="611668" indent="-203890" algn="l" defTabSz="815557" rtl="0" eaLnBrk="1" latinLnBrk="0" hangingPunct="1">
                  <a:lnSpc>
                    <a:spcPct val="90000"/>
                  </a:lnSpc>
                  <a:spcBef>
                    <a:spcPts val="446"/>
                  </a:spcBef>
                  <a:buFont typeface="Arial" panose="020B0604020202020204" pitchFamily="34" charset="0"/>
                  <a:buChar char="•"/>
                  <a:defRPr sz="214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9447" indent="-203890" algn="l" defTabSz="815557" rtl="0" eaLnBrk="1" latinLnBrk="0" hangingPunct="1">
                  <a:lnSpc>
                    <a:spcPct val="90000"/>
                  </a:lnSpc>
                  <a:spcBef>
                    <a:spcPts val="446"/>
                  </a:spcBef>
                  <a:buFont typeface="Arial" panose="020B0604020202020204" pitchFamily="34" charset="0"/>
                  <a:buChar char="•"/>
                  <a:defRPr sz="178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427225" indent="-203890" algn="l" defTabSz="815557" rtl="0" eaLnBrk="1" latinLnBrk="0" hangingPunct="1">
                  <a:lnSpc>
                    <a:spcPct val="90000"/>
                  </a:lnSpc>
                  <a:spcBef>
                    <a:spcPts val="446"/>
                  </a:spcBef>
                  <a:buFont typeface="Arial" panose="020B0604020202020204" pitchFamily="34" charset="0"/>
                  <a:buChar char="•"/>
                  <a:defRPr sz="160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35003" indent="-203890" algn="l" defTabSz="815557" rtl="0" eaLnBrk="1" latinLnBrk="0" hangingPunct="1">
                  <a:lnSpc>
                    <a:spcPct val="90000"/>
                  </a:lnSpc>
                  <a:spcBef>
                    <a:spcPts val="446"/>
                  </a:spcBef>
                  <a:buFont typeface="Arial" panose="020B0604020202020204" pitchFamily="34" charset="0"/>
                  <a:buChar char="•"/>
                  <a:defRPr sz="160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42782" indent="-203890" algn="l" defTabSz="815557" rtl="0" eaLnBrk="1" latinLnBrk="0" hangingPunct="1">
                  <a:lnSpc>
                    <a:spcPct val="90000"/>
                  </a:lnSpc>
                  <a:spcBef>
                    <a:spcPts val="446"/>
                  </a:spcBef>
                  <a:buFont typeface="Arial" panose="020B0604020202020204" pitchFamily="34" charset="0"/>
                  <a:buChar char="•"/>
                  <a:defRPr sz="160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650560" indent="-203890" algn="l" defTabSz="815557" rtl="0" eaLnBrk="1" latinLnBrk="0" hangingPunct="1">
                  <a:lnSpc>
                    <a:spcPct val="90000"/>
                  </a:lnSpc>
                  <a:spcBef>
                    <a:spcPts val="446"/>
                  </a:spcBef>
                  <a:buFont typeface="Arial" panose="020B0604020202020204" pitchFamily="34" charset="0"/>
                  <a:buChar char="•"/>
                  <a:defRPr sz="160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058339" indent="-203890" algn="l" defTabSz="815557" rtl="0" eaLnBrk="1" latinLnBrk="0" hangingPunct="1">
                  <a:lnSpc>
                    <a:spcPct val="90000"/>
                  </a:lnSpc>
                  <a:spcBef>
                    <a:spcPts val="446"/>
                  </a:spcBef>
                  <a:buFont typeface="Arial" panose="020B0604020202020204" pitchFamily="34" charset="0"/>
                  <a:buChar char="•"/>
                  <a:defRPr sz="160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466117" indent="-203890" algn="l" defTabSz="815557" rtl="0" eaLnBrk="1" latinLnBrk="0" hangingPunct="1">
                  <a:lnSpc>
                    <a:spcPct val="90000"/>
                  </a:lnSpc>
                  <a:spcBef>
                    <a:spcPts val="446"/>
                  </a:spcBef>
                  <a:buFont typeface="Arial" panose="020B0604020202020204" pitchFamily="34" charset="0"/>
                  <a:buChar char="•"/>
                  <a:defRPr sz="160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815557" rtl="0" eaLnBrk="1" fontAlgn="auto" latinLnBrk="0" hangingPunct="1">
                  <a:lnSpc>
                    <a:spcPts val="2280"/>
                  </a:lnSpc>
                  <a:spcBef>
                    <a:spcPts val="0"/>
                  </a:spcBef>
                  <a:spcAft>
                    <a:spcPts val="2400"/>
                  </a:spcAft>
                  <a:buClrTx/>
                  <a:buSzPct val="125000"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83A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Rate-Distortion Function: </a:t>
                </a:r>
              </a:p>
              <a:p>
                <a:pPr marL="0" marR="0" lvl="0" indent="0" algn="ctr" defTabSz="815557" rtl="0" eaLnBrk="1" fontAlgn="auto" latinLnBrk="0" hangingPunct="1">
                  <a:lnSpc>
                    <a:spcPts val="2280"/>
                  </a:lnSpc>
                  <a:spcBef>
                    <a:spcPts val="0"/>
                  </a:spcBef>
                  <a:spcAft>
                    <a:spcPts val="1100"/>
                  </a:spcAft>
                  <a:buClrTx/>
                  <a:buSzPct val="125000"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de-DE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𝑅</m:t>
                    </m:r>
                    <m:d>
                      <m:dPr>
                        <m:ctrlPr>
                          <a:rPr kumimoji="0" lang="de-DE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de-DE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𝜖</m:t>
                        </m:r>
                      </m:e>
                    </m:d>
                    <m:r>
                      <a:rPr kumimoji="0" lang="de-DE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  </m:t>
                    </m:r>
                  </m:oMath>
                </a14:m>
                <a:r>
                  <a:rPr kumimoji="0" lang="de-D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      </a:t>
                </a:r>
                <a:r>
                  <a:rPr kumimoji="0" lang="de-DE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min</a:t>
                </a:r>
                <a14:m>
                  <m:oMath xmlns:m="http://schemas.openxmlformats.org/officeDocument/2006/math">
                    <m:r>
                      <a:rPr kumimoji="0" lang="de-DE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  </m:t>
                    </m:r>
                    <m:r>
                      <a:rPr kumimoji="0" lang="de-DE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   {</m:t>
                    </m:r>
                    <m:d>
                      <m:dPr>
                        <m:begChr m:val="|"/>
                        <m:endChr m:val="|"/>
                        <m:ctrlPr>
                          <a:rPr kumimoji="0" lang="de-DE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de-DE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𝑆</m:t>
                        </m:r>
                      </m:e>
                    </m:d>
                    <m:r>
                      <a:rPr kumimoji="0" lang="de-DE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: </m:t>
                    </m:r>
                    <m:r>
                      <a:rPr kumimoji="0" lang="de-DE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𝐷</m:t>
                    </m:r>
                    <m:d>
                      <m:dPr>
                        <m:ctrlPr>
                          <a:rPr kumimoji="0" lang="de-DE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de-DE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𝑆</m:t>
                        </m:r>
                      </m:e>
                    </m:d>
                    <m:r>
                      <a:rPr kumimoji="0" lang="de-DE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≤</m:t>
                    </m:r>
                    <m:r>
                      <a:rPr kumimoji="0" lang="de-DE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𝜖</m:t>
                    </m:r>
                    <m:r>
                      <a:rPr kumimoji="0" lang="de-DE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}</m:t>
                    </m:r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23232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6" name="Textplatzhalter 3">
                <a:extLst>
                  <a:ext uri="{FF2B5EF4-FFF2-40B4-BE49-F238E27FC236}">
                    <a16:creationId xmlns:a16="http://schemas.microsoft.com/office/drawing/2014/main" id="{D91A2488-F6FA-F7DB-207C-FF8B75E24A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5292039"/>
                <a:ext cx="7454880" cy="1031782"/>
              </a:xfrm>
              <a:prstGeom prst="rect">
                <a:avLst/>
              </a:prstGeom>
              <a:blipFill>
                <a:blip r:embed="rId13"/>
                <a:stretch>
                  <a:fillRect l="-2044" t="-8876" b="-59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feld 26">
                <a:extLst>
                  <a:ext uri="{FF2B5EF4-FFF2-40B4-BE49-F238E27FC236}">
                    <a16:creationId xmlns:a16="http://schemas.microsoft.com/office/drawing/2014/main" id="{797D120B-BD37-4073-8A70-869BD915927F}"/>
                  </a:ext>
                </a:extLst>
              </p:cNvPr>
              <p:cNvSpPr txBox="1"/>
              <p:nvPr/>
            </p:nvSpPr>
            <p:spPr>
              <a:xfrm>
                <a:off x="2582944" y="6077711"/>
                <a:ext cx="197962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de-DE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32323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𝑆</m:t>
                      </m:r>
                      <m:r>
                        <a:rPr kumimoji="0" lang="de-DE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32323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⊆{1,…,</m:t>
                      </m:r>
                      <m:r>
                        <a:rPr kumimoji="0" lang="de-DE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32323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  <m:r>
                        <a:rPr kumimoji="0" lang="de-DE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32323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}</m:t>
                      </m:r>
                    </m:oMath>
                  </m:oMathPara>
                </a14:m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32323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7" name="Textfeld 26">
                <a:extLst>
                  <a:ext uri="{FF2B5EF4-FFF2-40B4-BE49-F238E27FC236}">
                    <a16:creationId xmlns:a16="http://schemas.microsoft.com/office/drawing/2014/main" id="{797D120B-BD37-4073-8A70-869BD91592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2944" y="6077711"/>
                <a:ext cx="1979629" cy="369332"/>
              </a:xfrm>
              <a:prstGeom prst="rect">
                <a:avLst/>
              </a:prstGeom>
              <a:blipFill>
                <a:blip r:embed="rId14"/>
                <a:stretch>
                  <a:fillRect b="-1639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platzhalter 3">
            <a:extLst>
              <a:ext uri="{FF2B5EF4-FFF2-40B4-BE49-F238E27FC236}">
                <a16:creationId xmlns:a16="http://schemas.microsoft.com/office/drawing/2014/main" id="{25190B5F-3148-EF7B-9FB7-B060896A428E}"/>
              </a:ext>
            </a:extLst>
          </p:cNvPr>
          <p:cNvSpPr txBox="1">
            <a:spLocks/>
          </p:cNvSpPr>
          <p:nvPr/>
        </p:nvSpPr>
        <p:spPr>
          <a:xfrm>
            <a:off x="637709" y="6503385"/>
            <a:ext cx="8885927" cy="357476"/>
          </a:xfrm>
          <a:prstGeom prst="rect">
            <a:avLst/>
          </a:prstGeom>
        </p:spPr>
        <p:txBody>
          <a:bodyPr lIns="0" tIns="0" rIns="0" bIns="0"/>
          <a:lstStyle>
            <a:lvl1pPr marL="324000" marR="0" indent="-32400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Blip>
                <a:blip r:embed="rId3"/>
              </a:buBlip>
              <a:tabLst/>
              <a:defRPr lang="de-DE" sz="1900" kern="1200" baseline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  <a:lvl2pPr marL="611668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21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944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7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7225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5003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2782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0560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58339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611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Use this viewpoint for the definition of a relevance map!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16610AEF-6BD7-CE0B-3988-16208F37711D}"/>
              </a:ext>
            </a:extLst>
          </p:cNvPr>
          <p:cNvSpPr txBox="1"/>
          <p:nvPr/>
        </p:nvSpPr>
        <p:spPr>
          <a:xfrm>
            <a:off x="4873658" y="1941011"/>
            <a:ext cx="2310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Part </a:t>
            </a:r>
            <a:r>
              <a:rPr kumimoji="0" lang="de-DE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of</a:t>
            </a: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de-DE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the</a:t>
            </a: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Message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33333EE-DB5D-7D91-2FE2-69275AFB219C}"/>
              </a:ext>
            </a:extLst>
          </p:cNvPr>
          <p:cNvSpPr txBox="1"/>
          <p:nvPr/>
        </p:nvSpPr>
        <p:spPr>
          <a:xfrm>
            <a:off x="2191005" y="2231893"/>
            <a:ext cx="1226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Message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95ED718-C61B-BF09-2060-F3361E954F5A}"/>
              </a:ext>
            </a:extLst>
          </p:cNvPr>
          <p:cNvSpPr txBox="1"/>
          <p:nvPr/>
        </p:nvSpPr>
        <p:spPr>
          <a:xfrm>
            <a:off x="9572843" y="2229508"/>
            <a:ext cx="2239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Distorted</a:t>
            </a: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Message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3397629E-226A-3573-3F9D-5B5D38DE73BB}"/>
              </a:ext>
            </a:extLst>
          </p:cNvPr>
          <p:cNvSpPr/>
          <p:nvPr/>
        </p:nvSpPr>
        <p:spPr>
          <a:xfrm>
            <a:off x="2253006" y="2561132"/>
            <a:ext cx="854887" cy="368417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E25E911E-5AB2-7D6A-3835-5BA45900AA66}"/>
              </a:ext>
            </a:extLst>
          </p:cNvPr>
          <p:cNvSpPr/>
          <p:nvPr/>
        </p:nvSpPr>
        <p:spPr>
          <a:xfrm>
            <a:off x="10085850" y="2553459"/>
            <a:ext cx="854887" cy="368417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00EBDB32-5E5B-F5A2-69E6-C70A1A7104FA}"/>
              </a:ext>
            </a:extLst>
          </p:cNvPr>
          <p:cNvSpPr txBox="1"/>
          <p:nvPr/>
        </p:nvSpPr>
        <p:spPr>
          <a:xfrm>
            <a:off x="3421185" y="2452711"/>
            <a:ext cx="1226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Message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411E2FEA-3056-89B2-3DC5-6B4C76BCB643}"/>
              </a:ext>
            </a:extLst>
          </p:cNvPr>
          <p:cNvSpPr txBox="1"/>
          <p:nvPr/>
        </p:nvSpPr>
        <p:spPr>
          <a:xfrm>
            <a:off x="7300236" y="2454453"/>
            <a:ext cx="2239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Distorted</a:t>
            </a: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Message</a:t>
            </a:r>
          </a:p>
        </p:txBody>
      </p:sp>
    </p:spTree>
    <p:extLst>
      <p:ext uri="{BB962C8B-B14F-4D97-AF65-F5344CB8AC3E}">
        <p14:creationId xmlns:p14="http://schemas.microsoft.com/office/powerpoint/2010/main" val="1023063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1" grpId="0"/>
      <p:bldP spid="22" grpId="0"/>
      <p:bldP spid="23" grpId="0"/>
      <p:bldP spid="25" grpId="0"/>
      <p:bldP spid="26" grpId="0"/>
      <p:bldP spid="27" grpId="0"/>
      <p:bldP spid="28" grpId="0"/>
      <p:bldP spid="8" grpId="0"/>
      <p:bldP spid="9" grpId="0"/>
      <p:bldP spid="12" grpId="0" animBg="1"/>
      <p:bldP spid="13" grpId="0" animBg="1"/>
      <p:bldP spid="14" grpId="0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erader Verbinder 2">
            <a:extLst>
              <a:ext uri="{FF2B5EF4-FFF2-40B4-BE49-F238E27FC236}">
                <a16:creationId xmlns:a16="http://schemas.microsoft.com/office/drawing/2014/main" id="{C0E01BFB-D5A0-40C3-982D-8197B0B8C5C1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008D99B-4D67-2C49-A66F-E725AD2704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2800" y="441325"/>
            <a:ext cx="11306175" cy="508794"/>
          </a:xfrm>
        </p:spPr>
        <p:txBody>
          <a:bodyPr/>
          <a:lstStyle/>
          <a:p>
            <a:pPr lvl="0"/>
            <a:r>
              <a:rPr lang="en-US" dirty="0"/>
              <a:t>Rate-Distortion Explanation (RDE)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41A0AC9C-9291-42AA-54A0-565E71F290A8}"/>
              </a:ext>
            </a:extLst>
          </p:cNvPr>
          <p:cNvSpPr txBox="1"/>
          <p:nvPr/>
        </p:nvSpPr>
        <p:spPr>
          <a:xfrm>
            <a:off x="814691" y="6174286"/>
            <a:ext cx="7679715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5064"/>
              </a:buClr>
              <a:buSzPts val="2000"/>
              <a:buFont typeface="Arial"/>
              <a:buNone/>
              <a:tabLst/>
              <a:defRPr/>
            </a:pP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Maven Pro SemiBold"/>
                <a:cs typeface="Maven Pro SemiBold"/>
                <a:sym typeface="Maven Pro SemiBold"/>
              </a:rPr>
              <a:t>…allows rigorous mathematical performance analysis!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E7BDB66-395A-1219-8CBD-42814A7FF0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5597" y="5934954"/>
            <a:ext cx="841849" cy="841849"/>
          </a:xfrm>
          <a:prstGeom prst="rect">
            <a:avLst/>
          </a:prstGeom>
        </p:spPr>
      </p:pic>
      <p:pic>
        <p:nvPicPr>
          <p:cNvPr id="8" name="Grafik 7" descr="Ein Bild, das Grafiken, Grafikdesign, Screenshot, Schrift enthält.&#10;&#10;Automatisch generierte Beschreibung">
            <a:extLst>
              <a:ext uri="{FF2B5EF4-FFF2-40B4-BE49-F238E27FC236}">
                <a16:creationId xmlns:a16="http://schemas.microsoft.com/office/drawing/2014/main" id="{A42E92F4-C7A5-0F54-8F25-959B3DEF50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8373" y="322655"/>
            <a:ext cx="769022" cy="8745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platzhalter 3">
                <a:extLst>
                  <a:ext uri="{FF2B5EF4-FFF2-40B4-BE49-F238E27FC236}">
                    <a16:creationId xmlns:a16="http://schemas.microsoft.com/office/drawing/2014/main" id="{F1854FD6-FDCD-222E-DA6B-9F7EE8C5B29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2800" y="1134807"/>
                <a:ext cx="10635573" cy="874550"/>
              </a:xfrm>
              <a:prstGeom prst="rect">
                <a:avLst/>
              </a:prstGeom>
            </p:spPr>
            <p:txBody>
              <a:bodyPr lIns="0" tIns="0" rIns="0" bIns="0"/>
              <a:lstStyle>
                <a:lvl1pPr marL="324000" marR="0" indent="-324000" algn="l" defTabSz="815557" rtl="0" eaLnBrk="1" fontAlgn="auto" latinLnBrk="0" hangingPunct="1">
                  <a:lnSpc>
                    <a:spcPts val="2280"/>
                  </a:lnSpc>
                  <a:spcBef>
                    <a:spcPts val="0"/>
                  </a:spcBef>
                  <a:spcAft>
                    <a:spcPts val="1100"/>
                  </a:spcAft>
                  <a:buClrTx/>
                  <a:buSzPct val="125000"/>
                  <a:buFontTx/>
                  <a:buBlip>
                    <a:blip r:embed="rId5"/>
                  </a:buBlip>
                  <a:tabLst/>
                  <a:defRPr lang="de-DE" sz="1900" kern="1200" baseline="0" smtClean="0">
                    <a:solidFill>
                      <a:schemeClr val="tx2"/>
                    </a:solidFill>
                    <a:effectLst/>
                    <a:latin typeface="+mn-lt"/>
                    <a:ea typeface="+mn-ea"/>
                    <a:cs typeface="+mn-cs"/>
                  </a:defRPr>
                </a:lvl1pPr>
                <a:lvl2pPr marL="611668" indent="-203890" algn="l" defTabSz="815557" rtl="0" eaLnBrk="1" latinLnBrk="0" hangingPunct="1">
                  <a:lnSpc>
                    <a:spcPct val="90000"/>
                  </a:lnSpc>
                  <a:spcBef>
                    <a:spcPts val="446"/>
                  </a:spcBef>
                  <a:buFont typeface="Arial" panose="020B0604020202020204" pitchFamily="34" charset="0"/>
                  <a:buChar char="•"/>
                  <a:defRPr sz="214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9447" indent="-203890" algn="l" defTabSz="815557" rtl="0" eaLnBrk="1" latinLnBrk="0" hangingPunct="1">
                  <a:lnSpc>
                    <a:spcPct val="90000"/>
                  </a:lnSpc>
                  <a:spcBef>
                    <a:spcPts val="446"/>
                  </a:spcBef>
                  <a:buFont typeface="Arial" panose="020B0604020202020204" pitchFamily="34" charset="0"/>
                  <a:buChar char="•"/>
                  <a:defRPr sz="178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427225" indent="-203890" algn="l" defTabSz="815557" rtl="0" eaLnBrk="1" latinLnBrk="0" hangingPunct="1">
                  <a:lnSpc>
                    <a:spcPct val="90000"/>
                  </a:lnSpc>
                  <a:spcBef>
                    <a:spcPts val="446"/>
                  </a:spcBef>
                  <a:buFont typeface="Arial" panose="020B0604020202020204" pitchFamily="34" charset="0"/>
                  <a:buChar char="•"/>
                  <a:defRPr sz="160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35003" indent="-203890" algn="l" defTabSz="815557" rtl="0" eaLnBrk="1" latinLnBrk="0" hangingPunct="1">
                  <a:lnSpc>
                    <a:spcPct val="90000"/>
                  </a:lnSpc>
                  <a:spcBef>
                    <a:spcPts val="446"/>
                  </a:spcBef>
                  <a:buFont typeface="Arial" panose="020B0604020202020204" pitchFamily="34" charset="0"/>
                  <a:buChar char="•"/>
                  <a:defRPr sz="160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42782" indent="-203890" algn="l" defTabSz="815557" rtl="0" eaLnBrk="1" latinLnBrk="0" hangingPunct="1">
                  <a:lnSpc>
                    <a:spcPct val="90000"/>
                  </a:lnSpc>
                  <a:spcBef>
                    <a:spcPts val="446"/>
                  </a:spcBef>
                  <a:buFont typeface="Arial" panose="020B0604020202020204" pitchFamily="34" charset="0"/>
                  <a:buChar char="•"/>
                  <a:defRPr sz="160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650560" indent="-203890" algn="l" defTabSz="815557" rtl="0" eaLnBrk="1" latinLnBrk="0" hangingPunct="1">
                  <a:lnSpc>
                    <a:spcPct val="90000"/>
                  </a:lnSpc>
                  <a:spcBef>
                    <a:spcPts val="446"/>
                  </a:spcBef>
                  <a:buFont typeface="Arial" panose="020B0604020202020204" pitchFamily="34" charset="0"/>
                  <a:buChar char="•"/>
                  <a:defRPr sz="160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058339" indent="-203890" algn="l" defTabSz="815557" rtl="0" eaLnBrk="1" latinLnBrk="0" hangingPunct="1">
                  <a:lnSpc>
                    <a:spcPct val="90000"/>
                  </a:lnSpc>
                  <a:spcBef>
                    <a:spcPts val="446"/>
                  </a:spcBef>
                  <a:buFont typeface="Arial" panose="020B0604020202020204" pitchFamily="34" charset="0"/>
                  <a:buChar char="•"/>
                  <a:defRPr sz="160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466117" indent="-203890" algn="l" defTabSz="815557" rtl="0" eaLnBrk="1" latinLnBrk="0" hangingPunct="1">
                  <a:lnSpc>
                    <a:spcPct val="90000"/>
                  </a:lnSpc>
                  <a:spcBef>
                    <a:spcPts val="446"/>
                  </a:spcBef>
                  <a:buFont typeface="Arial" panose="020B0604020202020204" pitchFamily="34" charset="0"/>
                  <a:buChar char="•"/>
                  <a:defRPr sz="160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815557" rtl="0" eaLnBrk="1" fontAlgn="auto" latinLnBrk="0" hangingPunct="1">
                  <a:lnSpc>
                    <a:spcPts val="2280"/>
                  </a:lnSpc>
                  <a:spcBef>
                    <a:spcPts val="0"/>
                  </a:spcBef>
                  <a:spcAft>
                    <a:spcPts val="1100"/>
                  </a:spcAft>
                  <a:buClrTx/>
                  <a:buSzPct val="125000"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83A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Theorem (</a:t>
                </a: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883A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Wäldchen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83A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, Macdonald, </a:t>
                </a: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883A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Hauch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83A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, Kutyniok; 2021):</a:t>
                </a:r>
              </a:p>
              <a:p>
                <a:pPr marL="0" marR="0" lvl="0" indent="0" algn="l" defTabSz="815557" rtl="0" eaLnBrk="1" fontAlgn="auto" latinLnBrk="0" hangingPunct="1">
                  <a:lnSpc>
                    <a:spcPts val="2280"/>
                  </a:lnSpc>
                  <a:spcBef>
                    <a:spcPts val="0"/>
                  </a:spcBef>
                  <a:spcAft>
                    <a:spcPts val="1100"/>
                  </a:spcAft>
                  <a:buClrTx/>
                  <a:buSzPct val="125000"/>
                  <a:buFontTx/>
                  <a:buNone/>
                  <a:tabLst/>
                  <a:defRPr/>
                </a:pPr>
                <a:r>
                  <a:rPr kumimoji="0" lang="en-US" sz="20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“Solving this problem is </a:t>
                </a:r>
                <a14:m>
                  <m:oMath xmlns:m="http://schemas.openxmlformats.org/officeDocument/2006/math">
                    <m:r>
                      <a:rPr kumimoji="0" lang="de-DE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𝑁</m:t>
                    </m:r>
                    <m:sSup>
                      <m:sSupPr>
                        <m:ctrlPr>
                          <a:rPr kumimoji="0" lang="de-DE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de-DE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</m:e>
                      <m:sup>
                        <m:r>
                          <a:rPr kumimoji="0" lang="de-DE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𝑃𝑃</m:t>
                        </m:r>
                      </m:sup>
                    </m:sSup>
                    <m:r>
                      <a:rPr kumimoji="0" lang="de-DE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</m:oMath>
                </a14:m>
                <a:r>
                  <a:rPr kumimoji="0" lang="de-DE" sz="20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complete</a:t>
                </a:r>
                <a:r>
                  <a:rPr kumimoji="0" lang="de-DE" sz="20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, </a:t>
                </a:r>
                <a:r>
                  <a:rPr kumimoji="0" lang="de-DE" sz="20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even</a:t>
                </a:r>
                <a:r>
                  <a:rPr kumimoji="0" lang="de-DE" sz="20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de-DE" sz="20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computing</a:t>
                </a:r>
                <a:r>
                  <a:rPr kumimoji="0" lang="de-DE" sz="20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an </a:t>
                </a:r>
                <a:r>
                  <a:rPr kumimoji="0" lang="de-DE" sz="20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approximation</a:t>
                </a:r>
                <a:r>
                  <a:rPr kumimoji="0" lang="de-DE" sz="20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de-DE" sz="20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is</a:t>
                </a:r>
                <a:r>
                  <a:rPr kumimoji="0" lang="de-DE" sz="20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de-DE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𝑁𝑃</m:t>
                    </m:r>
                    <m:r>
                      <a:rPr kumimoji="0" lang="de-DE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</m:oMath>
                </a14:m>
                <a:r>
                  <a:rPr kumimoji="0" lang="de-DE" sz="20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hard</a:t>
                </a:r>
                <a:r>
                  <a:rPr kumimoji="0" lang="de-DE" sz="20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.“ </a:t>
                </a:r>
                <a:r>
                  <a:rPr kumimoji="0" lang="en-US" sz="20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</a:t>
                </a:r>
                <a:endParaRPr kumimoji="0" lang="en-US" sz="1900" b="0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platzhalter 3">
                <a:extLst>
                  <a:ext uri="{FF2B5EF4-FFF2-40B4-BE49-F238E27FC236}">
                    <a16:creationId xmlns:a16="http://schemas.microsoft.com/office/drawing/2014/main" id="{F1854FD6-FDCD-222E-DA6B-9F7EE8C5B2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800" y="1134807"/>
                <a:ext cx="10635573" cy="874550"/>
              </a:xfrm>
              <a:prstGeom prst="rect">
                <a:avLst/>
              </a:prstGeom>
              <a:blipFill>
                <a:blip r:embed="rId6"/>
                <a:stretch>
                  <a:fillRect l="-1491" t="-1041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platzhalter 3">
            <a:extLst>
              <a:ext uri="{FF2B5EF4-FFF2-40B4-BE49-F238E27FC236}">
                <a16:creationId xmlns:a16="http://schemas.microsoft.com/office/drawing/2014/main" id="{DA3E0A47-C574-0A60-C281-0FC857BCB554}"/>
              </a:ext>
            </a:extLst>
          </p:cNvPr>
          <p:cNvSpPr txBox="1">
            <a:spLocks/>
          </p:cNvSpPr>
          <p:nvPr/>
        </p:nvSpPr>
        <p:spPr>
          <a:xfrm>
            <a:off x="457200" y="2151323"/>
            <a:ext cx="5571501" cy="1784305"/>
          </a:xfrm>
          <a:prstGeom prst="rect">
            <a:avLst/>
          </a:prstGeom>
        </p:spPr>
        <p:txBody>
          <a:bodyPr lIns="0" tIns="0" rIns="0" bIns="0"/>
          <a:lstStyle>
            <a:lvl1pPr marL="324000" marR="0" indent="-32400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Blip>
                <a:blip r:embed="rId5"/>
              </a:buBlip>
              <a:tabLst/>
              <a:defRPr lang="de-DE" sz="1900" kern="1200" baseline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  <a:lvl2pPr marL="611668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21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944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7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7225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5003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2782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0560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58339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611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Some Examples:</a:t>
            </a:r>
          </a:p>
          <a:p>
            <a:pPr marL="324000" marR="0" lvl="0" indent="-32400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Blip>
                <a:blip r:embed="rId5"/>
              </a:buBlip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Planning under uncertainties</a:t>
            </a:r>
          </a:p>
          <a:p>
            <a:pPr marL="324000" marR="0" lvl="0" indent="-32400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Blip>
                <a:blip r:embed="rId5"/>
              </a:buBlip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Finding maximum a-posteriori configurations in graphical models</a:t>
            </a:r>
          </a:p>
          <a:p>
            <a:pPr marL="324000" marR="0" lvl="0" indent="-32400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Blip>
                <a:blip r:embed="rId5"/>
              </a:buBlip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Maximizing utility functions in Bayesian networks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DB1D9D1D-4235-6F9B-E44D-A62DBCAA2A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8774" y="1984511"/>
            <a:ext cx="3862092" cy="2293270"/>
          </a:xfrm>
          <a:prstGeom prst="rect">
            <a:avLst/>
          </a:prstGeom>
        </p:spPr>
      </p:pic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5F9624AD-8EB7-BB97-6AF8-C9CEFAD5AAAC}"/>
              </a:ext>
            </a:extLst>
          </p:cNvPr>
          <p:cNvSpPr txBox="1">
            <a:spLocks/>
          </p:cNvSpPr>
          <p:nvPr/>
        </p:nvSpPr>
        <p:spPr>
          <a:xfrm>
            <a:off x="442800" y="4619933"/>
            <a:ext cx="10304728" cy="357476"/>
          </a:xfrm>
          <a:prstGeom prst="rect">
            <a:avLst/>
          </a:prstGeom>
        </p:spPr>
        <p:txBody>
          <a:bodyPr lIns="0" tIns="0" rIns="0" bIns="0"/>
          <a:lstStyle>
            <a:lvl1pPr marL="324000" marR="0" indent="-32400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Blip>
                <a:blip r:embed="rId5"/>
              </a:buBlip>
              <a:tabLst/>
              <a:defRPr lang="de-DE" sz="1900" kern="1200" baseline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  <a:lvl2pPr marL="611668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21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944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7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7225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5003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2782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0560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58339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611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Computable Variant of RDE  (Macdonald,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Wäldchen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Hauch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Kutyniok, 2020):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23232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Rechteck: abgerundete Ecken 13">
            <a:extLst>
              <a:ext uri="{FF2B5EF4-FFF2-40B4-BE49-F238E27FC236}">
                <a16:creationId xmlns:a16="http://schemas.microsoft.com/office/drawing/2014/main" id="{00878EA4-6C5B-25AA-75EF-8F72303DA7A1}"/>
              </a:ext>
            </a:extLst>
          </p:cNvPr>
          <p:cNvSpPr/>
          <p:nvPr/>
        </p:nvSpPr>
        <p:spPr>
          <a:xfrm>
            <a:off x="2460395" y="5212030"/>
            <a:ext cx="6193411" cy="51116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50800" dir="30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feld 17">
                <a:extLst>
                  <a:ext uri="{FF2B5EF4-FFF2-40B4-BE49-F238E27FC236}">
                    <a16:creationId xmlns:a16="http://schemas.microsoft.com/office/drawing/2014/main" id="{FEB2C0DA-BB2B-D9BB-7042-0C7F68B2032B}"/>
                  </a:ext>
                </a:extLst>
              </p:cNvPr>
              <p:cNvSpPr txBox="1"/>
              <p:nvPr/>
            </p:nvSpPr>
            <p:spPr>
              <a:xfrm>
                <a:off x="2592372" y="5212030"/>
                <a:ext cx="6372520" cy="484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minimize  </a:t>
                </a:r>
                <a14:m>
                  <m:oMath xmlns:m="http://schemas.openxmlformats.org/officeDocument/2006/math">
                    <m:r>
                      <a:rPr kumimoji="0" lang="de-DE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𝐷</m:t>
                    </m:r>
                    <m:d>
                      <m:dPr>
                        <m:ctrlPr>
                          <a:rPr kumimoji="0" lang="de-DE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de-DE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𝑠</m:t>
                        </m:r>
                      </m:e>
                    </m:d>
                    <m:r>
                      <a:rPr kumimoji="0" lang="de-DE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r>
                      <a:rPr kumimoji="0" lang="de-DE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𝜆</m:t>
                    </m:r>
                    <m:r>
                      <a:rPr kumimoji="0" lang="de-DE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sSub>
                      <m:sSubPr>
                        <m:ctrlPr>
                          <a:rPr kumimoji="0" lang="de-DE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d>
                          <m:dPr>
                            <m:begChr m:val="‖"/>
                            <m:endChr m:val=""/>
                            <m:ctrlPr>
                              <a:rPr kumimoji="0" lang="de-DE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232323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‖"/>
                                <m:ctrlPr>
                                  <a:rPr kumimoji="0" lang="de-DE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232323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de-DE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232323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𝑠</m:t>
                                </m:r>
                              </m:e>
                            </m:d>
                          </m:e>
                        </m:d>
                      </m:e>
                      <m:sub>
                        <m:r>
                          <a:rPr kumimoji="0" lang="de-DE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sub>
                    </m:sSub>
                  </m:oMath>
                </a14:m>
                <a:r>
                  <a:rPr kumimoji="0" lang="de-DE" sz="1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    </a:t>
                </a:r>
                <a:r>
                  <a:rPr kumimoji="0" lang="de-DE" sz="19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subject</a:t>
                </a:r>
                <a:r>
                  <a:rPr kumimoji="0" lang="de-DE" sz="1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 </a:t>
                </a:r>
                <a:r>
                  <a:rPr kumimoji="0" lang="de-DE" sz="19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to</a:t>
                </a:r>
                <a:r>
                  <a:rPr kumimoji="0" lang="de-DE" sz="1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     </a:t>
                </a:r>
                <a14:m>
                  <m:oMath xmlns:m="http://schemas.openxmlformats.org/officeDocument/2006/math">
                    <m:r>
                      <a:rPr kumimoji="0" lang="de-DE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</m:t>
                    </m:r>
                    <m:r>
                      <a:rPr kumimoji="0" lang="de-DE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∈</m:t>
                    </m:r>
                    <m:sSup>
                      <m:sSupPr>
                        <m:ctrlPr>
                          <a:rPr kumimoji="0" lang="de-DE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kumimoji="0" lang="de-DE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232323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de-DE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232323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kumimoji="0" lang="de-DE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𝑑</m:t>
                        </m:r>
                      </m:sup>
                    </m:sSup>
                  </m:oMath>
                </a14:m>
                <a:r>
                  <a:rPr kumimoji="0" lang="de-D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18" name="Textfeld 17">
                <a:extLst>
                  <a:ext uri="{FF2B5EF4-FFF2-40B4-BE49-F238E27FC236}">
                    <a16:creationId xmlns:a16="http://schemas.microsoft.com/office/drawing/2014/main" id="{FEB2C0DA-BB2B-D9BB-7042-0C7F68B203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2372" y="5212030"/>
                <a:ext cx="6372520" cy="484813"/>
              </a:xfrm>
              <a:prstGeom prst="rect">
                <a:avLst/>
              </a:prstGeom>
              <a:blipFill>
                <a:blip r:embed="rId8"/>
                <a:stretch>
                  <a:fillRect l="-860" t="-122500" b="-18125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20670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4" grpId="0" animBg="1"/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erader Verbinder 2">
            <a:extLst>
              <a:ext uri="{FF2B5EF4-FFF2-40B4-BE49-F238E27FC236}">
                <a16:creationId xmlns:a16="http://schemas.microsoft.com/office/drawing/2014/main" id="{C0E01BFB-D5A0-40C3-982D-8197B0B8C5C1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008D99B-4D67-2C49-A66F-E725AD2704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2800" y="441325"/>
            <a:ext cx="11306175" cy="508794"/>
          </a:xfrm>
        </p:spPr>
        <p:txBody>
          <a:bodyPr/>
          <a:lstStyle/>
          <a:p>
            <a:pPr lvl="0"/>
            <a:r>
              <a:rPr lang="en-US" dirty="0"/>
              <a:t>STL-10 Experiment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3637B2B-C871-7EF0-D43D-9A19FA603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0435" y="1297067"/>
            <a:ext cx="9242637" cy="4263865"/>
          </a:xfrm>
          <a:prstGeom prst="rect">
            <a:avLst/>
          </a:prstGeom>
        </p:spPr>
      </p:pic>
      <p:pic>
        <p:nvPicPr>
          <p:cNvPr id="2" name="Grafik 1" descr="Ein Bild, das Grafiken, Grafikdesign, Screenshot, Schrift enthält.&#10;&#10;Automatisch generierte Beschreibung">
            <a:extLst>
              <a:ext uri="{FF2B5EF4-FFF2-40B4-BE49-F238E27FC236}">
                <a16:creationId xmlns:a16="http://schemas.microsoft.com/office/drawing/2014/main" id="{DDCF4EED-302D-7A59-FE14-B5BA6360FB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8373" y="322655"/>
            <a:ext cx="769022" cy="874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5713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erader Verbinder 2">
            <a:extLst>
              <a:ext uri="{FF2B5EF4-FFF2-40B4-BE49-F238E27FC236}">
                <a16:creationId xmlns:a16="http://schemas.microsoft.com/office/drawing/2014/main" id="{C0E01BFB-D5A0-40C3-982D-8197B0B8C5C1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008D99B-4D67-2C49-A66F-E725AD2704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2800" y="441325"/>
            <a:ext cx="11306175" cy="508794"/>
          </a:xfrm>
        </p:spPr>
        <p:txBody>
          <a:bodyPr/>
          <a:lstStyle/>
          <a:p>
            <a:pPr lvl="0"/>
            <a:r>
              <a:rPr lang="en-US" dirty="0"/>
              <a:t>STL-10 Experiment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5832EFC-0441-19BE-8661-74D989A317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7745" y="1081167"/>
            <a:ext cx="8742533" cy="5086121"/>
          </a:xfrm>
          <a:prstGeom prst="rect">
            <a:avLst/>
          </a:prstGeom>
        </p:spPr>
      </p:pic>
      <p:pic>
        <p:nvPicPr>
          <p:cNvPr id="2" name="Grafik 1" descr="Ein Bild, das Grafiken, Grafikdesign, Screenshot, Schrift enthält.&#10;&#10;Automatisch generierte Beschreibung">
            <a:extLst>
              <a:ext uri="{FF2B5EF4-FFF2-40B4-BE49-F238E27FC236}">
                <a16:creationId xmlns:a16="http://schemas.microsoft.com/office/drawing/2014/main" id="{3E665484-17F2-32DE-BCBE-696E3ECF56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8373" y="322655"/>
            <a:ext cx="769022" cy="874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9562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erader Verbinder 2">
            <a:extLst>
              <a:ext uri="{FF2B5EF4-FFF2-40B4-BE49-F238E27FC236}">
                <a16:creationId xmlns:a16="http://schemas.microsoft.com/office/drawing/2014/main" id="{C0E01BFB-D5A0-40C3-982D-8197B0B8C5C1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008D99B-4D67-2C49-A66F-E725AD2704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2800" y="441325"/>
            <a:ext cx="11306175" cy="508794"/>
          </a:xfrm>
        </p:spPr>
        <p:txBody>
          <a:bodyPr/>
          <a:lstStyle/>
          <a:p>
            <a:pPr lvl="0"/>
            <a:r>
              <a:rPr lang="en-US" dirty="0"/>
              <a:t>Going Beyond….</a:t>
            </a:r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73A50BE8-F15F-4E00-A0B6-4689D0C3792A}"/>
              </a:ext>
            </a:extLst>
          </p:cNvPr>
          <p:cNvSpPr/>
          <p:nvPr/>
        </p:nvSpPr>
        <p:spPr>
          <a:xfrm>
            <a:off x="1180801" y="1618573"/>
            <a:ext cx="3208432" cy="870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5C5AEDA-1ADB-19B6-7307-95638C698E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5354" y="4148300"/>
            <a:ext cx="1973001" cy="1834958"/>
          </a:xfrm>
          <a:prstGeom prst="rect">
            <a:avLst/>
          </a:prstGeom>
        </p:spPr>
      </p:pic>
      <p:sp>
        <p:nvSpPr>
          <p:cNvPr id="35" name="Textplatzhalter 3">
            <a:extLst>
              <a:ext uri="{FF2B5EF4-FFF2-40B4-BE49-F238E27FC236}">
                <a16:creationId xmlns:a16="http://schemas.microsoft.com/office/drawing/2014/main" id="{39F4A31B-2777-9FE8-F2B0-92D6EBBC2FE4}"/>
              </a:ext>
            </a:extLst>
          </p:cNvPr>
          <p:cNvSpPr txBox="1">
            <a:spLocks/>
          </p:cNvSpPr>
          <p:nvPr/>
        </p:nvSpPr>
        <p:spPr>
          <a:xfrm>
            <a:off x="466144" y="1999492"/>
            <a:ext cx="9591964" cy="1272920"/>
          </a:xfrm>
          <a:prstGeom prst="rect">
            <a:avLst/>
          </a:prstGeom>
        </p:spPr>
        <p:txBody>
          <a:bodyPr lIns="0" tIns="0" rIns="0" bIns="0"/>
          <a:lstStyle>
            <a:lvl1pPr marL="324000" marR="0" indent="-32400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Blip>
                <a:blip r:embed="rId4"/>
              </a:buBlip>
              <a:tabLst/>
              <a:defRPr lang="de-DE" sz="1900" kern="1200" baseline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  <a:lvl2pPr marL="611668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21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944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7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7225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5003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2782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0560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58339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611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Extension 1 (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Heiß, </a:t>
            </a:r>
            <a:r>
              <a:rPr kumimoji="0" 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Levie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Resnick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Kutyniok, Bruna; 2020)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</a:t>
            </a:r>
          </a:p>
          <a:p>
            <a:pPr marL="324000" marR="0" lvl="0" indent="-32400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Blip>
                <a:blip r:embed="rId4"/>
              </a:buBlip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Choose the obfuscations more natural</a:t>
            </a:r>
          </a:p>
          <a:p>
            <a:pPr marL="324000" marR="0" lvl="0" indent="-32400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Blip>
                <a:blip r:embed="rId4"/>
              </a:buBlip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Example: Apply an inpainting GAN</a:t>
            </a:r>
          </a:p>
        </p:txBody>
      </p:sp>
      <p:sp>
        <p:nvSpPr>
          <p:cNvPr id="39" name="Textplatzhalter 3">
            <a:extLst>
              <a:ext uri="{FF2B5EF4-FFF2-40B4-BE49-F238E27FC236}">
                <a16:creationId xmlns:a16="http://schemas.microsoft.com/office/drawing/2014/main" id="{D60ED4E5-472F-5131-253E-B9FAD127950E}"/>
              </a:ext>
            </a:extLst>
          </p:cNvPr>
          <p:cNvSpPr txBox="1">
            <a:spLocks/>
          </p:cNvSpPr>
          <p:nvPr/>
        </p:nvSpPr>
        <p:spPr>
          <a:xfrm>
            <a:off x="581347" y="4426119"/>
            <a:ext cx="9591964" cy="1120404"/>
          </a:xfrm>
          <a:prstGeom prst="rect">
            <a:avLst/>
          </a:prstGeom>
        </p:spPr>
        <p:txBody>
          <a:bodyPr lIns="0" tIns="0" rIns="0" bIns="0"/>
          <a:lstStyle>
            <a:lvl1pPr marL="324000" marR="0" indent="-32400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Blip>
                <a:blip r:embed="rId4"/>
              </a:buBlip>
              <a:tabLst/>
              <a:defRPr lang="de-DE" sz="1900" kern="1200" baseline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  <a:lvl2pPr marL="611668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21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944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7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7225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5003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2782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0560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58339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611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Extension 2 (</a:t>
            </a:r>
            <a:r>
              <a:rPr kumimoji="0" 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Kolek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Nguyen, </a:t>
            </a:r>
            <a:r>
              <a:rPr kumimoji="0" 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Levie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Bruna, Kutyniok; 2021)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</a:t>
            </a:r>
          </a:p>
          <a:p>
            <a:pPr marL="324000" marR="0" lvl="0" indent="-32400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Blip>
                <a:blip r:embed="rId4"/>
              </a:buBlip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Apply RDE to decompositions of the data</a:t>
            </a:r>
          </a:p>
          <a:p>
            <a:pPr marL="324000" marR="0" lvl="0" indent="-32400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Blip>
                <a:blip r:embed="rId4"/>
              </a:buBlip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Example: Take a wavelet decomposition of an image.</a:t>
            </a:r>
          </a:p>
          <a:p>
            <a:pPr marL="324000" marR="0" lvl="0" indent="-32400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Blip>
                <a:blip r:embed="rId4"/>
              </a:buBlip>
              <a:tabLst/>
              <a:defRPr/>
            </a:pPr>
            <a:r>
              <a:rPr kumimoji="0" lang="en-US" sz="1900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CartoonX</a:t>
            </a:r>
            <a:endParaRPr kumimoji="0" lang="en-US" sz="1900" b="0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0C0338B8-C6E9-8DF3-E71A-CB7DAF87CF43}"/>
              </a:ext>
            </a:extLst>
          </p:cNvPr>
          <p:cNvSpPr txBox="1"/>
          <p:nvPr/>
        </p:nvSpPr>
        <p:spPr>
          <a:xfrm>
            <a:off x="2780145" y="1425896"/>
            <a:ext cx="66317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Extending to More Realistic Scenarios?</a:t>
            </a:r>
            <a:endParaRPr kumimoji="0" lang="de-DE" sz="20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C644C24C-6614-50CC-FBD3-65F89A52AD9B}"/>
              </a:ext>
            </a:extLst>
          </p:cNvPr>
          <p:cNvSpPr txBox="1"/>
          <p:nvPr/>
        </p:nvSpPr>
        <p:spPr>
          <a:xfrm>
            <a:off x="2780145" y="3766836"/>
            <a:ext cx="66317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Obtaining Higher-Level Explanations?</a:t>
            </a:r>
            <a:endParaRPr kumimoji="0" lang="de-DE" sz="20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986150D-5139-5762-A6B2-60F100C019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2300" y="1787959"/>
            <a:ext cx="3316617" cy="1446406"/>
          </a:xfrm>
          <a:prstGeom prst="rect">
            <a:avLst/>
          </a:prstGeom>
        </p:spPr>
      </p:pic>
      <p:pic>
        <p:nvPicPr>
          <p:cNvPr id="2" name="Grafik 1" descr="Ein Bild, das Grafiken, Grafikdesign, Screenshot, Schrift enthält.&#10;&#10;Automatisch generierte Beschreibung">
            <a:extLst>
              <a:ext uri="{FF2B5EF4-FFF2-40B4-BE49-F238E27FC236}">
                <a16:creationId xmlns:a16="http://schemas.microsoft.com/office/drawing/2014/main" id="{C5CFEB32-F1BC-5140-7186-C0A422AC58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78373" y="322655"/>
            <a:ext cx="769022" cy="874549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8A09927F-F9DF-14D2-EA2F-A648FF4D74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09407" y="2553741"/>
            <a:ext cx="880695" cy="875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654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5" grpId="0"/>
      <p:bldP spid="39" grpId="0"/>
      <p:bldP spid="44" grpId="0"/>
      <p:bldP spid="4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erader Verbinder 2">
            <a:extLst>
              <a:ext uri="{FF2B5EF4-FFF2-40B4-BE49-F238E27FC236}">
                <a16:creationId xmlns:a16="http://schemas.microsoft.com/office/drawing/2014/main" id="{A97B9797-6E9B-405A-8C7A-840477F8E90A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ACC7B632-EE33-B9FE-DB71-2E90E30F4819}"/>
              </a:ext>
            </a:extLst>
          </p:cNvPr>
          <p:cNvSpPr txBox="1">
            <a:spLocks/>
          </p:cNvSpPr>
          <p:nvPr/>
        </p:nvSpPr>
        <p:spPr>
          <a:xfrm>
            <a:off x="442800" y="441325"/>
            <a:ext cx="11306175" cy="508794"/>
          </a:xfrm>
          <a:prstGeom prst="rect">
            <a:avLst/>
          </a:prstGeom>
        </p:spPr>
        <p:txBody>
          <a:bodyPr/>
          <a:lstStyle>
            <a:lvl1pPr marL="203890" indent="-203890" algn="l" defTabSz="815557" rtl="0" eaLnBrk="1" latinLnBrk="0" hangingPunct="1">
              <a:lnSpc>
                <a:spcPct val="90000"/>
              </a:lnSpc>
              <a:spcBef>
                <a:spcPts val="892"/>
              </a:spcBef>
              <a:buFont typeface="Arial" panose="020B0604020202020204" pitchFamily="34" charset="0"/>
              <a:buChar char="•"/>
              <a:defRPr sz="24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1668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21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944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7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7225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5003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2782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0560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58339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611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15557" rtl="0" eaLnBrk="1" fontAlgn="auto" latinLnBrk="0" hangingPunct="1">
              <a:lnSpc>
                <a:spcPct val="90000"/>
              </a:lnSpc>
              <a:spcBef>
                <a:spcPts val="89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Idea of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CartoonX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(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Kolek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Nguyen,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Levie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Bruna, Kutyniok; 2022)</a:t>
            </a:r>
          </a:p>
          <a:p>
            <a:pPr marL="0" marR="0" lvl="0" indent="0" algn="l" defTabSz="815557" rtl="0" eaLnBrk="1" fontAlgn="auto" latinLnBrk="0" hangingPunct="1">
              <a:lnSpc>
                <a:spcPct val="90000"/>
              </a:lnSpc>
              <a:spcBef>
                <a:spcPts val="89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0883A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7" name="Grafik 6" descr="Ein Bild, das Text, Screenshot, Diagramm, Design enthält.&#10;&#10;Automatisch generierte Beschreibung">
            <a:extLst>
              <a:ext uri="{FF2B5EF4-FFF2-40B4-BE49-F238E27FC236}">
                <a16:creationId xmlns:a16="http://schemas.microsoft.com/office/drawing/2014/main" id="{01ED5F02-30AA-B697-520C-EA9508294F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9063" y="950119"/>
            <a:ext cx="8542287" cy="5794703"/>
          </a:xfrm>
          <a:prstGeom prst="rect">
            <a:avLst/>
          </a:prstGeom>
        </p:spPr>
      </p:pic>
      <p:pic>
        <p:nvPicPr>
          <p:cNvPr id="5" name="Grafik 4" descr="Ein Bild, das Grafiken, Grafikdesign, Screenshot, Schrift enthält.&#10;&#10;Automatisch generierte Beschreibung">
            <a:extLst>
              <a:ext uri="{FF2B5EF4-FFF2-40B4-BE49-F238E27FC236}">
                <a16:creationId xmlns:a16="http://schemas.microsoft.com/office/drawing/2014/main" id="{407960A2-5333-3D12-9D58-1F9B33349A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8373" y="322655"/>
            <a:ext cx="769022" cy="874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7213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erader Verbinder 2">
            <a:extLst>
              <a:ext uri="{FF2B5EF4-FFF2-40B4-BE49-F238E27FC236}">
                <a16:creationId xmlns:a16="http://schemas.microsoft.com/office/drawing/2014/main" id="{D72F5C82-5466-4A16-93B5-7B02F9BDDA48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008D99B-4D67-2C49-A66F-E725AD2704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2800" y="441325"/>
            <a:ext cx="11306175" cy="508794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Challenges in </a:t>
            </a:r>
            <a:r>
              <a:rPr lang="de-DE" dirty="0" err="1"/>
              <a:t>Artificial</a:t>
            </a:r>
            <a:r>
              <a:rPr lang="de-DE" dirty="0"/>
              <a:t> </a:t>
            </a:r>
            <a:r>
              <a:rPr lang="de-DE" dirty="0" err="1"/>
              <a:t>Intelligence</a:t>
            </a:r>
            <a:r>
              <a:rPr lang="de-DE" dirty="0"/>
              <a:t>: </a:t>
            </a:r>
            <a:r>
              <a:rPr lang="de-DE" dirty="0" err="1"/>
              <a:t>Reliability</a:t>
            </a:r>
            <a:endParaRPr lang="de-DE" dirty="0"/>
          </a:p>
        </p:txBody>
      </p:sp>
      <p:sp>
        <p:nvSpPr>
          <p:cNvPr id="16" name="Google Shape;200;p23">
            <a:extLst>
              <a:ext uri="{FF2B5EF4-FFF2-40B4-BE49-F238E27FC236}">
                <a16:creationId xmlns:a16="http://schemas.microsoft.com/office/drawing/2014/main" id="{5F253BC5-BE12-4D52-9CF0-D96CCCC31E57}"/>
              </a:ext>
            </a:extLst>
          </p:cNvPr>
          <p:cNvSpPr/>
          <p:nvPr/>
        </p:nvSpPr>
        <p:spPr>
          <a:xfrm>
            <a:off x="2773483" y="1396562"/>
            <a:ext cx="4852710" cy="971334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CC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201;p23">
            <a:extLst>
              <a:ext uri="{FF2B5EF4-FFF2-40B4-BE49-F238E27FC236}">
                <a16:creationId xmlns:a16="http://schemas.microsoft.com/office/drawing/2014/main" id="{458C2F41-8B9D-47C2-BAEB-0E9A76FAD71D}"/>
              </a:ext>
            </a:extLst>
          </p:cNvPr>
          <p:cNvSpPr txBox="1"/>
          <p:nvPr/>
        </p:nvSpPr>
        <p:spPr>
          <a:xfrm>
            <a:off x="4528382" y="1810849"/>
            <a:ext cx="3192144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rgbClr val="000000"/>
                </a:solidFill>
                <a:latin typeface="Maven Pro"/>
                <a:ea typeface="Maven Pro"/>
                <a:cs typeface="Maven Pro"/>
                <a:sym typeface="Maven Pro"/>
              </a:rPr>
              <a:t>Example: </a:t>
            </a:r>
            <a:br>
              <a:rPr lang="en" dirty="0">
                <a:solidFill>
                  <a:srgbClr val="000000"/>
                </a:solidFill>
                <a:latin typeface="Maven Pro"/>
                <a:ea typeface="Maven Pro"/>
                <a:cs typeface="Maven Pro"/>
                <a:sym typeface="Maven Pro"/>
              </a:rPr>
            </a:br>
            <a:r>
              <a:rPr lang="en" sz="1600" dirty="0">
                <a:solidFill>
                  <a:srgbClr val="000000"/>
                </a:solidFill>
                <a:latin typeface="Maven Pro"/>
                <a:ea typeface="Maven Pro"/>
                <a:cs typeface="Maven Pro"/>
                <a:sym typeface="Maven Pro"/>
              </a:rPr>
              <a:t>Accidents involving robots</a:t>
            </a:r>
            <a:endParaRPr sz="1600" dirty="0">
              <a:solidFill>
                <a:srgbClr val="000000"/>
              </a:solidFill>
              <a:latin typeface="Maven Pro"/>
              <a:ea typeface="Maven Pro"/>
              <a:cs typeface="Maven Pro"/>
              <a:sym typeface="Maven Pro"/>
            </a:endParaRPr>
          </a:p>
        </p:txBody>
      </p:sp>
      <p:sp>
        <p:nvSpPr>
          <p:cNvPr id="20" name="Google Shape;203;p23">
            <a:extLst>
              <a:ext uri="{FF2B5EF4-FFF2-40B4-BE49-F238E27FC236}">
                <a16:creationId xmlns:a16="http://schemas.microsoft.com/office/drawing/2014/main" id="{E0E793D3-50C6-4A2B-92D9-B62E0C5B50AF}"/>
              </a:ext>
            </a:extLst>
          </p:cNvPr>
          <p:cNvSpPr txBox="1"/>
          <p:nvPr/>
        </p:nvSpPr>
        <p:spPr>
          <a:xfrm>
            <a:off x="4528382" y="1458355"/>
            <a:ext cx="2540100" cy="3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 dirty="0">
                <a:solidFill>
                  <a:srgbClr val="00883A"/>
                </a:solidFill>
                <a:latin typeface="Maven Pro SemiBold"/>
                <a:ea typeface="Maven Pro SemiBold"/>
                <a:cs typeface="Maven Pro SemiBold"/>
                <a:sym typeface="Maven Pro SemiBold"/>
              </a:rPr>
              <a:t>Problems with Safety</a:t>
            </a:r>
            <a:endParaRPr i="1" dirty="0">
              <a:solidFill>
                <a:srgbClr val="00883A"/>
              </a:solidFill>
              <a:latin typeface="Maven Pro SemiBold"/>
              <a:ea typeface="Maven Pro SemiBold"/>
              <a:cs typeface="Maven Pro SemiBold"/>
              <a:sym typeface="Maven Pro SemiBold"/>
            </a:endParaRPr>
          </a:p>
        </p:txBody>
      </p:sp>
      <p:grpSp>
        <p:nvGrpSpPr>
          <p:cNvPr id="36" name="Google Shape;216;p23">
            <a:extLst>
              <a:ext uri="{FF2B5EF4-FFF2-40B4-BE49-F238E27FC236}">
                <a16:creationId xmlns:a16="http://schemas.microsoft.com/office/drawing/2014/main" id="{14CD2C39-3FDC-42C4-BD0B-CCC2862E8FCB}"/>
              </a:ext>
            </a:extLst>
          </p:cNvPr>
          <p:cNvGrpSpPr>
            <a:grpSpLocks noChangeAspect="1"/>
          </p:cNvGrpSpPr>
          <p:nvPr/>
        </p:nvGrpSpPr>
        <p:grpSpPr>
          <a:xfrm>
            <a:off x="483618" y="2929816"/>
            <a:ext cx="1595961" cy="1384367"/>
            <a:chOff x="416025" y="1490775"/>
            <a:chExt cx="996750" cy="864599"/>
          </a:xfrm>
        </p:grpSpPr>
        <p:sp>
          <p:nvSpPr>
            <p:cNvPr id="37" name="Google Shape;217;p23">
              <a:extLst>
                <a:ext uri="{FF2B5EF4-FFF2-40B4-BE49-F238E27FC236}">
                  <a16:creationId xmlns:a16="http://schemas.microsoft.com/office/drawing/2014/main" id="{5B623580-CED7-46EF-8063-11A6CEE5817F}"/>
                </a:ext>
              </a:extLst>
            </p:cNvPr>
            <p:cNvSpPr/>
            <p:nvPr/>
          </p:nvSpPr>
          <p:spPr>
            <a:xfrm>
              <a:off x="416025" y="1490775"/>
              <a:ext cx="996750" cy="797975"/>
            </a:xfrm>
            <a:prstGeom prst="flowChartExtract">
              <a:avLst/>
            </a:prstGeom>
            <a:solidFill>
              <a:srgbClr val="FFFFFF"/>
            </a:solidFill>
            <a:ln w="152400" cap="flat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18;p23">
              <a:extLst>
                <a:ext uri="{FF2B5EF4-FFF2-40B4-BE49-F238E27FC236}">
                  <a16:creationId xmlns:a16="http://schemas.microsoft.com/office/drawing/2014/main" id="{91C70873-DDC0-4413-84B7-22110AAADF39}"/>
                </a:ext>
              </a:extLst>
            </p:cNvPr>
            <p:cNvSpPr txBox="1"/>
            <p:nvPr/>
          </p:nvSpPr>
          <p:spPr>
            <a:xfrm>
              <a:off x="704844" y="1605734"/>
              <a:ext cx="419100" cy="7496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600" dirty="0">
                  <a:solidFill>
                    <a:srgbClr val="CC0000"/>
                  </a:solidFill>
                  <a:latin typeface="Maven Pro SemiBold"/>
                  <a:ea typeface="Maven Pro SemiBold"/>
                  <a:cs typeface="Maven Pro SemiBold"/>
                  <a:sym typeface="Maven Pro SemiBold"/>
                </a:rPr>
                <a:t>!</a:t>
              </a:r>
              <a:endParaRPr sz="6600" dirty="0">
                <a:solidFill>
                  <a:srgbClr val="CC0000"/>
                </a:solidFill>
                <a:latin typeface="Maven Pro SemiBold"/>
                <a:ea typeface="Maven Pro SemiBold"/>
                <a:cs typeface="Maven Pro SemiBold"/>
                <a:sym typeface="Maven Pro SemiBold"/>
              </a:endParaRPr>
            </a:p>
          </p:txBody>
        </p:sp>
      </p:grpSp>
      <p:sp>
        <p:nvSpPr>
          <p:cNvPr id="41" name="Google Shape;200;p23">
            <a:extLst>
              <a:ext uri="{FF2B5EF4-FFF2-40B4-BE49-F238E27FC236}">
                <a16:creationId xmlns:a16="http://schemas.microsoft.com/office/drawing/2014/main" id="{FEB28465-62D0-463E-9E8D-87046F9008BA}"/>
              </a:ext>
            </a:extLst>
          </p:cNvPr>
          <p:cNvSpPr/>
          <p:nvPr/>
        </p:nvSpPr>
        <p:spPr>
          <a:xfrm>
            <a:off x="2773481" y="2700235"/>
            <a:ext cx="4852709" cy="971334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CC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201;p23">
            <a:extLst>
              <a:ext uri="{FF2B5EF4-FFF2-40B4-BE49-F238E27FC236}">
                <a16:creationId xmlns:a16="http://schemas.microsoft.com/office/drawing/2014/main" id="{CB8B75D9-99E8-4AE1-B8A0-4545FF18C8CB}"/>
              </a:ext>
            </a:extLst>
          </p:cNvPr>
          <p:cNvSpPr txBox="1"/>
          <p:nvPr/>
        </p:nvSpPr>
        <p:spPr>
          <a:xfrm>
            <a:off x="4528381" y="3114522"/>
            <a:ext cx="3192144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rgbClr val="000000"/>
                </a:solidFill>
                <a:latin typeface="Maven Pro"/>
                <a:ea typeface="Maven Pro"/>
                <a:cs typeface="Maven Pro"/>
                <a:sym typeface="Maven Pro"/>
              </a:rPr>
              <a:t>Example: </a:t>
            </a:r>
            <a:br>
              <a:rPr lang="en" dirty="0">
                <a:solidFill>
                  <a:srgbClr val="000000"/>
                </a:solidFill>
                <a:latin typeface="Maven Pro"/>
                <a:ea typeface="Maven Pro"/>
                <a:cs typeface="Maven Pro"/>
                <a:sym typeface="Maven Pro"/>
              </a:rPr>
            </a:br>
            <a:r>
              <a:rPr lang="en" sz="1600">
                <a:solidFill>
                  <a:srgbClr val="000000"/>
                </a:solidFill>
                <a:latin typeface="Maven Pro"/>
                <a:ea typeface="Maven Pro"/>
                <a:cs typeface="Maven Pro"/>
                <a:sym typeface="Maven Pro"/>
              </a:rPr>
              <a:t>Risks of hacking into AI systems</a:t>
            </a:r>
            <a:endParaRPr sz="1600" dirty="0">
              <a:solidFill>
                <a:srgbClr val="000000"/>
              </a:solidFill>
              <a:latin typeface="Maven Pro"/>
              <a:ea typeface="Maven Pro"/>
              <a:cs typeface="Maven Pro"/>
              <a:sym typeface="Maven Pro"/>
            </a:endParaRPr>
          </a:p>
        </p:txBody>
      </p:sp>
      <p:sp>
        <p:nvSpPr>
          <p:cNvPr id="44" name="Google Shape;203;p23">
            <a:extLst>
              <a:ext uri="{FF2B5EF4-FFF2-40B4-BE49-F238E27FC236}">
                <a16:creationId xmlns:a16="http://schemas.microsoft.com/office/drawing/2014/main" id="{4CFBAF19-DBD7-480A-808C-ADBE0A690991}"/>
              </a:ext>
            </a:extLst>
          </p:cNvPr>
          <p:cNvSpPr txBox="1"/>
          <p:nvPr/>
        </p:nvSpPr>
        <p:spPr>
          <a:xfrm>
            <a:off x="4528381" y="2762028"/>
            <a:ext cx="2540100" cy="3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 dirty="0">
                <a:solidFill>
                  <a:srgbClr val="00883A"/>
                </a:solidFill>
                <a:latin typeface="Maven Pro SemiBold"/>
                <a:ea typeface="Maven Pro SemiBold"/>
                <a:cs typeface="Maven Pro SemiBold"/>
                <a:sym typeface="Maven Pro SemiBold"/>
              </a:rPr>
              <a:t>Problems with Security</a:t>
            </a:r>
            <a:endParaRPr i="1" dirty="0">
              <a:solidFill>
                <a:srgbClr val="00883A"/>
              </a:solidFill>
              <a:latin typeface="Maven Pro SemiBold"/>
              <a:ea typeface="Maven Pro SemiBold"/>
              <a:cs typeface="Maven Pro SemiBold"/>
              <a:sym typeface="Maven Pro SemiBold"/>
            </a:endParaRPr>
          </a:p>
        </p:txBody>
      </p:sp>
      <p:sp>
        <p:nvSpPr>
          <p:cNvPr id="49" name="Google Shape;200;p23">
            <a:extLst>
              <a:ext uri="{FF2B5EF4-FFF2-40B4-BE49-F238E27FC236}">
                <a16:creationId xmlns:a16="http://schemas.microsoft.com/office/drawing/2014/main" id="{2796B596-2ECB-4C99-99D6-F37482D060C5}"/>
              </a:ext>
            </a:extLst>
          </p:cNvPr>
          <p:cNvSpPr/>
          <p:nvPr/>
        </p:nvSpPr>
        <p:spPr>
          <a:xfrm>
            <a:off x="2845595" y="5341613"/>
            <a:ext cx="4802428" cy="971334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CC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201;p23">
            <a:extLst>
              <a:ext uri="{FF2B5EF4-FFF2-40B4-BE49-F238E27FC236}">
                <a16:creationId xmlns:a16="http://schemas.microsoft.com/office/drawing/2014/main" id="{75936DBD-6D3D-4E49-A7BA-57AE392E826E}"/>
              </a:ext>
            </a:extLst>
          </p:cNvPr>
          <p:cNvSpPr txBox="1"/>
          <p:nvPr/>
        </p:nvSpPr>
        <p:spPr>
          <a:xfrm>
            <a:off x="4600494" y="5755900"/>
            <a:ext cx="3192144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rgbClr val="000000"/>
                </a:solidFill>
                <a:latin typeface="Maven Pro"/>
                <a:ea typeface="Maven Pro"/>
                <a:cs typeface="Maven Pro"/>
                <a:sym typeface="Maven Pro"/>
              </a:rPr>
              <a:t>Example: </a:t>
            </a:r>
            <a:br>
              <a:rPr lang="en" dirty="0">
                <a:solidFill>
                  <a:srgbClr val="000000"/>
                </a:solidFill>
                <a:latin typeface="Maven Pro"/>
                <a:ea typeface="Maven Pro"/>
                <a:cs typeface="Maven Pro"/>
                <a:sym typeface="Maven Pro"/>
              </a:rPr>
            </a:br>
            <a:r>
              <a:rPr lang="en" sz="1600" dirty="0">
                <a:solidFill>
                  <a:srgbClr val="000000"/>
                </a:solidFill>
                <a:latin typeface="Maven Pro"/>
                <a:ea typeface="Maven Pro"/>
                <a:cs typeface="Maven Pro"/>
                <a:sym typeface="Maven Pro"/>
              </a:rPr>
              <a:t>Black-box and biased decisions</a:t>
            </a:r>
            <a:endParaRPr sz="1600" dirty="0">
              <a:solidFill>
                <a:srgbClr val="000000"/>
              </a:solidFill>
              <a:latin typeface="Maven Pro"/>
              <a:ea typeface="Maven Pro"/>
              <a:cs typeface="Maven Pro"/>
              <a:sym typeface="Maven Pro"/>
            </a:endParaRPr>
          </a:p>
        </p:txBody>
      </p:sp>
      <p:sp>
        <p:nvSpPr>
          <p:cNvPr id="51" name="Google Shape;203;p23">
            <a:extLst>
              <a:ext uri="{FF2B5EF4-FFF2-40B4-BE49-F238E27FC236}">
                <a16:creationId xmlns:a16="http://schemas.microsoft.com/office/drawing/2014/main" id="{B88FDBD5-EADF-448B-B5F4-66C87828D507}"/>
              </a:ext>
            </a:extLst>
          </p:cNvPr>
          <p:cNvSpPr txBox="1"/>
          <p:nvPr/>
        </p:nvSpPr>
        <p:spPr>
          <a:xfrm>
            <a:off x="4600493" y="5403406"/>
            <a:ext cx="2924337" cy="277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 dirty="0">
                <a:solidFill>
                  <a:srgbClr val="00883A"/>
                </a:solidFill>
                <a:latin typeface="Maven Pro SemiBold"/>
                <a:ea typeface="Maven Pro SemiBold"/>
                <a:cs typeface="Maven Pro SemiBold"/>
                <a:sym typeface="Maven Pro SemiBold"/>
              </a:rPr>
              <a:t>Problems with Responsibility</a:t>
            </a:r>
            <a:endParaRPr i="1" dirty="0">
              <a:solidFill>
                <a:srgbClr val="00883A"/>
              </a:solidFill>
              <a:latin typeface="Maven Pro SemiBold"/>
              <a:ea typeface="Maven Pro SemiBold"/>
              <a:cs typeface="Maven Pro SemiBold"/>
              <a:sym typeface="Maven Pro SemiBold"/>
            </a:endParaRPr>
          </a:p>
        </p:txBody>
      </p:sp>
      <p:pic>
        <p:nvPicPr>
          <p:cNvPr id="31" name="Google Shape;214;p23">
            <a:extLst>
              <a:ext uri="{FF2B5EF4-FFF2-40B4-BE49-F238E27FC236}">
                <a16:creationId xmlns:a16="http://schemas.microsoft.com/office/drawing/2014/main" id="{2E83C4AD-6831-4FD4-A2AF-C8CD6C2129EB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l="11494" t="42889" r="32132"/>
          <a:stretch/>
        </p:blipFill>
        <p:spPr>
          <a:xfrm>
            <a:off x="2722812" y="5271098"/>
            <a:ext cx="1625975" cy="90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Rechteck: abgerundete Ecken 22">
            <a:extLst>
              <a:ext uri="{FF2B5EF4-FFF2-40B4-BE49-F238E27FC236}">
                <a16:creationId xmlns:a16="http://schemas.microsoft.com/office/drawing/2014/main" id="{A010D145-336C-4F43-A926-59AA0E90FE86}"/>
              </a:ext>
            </a:extLst>
          </p:cNvPr>
          <p:cNvSpPr/>
          <p:nvPr/>
        </p:nvSpPr>
        <p:spPr>
          <a:xfrm>
            <a:off x="8168171" y="2187234"/>
            <a:ext cx="3679224" cy="170047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50800" dir="30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Textplatzhalter 3">
            <a:extLst>
              <a:ext uri="{FF2B5EF4-FFF2-40B4-BE49-F238E27FC236}">
                <a16:creationId xmlns:a16="http://schemas.microsoft.com/office/drawing/2014/main" id="{35D68BD4-89F6-4D25-8832-C0B8531303D7}"/>
              </a:ext>
            </a:extLst>
          </p:cNvPr>
          <p:cNvSpPr txBox="1">
            <a:spLocks/>
          </p:cNvSpPr>
          <p:nvPr/>
        </p:nvSpPr>
        <p:spPr>
          <a:xfrm>
            <a:off x="8567046" y="2363889"/>
            <a:ext cx="2925017" cy="1448925"/>
          </a:xfrm>
          <a:prstGeom prst="rect">
            <a:avLst/>
          </a:prstGeom>
        </p:spPr>
        <p:txBody>
          <a:bodyPr lIns="0" tIns="0" rIns="0" bIns="0"/>
          <a:lstStyle>
            <a:lvl1pPr marL="324000" marR="0" indent="-32400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Blip>
                <a:blip r:embed="rId4"/>
              </a:buBlip>
              <a:tabLst/>
              <a:defRPr lang="de-DE" sz="1900" kern="1200" baseline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  <a:lvl2pPr marL="611668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21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944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7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7225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5003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2782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0560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58339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611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2000" b="1" i="1" dirty="0">
                <a:solidFill>
                  <a:srgbClr val="C00000"/>
                </a:solidFill>
                <a:latin typeface="Arial" panose="020B0604020202020204" pitchFamily="34" charset="0"/>
              </a:rPr>
              <a:t>Current major problem </a:t>
            </a:r>
          </a:p>
          <a:p>
            <a:pPr marL="0" indent="0">
              <a:buNone/>
            </a:pPr>
            <a:r>
              <a:rPr lang="en-US" sz="2000" b="1" i="1" dirty="0">
                <a:solidFill>
                  <a:srgbClr val="C00000"/>
                </a:solidFill>
                <a:latin typeface="Arial" panose="020B0604020202020204" pitchFamily="34" charset="0"/>
              </a:rPr>
              <a:t>worldwide: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US" sz="2000" b="1" i="1" dirty="0">
                <a:solidFill>
                  <a:srgbClr val="C00000"/>
                </a:solidFill>
                <a:latin typeface="Arial" panose="020B0604020202020204" pitchFamily="34" charset="0"/>
              </a:rPr>
              <a:t>Lack of reliability of </a:t>
            </a:r>
          </a:p>
          <a:p>
            <a:pPr marL="0" indent="0">
              <a:buNone/>
            </a:pPr>
            <a:r>
              <a:rPr lang="en-US" sz="2000" b="1" i="1" dirty="0">
                <a:solidFill>
                  <a:srgbClr val="C00000"/>
                </a:solidFill>
                <a:latin typeface="Arial" panose="020B0604020202020204" pitchFamily="34" charset="0"/>
              </a:rPr>
              <a:t>AI technology!</a:t>
            </a:r>
            <a:endParaRPr lang="de-DE" sz="2000" i="1" dirty="0">
              <a:solidFill>
                <a:srgbClr val="C00000"/>
              </a:solidFill>
              <a:latin typeface="Arial" panose="020B0604020202020204" pitchFamily="34" charset="0"/>
            </a:endParaRPr>
          </a:p>
          <a:p>
            <a:endParaRPr lang="de-DE" dirty="0">
              <a:solidFill>
                <a:srgbClr val="2F2F2F"/>
              </a:solidFill>
              <a:latin typeface="Arial" panose="020B0604020202020204" pitchFamily="34" charset="0"/>
            </a:endParaRPr>
          </a:p>
        </p:txBody>
      </p:sp>
      <p:sp>
        <p:nvSpPr>
          <p:cNvPr id="27" name="Google Shape;200;p23">
            <a:extLst>
              <a:ext uri="{FF2B5EF4-FFF2-40B4-BE49-F238E27FC236}">
                <a16:creationId xmlns:a16="http://schemas.microsoft.com/office/drawing/2014/main" id="{45D91DD8-CA10-F33F-1C62-600FD280A035}"/>
              </a:ext>
            </a:extLst>
          </p:cNvPr>
          <p:cNvSpPr/>
          <p:nvPr/>
        </p:nvSpPr>
        <p:spPr>
          <a:xfrm>
            <a:off x="2845594" y="4033051"/>
            <a:ext cx="4802428" cy="971334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CC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01;p23">
            <a:extLst>
              <a:ext uri="{FF2B5EF4-FFF2-40B4-BE49-F238E27FC236}">
                <a16:creationId xmlns:a16="http://schemas.microsoft.com/office/drawing/2014/main" id="{A8C3DF55-E255-8C05-41B7-9844446F04EC}"/>
              </a:ext>
            </a:extLst>
          </p:cNvPr>
          <p:cNvSpPr txBox="1"/>
          <p:nvPr/>
        </p:nvSpPr>
        <p:spPr>
          <a:xfrm>
            <a:off x="4600493" y="4447338"/>
            <a:ext cx="3192144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rgbClr val="000000"/>
                </a:solidFill>
                <a:latin typeface="Maven Pro"/>
                <a:ea typeface="Maven Pro"/>
                <a:cs typeface="Maven Pro"/>
                <a:sym typeface="Maven Pro"/>
              </a:rPr>
              <a:t>Example: </a:t>
            </a:r>
            <a:br>
              <a:rPr lang="en" dirty="0">
                <a:solidFill>
                  <a:srgbClr val="000000"/>
                </a:solidFill>
                <a:latin typeface="Maven Pro"/>
                <a:ea typeface="Maven Pro"/>
                <a:cs typeface="Maven Pro"/>
                <a:sym typeface="Maven Pro"/>
              </a:rPr>
            </a:br>
            <a:r>
              <a:rPr lang="en" sz="1600" dirty="0">
                <a:solidFill>
                  <a:srgbClr val="000000"/>
                </a:solidFill>
                <a:latin typeface="Maven Pro"/>
                <a:ea typeface="Maven Pro"/>
                <a:cs typeface="Maven Pro"/>
                <a:sym typeface="Maven Pro"/>
              </a:rPr>
              <a:t>Privacy violations of health data</a:t>
            </a:r>
            <a:endParaRPr sz="1600" dirty="0">
              <a:solidFill>
                <a:srgbClr val="000000"/>
              </a:solidFill>
              <a:latin typeface="Maven Pro"/>
              <a:ea typeface="Maven Pro"/>
              <a:cs typeface="Maven Pro"/>
              <a:sym typeface="Maven Pro"/>
            </a:endParaRPr>
          </a:p>
        </p:txBody>
      </p:sp>
      <p:sp>
        <p:nvSpPr>
          <p:cNvPr id="29" name="Google Shape;203;p23">
            <a:extLst>
              <a:ext uri="{FF2B5EF4-FFF2-40B4-BE49-F238E27FC236}">
                <a16:creationId xmlns:a16="http://schemas.microsoft.com/office/drawing/2014/main" id="{BBEDEC78-0F69-1996-7663-55F87BDD4105}"/>
              </a:ext>
            </a:extLst>
          </p:cNvPr>
          <p:cNvSpPr txBox="1"/>
          <p:nvPr/>
        </p:nvSpPr>
        <p:spPr>
          <a:xfrm>
            <a:off x="4600492" y="4094844"/>
            <a:ext cx="2924337" cy="277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 dirty="0">
                <a:solidFill>
                  <a:srgbClr val="00883A"/>
                </a:solidFill>
                <a:latin typeface="Maven Pro SemiBold"/>
                <a:ea typeface="Maven Pro SemiBold"/>
                <a:cs typeface="Maven Pro SemiBold"/>
                <a:sym typeface="Maven Pro SemiBold"/>
              </a:rPr>
              <a:t>Problems with Privacy</a:t>
            </a:r>
            <a:endParaRPr i="1" dirty="0">
              <a:solidFill>
                <a:srgbClr val="00883A"/>
              </a:solidFill>
              <a:latin typeface="Maven Pro SemiBold"/>
              <a:ea typeface="Maven Pro SemiBold"/>
              <a:cs typeface="Maven Pro SemiBold"/>
              <a:sym typeface="Maven Pro SemiBold"/>
            </a:endParaRPr>
          </a:p>
        </p:txBody>
      </p:sp>
      <p:pic>
        <p:nvPicPr>
          <p:cNvPr id="33" name="Google Shape;213;p23">
            <a:extLst>
              <a:ext uri="{FF2B5EF4-FFF2-40B4-BE49-F238E27FC236}">
                <a16:creationId xmlns:a16="http://schemas.microsoft.com/office/drawing/2014/main" id="{55A2D00A-B026-F04D-9FFC-405D16FE1CD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23187" t="2749" r="50886" b="75821"/>
          <a:stretch/>
        </p:blipFill>
        <p:spPr>
          <a:xfrm>
            <a:off x="2700979" y="3939792"/>
            <a:ext cx="1635199" cy="837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rafik 3" descr="Ein Bild, das Grafiken, Grafikdesign, Screenshot, Schrift enthält.&#10;&#10;Automatisch generierte Beschreibung">
            <a:extLst>
              <a:ext uri="{FF2B5EF4-FFF2-40B4-BE49-F238E27FC236}">
                <a16:creationId xmlns:a16="http://schemas.microsoft.com/office/drawing/2014/main" id="{2C0AEDD9-1844-A16F-8A9E-87A0C50B87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78373" y="322655"/>
            <a:ext cx="769022" cy="874549"/>
          </a:xfrm>
          <a:prstGeom prst="rect">
            <a:avLst/>
          </a:prstGeom>
        </p:spPr>
      </p:pic>
      <p:pic>
        <p:nvPicPr>
          <p:cNvPr id="2" name="Grafik 1" descr="Ein Bild, das Im Haus, medizinische Ausrüstung, Krankenhauszimmer, medizinisch enthält.&#10;&#10;Automatisch generierte Beschreibung">
            <a:extLst>
              <a:ext uri="{FF2B5EF4-FFF2-40B4-BE49-F238E27FC236}">
                <a16:creationId xmlns:a16="http://schemas.microsoft.com/office/drawing/2014/main" id="{4930BD2E-AA7F-ADBC-3876-4D1B5F82D0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79150" y="1319402"/>
            <a:ext cx="1647524" cy="881401"/>
          </a:xfrm>
          <a:prstGeom prst="rect">
            <a:avLst/>
          </a:prstGeom>
        </p:spPr>
      </p:pic>
      <p:pic>
        <p:nvPicPr>
          <p:cNvPr id="6" name="Grafik 5" descr="Ein Bild, das draußen, Himmel, Gebäude, Fenster enthält.&#10;&#10;Automatisch generierte Beschreibung">
            <a:extLst>
              <a:ext uri="{FF2B5EF4-FFF2-40B4-BE49-F238E27FC236}">
                <a16:creationId xmlns:a16="http://schemas.microsoft.com/office/drawing/2014/main" id="{86D78B2F-E4B3-76F8-C816-6984020374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79146" y="2608988"/>
            <a:ext cx="1661315" cy="880746"/>
          </a:xfrm>
          <a:prstGeom prst="rect">
            <a:avLst/>
          </a:prstGeom>
        </p:spPr>
      </p:pic>
      <p:pic>
        <p:nvPicPr>
          <p:cNvPr id="9" name="Bildplatzhalter 12">
            <a:extLst>
              <a:ext uri="{FF2B5EF4-FFF2-40B4-BE49-F238E27FC236}">
                <a16:creationId xmlns:a16="http://schemas.microsoft.com/office/drawing/2014/main" id="{1413CD0F-B579-F501-5C27-B1EEBCE1396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9188" r="9188"/>
          <a:stretch>
            <a:fillRect/>
          </a:stretch>
        </p:blipFill>
        <p:spPr>
          <a:xfrm>
            <a:off x="7912336" y="4217720"/>
            <a:ext cx="1673102" cy="1071126"/>
          </a:xfrm>
          <a:prstGeom prst="rect">
            <a:avLst/>
          </a:prstGeom>
        </p:spPr>
      </p:pic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FB0BC81A-E8C8-CB69-91DC-5B27BF5CBFED}"/>
              </a:ext>
            </a:extLst>
          </p:cNvPr>
          <p:cNvSpPr/>
          <p:nvPr/>
        </p:nvSpPr>
        <p:spPr>
          <a:xfrm>
            <a:off x="8576318" y="4855801"/>
            <a:ext cx="3352811" cy="86609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50800" dir="30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C9771E3-3DF6-17AF-19BA-DC1D12F1825F}"/>
              </a:ext>
            </a:extLst>
          </p:cNvPr>
          <p:cNvSpPr txBox="1"/>
          <p:nvPr/>
        </p:nvSpPr>
        <p:spPr>
          <a:xfrm>
            <a:off x="8655251" y="4955755"/>
            <a:ext cx="3192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>
              <a:defRPr/>
            </a:pPr>
            <a:r>
              <a:rPr lang="de-DE" b="1" dirty="0">
                <a:latin typeface="Arial" panose="020B0604020202020204"/>
              </a:rPr>
              <a:t>Deep </a:t>
            </a:r>
            <a:r>
              <a:rPr lang="de-DE" b="1" dirty="0" err="1">
                <a:latin typeface="Arial" panose="020B0604020202020204"/>
              </a:rPr>
              <a:t>understanding</a:t>
            </a:r>
            <a:r>
              <a:rPr lang="de-DE" b="1" dirty="0">
                <a:latin typeface="Arial" panose="020B0604020202020204"/>
              </a:rPr>
              <a:t> </a:t>
            </a:r>
            <a:r>
              <a:rPr lang="de-DE" b="1" dirty="0" err="1">
                <a:latin typeface="Arial" panose="020B0604020202020204"/>
              </a:rPr>
              <a:t>from</a:t>
            </a:r>
            <a:r>
              <a:rPr lang="de-DE" b="1" dirty="0">
                <a:latin typeface="Arial" panose="020B0604020202020204"/>
              </a:rPr>
              <a:t> a </a:t>
            </a:r>
            <a:r>
              <a:rPr lang="de-DE" b="1" dirty="0" err="1">
                <a:latin typeface="Arial" panose="020B0604020202020204"/>
              </a:rPr>
              <a:t>mathematical</a:t>
            </a:r>
            <a:r>
              <a:rPr lang="de-DE" b="1" dirty="0">
                <a:latin typeface="Arial" panose="020B0604020202020204"/>
              </a:rPr>
              <a:t> </a:t>
            </a:r>
            <a:r>
              <a:rPr lang="de-DE" b="1" dirty="0" err="1">
                <a:latin typeface="Arial" panose="020B0604020202020204"/>
              </a:rPr>
              <a:t>perspective</a:t>
            </a:r>
            <a:r>
              <a:rPr lang="de-DE" sz="1600" b="1" dirty="0">
                <a:latin typeface="Arial" panose="020B0604020202020204"/>
              </a:rPr>
              <a:t>!</a:t>
            </a:r>
            <a:endParaRPr lang="de-DE" sz="1600" b="1" i="1" dirty="0">
              <a:latin typeface="Arial" panose="020B0604020202020204"/>
            </a:endParaRPr>
          </a:p>
        </p:txBody>
      </p:sp>
      <p:sp>
        <p:nvSpPr>
          <p:cNvPr id="11" name="Pfeil: nach rechts 10">
            <a:extLst>
              <a:ext uri="{FF2B5EF4-FFF2-40B4-BE49-F238E27FC236}">
                <a16:creationId xmlns:a16="http://schemas.microsoft.com/office/drawing/2014/main" id="{EE2A7AF1-C24B-E287-2FEE-47343608A12C}"/>
              </a:ext>
            </a:extLst>
          </p:cNvPr>
          <p:cNvSpPr/>
          <p:nvPr/>
        </p:nvSpPr>
        <p:spPr>
          <a:xfrm rot="16200000">
            <a:off x="10199250" y="4186786"/>
            <a:ext cx="685180" cy="430887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6253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  <p:bldP spid="10" grpId="0" animBg="1"/>
      <p:bldP spid="8" grpId="0"/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erader Verbinder 2">
            <a:extLst>
              <a:ext uri="{FF2B5EF4-FFF2-40B4-BE49-F238E27FC236}">
                <a16:creationId xmlns:a16="http://schemas.microsoft.com/office/drawing/2014/main" id="{A97B9797-6E9B-405A-8C7A-840477F8E90A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ACC7B632-EE33-B9FE-DB71-2E90E30F4819}"/>
              </a:ext>
            </a:extLst>
          </p:cNvPr>
          <p:cNvSpPr txBox="1">
            <a:spLocks/>
          </p:cNvSpPr>
          <p:nvPr/>
        </p:nvSpPr>
        <p:spPr>
          <a:xfrm>
            <a:off x="442800" y="441325"/>
            <a:ext cx="11306175" cy="508794"/>
          </a:xfrm>
          <a:prstGeom prst="rect">
            <a:avLst/>
          </a:prstGeom>
        </p:spPr>
        <p:txBody>
          <a:bodyPr/>
          <a:lstStyle>
            <a:lvl1pPr marL="203890" indent="-203890" algn="l" defTabSz="815557" rtl="0" eaLnBrk="1" latinLnBrk="0" hangingPunct="1">
              <a:lnSpc>
                <a:spcPct val="90000"/>
              </a:lnSpc>
              <a:spcBef>
                <a:spcPts val="892"/>
              </a:spcBef>
              <a:buFont typeface="Arial" panose="020B0604020202020204" pitchFamily="34" charset="0"/>
              <a:buChar char="•"/>
              <a:defRPr sz="24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1668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21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944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7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7225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5003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2782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0560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58339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611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15557" rtl="0" eaLnBrk="1" fontAlgn="auto" latinLnBrk="0" hangingPunct="1">
              <a:lnSpc>
                <a:spcPct val="90000"/>
              </a:lnSpc>
              <a:spcBef>
                <a:spcPts val="89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Explainability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: Understanding Seemingly Wrong Decisions</a:t>
            </a:r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62D421DF-D7FF-52E9-2382-E670E04EE39F}"/>
              </a:ext>
            </a:extLst>
          </p:cNvPr>
          <p:cNvSpPr txBox="1"/>
          <p:nvPr/>
        </p:nvSpPr>
        <p:spPr>
          <a:xfrm>
            <a:off x="442800" y="1564568"/>
            <a:ext cx="42699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rgbClr val="005064"/>
              </a:buClr>
              <a:buSzPts val="2000"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/>
                <a:ea typeface="+mn-ea"/>
                <a:cs typeface="Maven Pro SemiBold"/>
                <a:sym typeface="Maven Pro SemiBold"/>
              </a:rPr>
              <a:t>Example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/>
                <a:ea typeface="+mn-ea"/>
                <a:cs typeface="Maven Pro SemiBold"/>
                <a:sym typeface="Maven Pro SemiBold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/>
                <a:ea typeface="+mn-ea"/>
                <a:cs typeface="Maven Pro SemiBold"/>
                <a:sym typeface="Maven Pro SemiBold"/>
              </a:rPr>
              <a:t>from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/>
                <a:ea typeface="+mn-ea"/>
                <a:cs typeface="Maven Pro SemiBold"/>
                <a:sym typeface="Maven Pro SemiBold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/>
                <a:ea typeface="+mn-ea"/>
                <a:cs typeface="Maven Pro SemiBold"/>
                <a:sym typeface="Maven Pro SemiBold"/>
              </a:rPr>
              <a:t>Telecommunication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/>
                <a:ea typeface="+mn-ea"/>
                <a:cs typeface="Maven Pro SemiBold"/>
                <a:sym typeface="Maven Pro SemiBold"/>
              </a:rPr>
              <a:t>: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883A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3" name="Google Shape;765;gef56b3151f_47_437">
            <a:extLst>
              <a:ext uri="{FF2B5EF4-FFF2-40B4-BE49-F238E27FC236}">
                <a16:creationId xmlns:a16="http://schemas.microsoft.com/office/drawing/2014/main" id="{C8DC1866-830E-D20A-F8A0-6FB12298BD99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67609" y="2103124"/>
            <a:ext cx="2934997" cy="2934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766;gef56b3151f_47_437">
            <a:extLst>
              <a:ext uri="{FF2B5EF4-FFF2-40B4-BE49-F238E27FC236}">
                <a16:creationId xmlns:a16="http://schemas.microsoft.com/office/drawing/2014/main" id="{CF1B122B-4938-BE3E-817E-76ECA3DD278E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42919" y="2103124"/>
            <a:ext cx="2934997" cy="2935067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771;gef56b3151f_47_437">
            <a:extLst>
              <a:ext uri="{FF2B5EF4-FFF2-40B4-BE49-F238E27FC236}">
                <a16:creationId xmlns:a16="http://schemas.microsoft.com/office/drawing/2014/main" id="{11A9F79A-B97D-6997-8EA9-B234265E87E5}"/>
              </a:ext>
            </a:extLst>
          </p:cNvPr>
          <p:cNvSpPr txBox="1"/>
          <p:nvPr/>
        </p:nvSpPr>
        <p:spPr>
          <a:xfrm>
            <a:off x="1619912" y="5069701"/>
            <a:ext cx="4430392" cy="779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67" b="0" i="0" u="none" strike="noStrike" kern="1200" cap="none" spc="0" normalizeH="0" baseline="0" noProof="0" dirty="0" err="1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Estimated</a:t>
            </a:r>
            <a:r>
              <a:rPr kumimoji="0" lang="de-DE" sz="1467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de-DE" sz="1467" b="0" i="0" u="none" strike="noStrike" kern="1200" cap="none" spc="0" normalizeH="0" baseline="0" noProof="0" dirty="0" err="1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RadioMap</a:t>
            </a:r>
            <a:r>
              <a:rPr kumimoji="0" lang="de-DE" sz="1467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via </a:t>
            </a:r>
            <a:r>
              <a:rPr kumimoji="0" lang="de-DE" sz="1467" b="0" i="0" u="none" strike="noStrike" kern="1200" cap="none" spc="0" normalizeH="0" baseline="0" noProof="0" dirty="0" err="1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RadioUNet</a:t>
            </a:r>
            <a:r>
              <a:rPr kumimoji="0" lang="de-DE" sz="1467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67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(</a:t>
            </a:r>
            <a:r>
              <a:rPr kumimoji="0" lang="fr-FR" sz="1467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Levie, </a:t>
            </a:r>
            <a:r>
              <a:rPr kumimoji="0" lang="fr-FR" sz="1467" b="0" i="0" u="none" strike="noStrike" kern="1200" cap="none" spc="0" normalizeH="0" baseline="0" noProof="0" dirty="0" err="1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Cagkan</a:t>
            </a:r>
            <a:r>
              <a:rPr kumimoji="0" lang="fr-FR" sz="1467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, Kutyniok, Caire; 2020)</a:t>
            </a:r>
            <a:endParaRPr kumimoji="0" sz="1467" b="0" i="0" u="none" strike="noStrike" kern="1200" cap="none" spc="0" normalizeH="0" baseline="0" noProof="0" dirty="0">
              <a:ln>
                <a:noFill/>
              </a:ln>
              <a:solidFill>
                <a:srgbClr val="232323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772;gef56b3151f_47_437">
            <a:extLst>
              <a:ext uri="{FF2B5EF4-FFF2-40B4-BE49-F238E27FC236}">
                <a16:creationId xmlns:a16="http://schemas.microsoft.com/office/drawing/2014/main" id="{15727DC0-5ED3-D787-9CD1-7252FE8CFB57}"/>
              </a:ext>
            </a:extLst>
          </p:cNvPr>
          <p:cNvSpPr txBox="1"/>
          <p:nvPr/>
        </p:nvSpPr>
        <p:spPr>
          <a:xfrm>
            <a:off x="6267820" y="5069701"/>
            <a:ext cx="4128909" cy="779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67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Rate-</a:t>
            </a:r>
            <a:r>
              <a:rPr kumimoji="0" lang="de-DE" sz="1467" b="0" i="0" u="none" strike="noStrike" kern="1200" cap="none" spc="0" normalizeH="0" baseline="0" noProof="0" dirty="0" err="1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Distortion</a:t>
            </a:r>
            <a:r>
              <a:rPr kumimoji="0" lang="de-DE" sz="1467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Explanation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467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(Heiß, Levie, Resnick, Kutyniok, Bruna; 2020):</a:t>
            </a:r>
          </a:p>
        </p:txBody>
      </p:sp>
      <p:pic>
        <p:nvPicPr>
          <p:cNvPr id="2" name="Grafik 1" descr="Ein Bild, das Grafiken, Grafikdesign, Screenshot, Schrift enthält.&#10;&#10;Automatisch generierte Beschreibung">
            <a:extLst>
              <a:ext uri="{FF2B5EF4-FFF2-40B4-BE49-F238E27FC236}">
                <a16:creationId xmlns:a16="http://schemas.microsoft.com/office/drawing/2014/main" id="{019A6126-BA74-9E0F-D70A-F9BCA2453D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78373" y="322655"/>
            <a:ext cx="769022" cy="874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7350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erader Verbinder 2">
            <a:extLst>
              <a:ext uri="{FF2B5EF4-FFF2-40B4-BE49-F238E27FC236}">
                <a16:creationId xmlns:a16="http://schemas.microsoft.com/office/drawing/2014/main" id="{A97B9797-6E9B-405A-8C7A-840477F8E90A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ACC7B632-EE33-B9FE-DB71-2E90E30F4819}"/>
              </a:ext>
            </a:extLst>
          </p:cNvPr>
          <p:cNvSpPr txBox="1">
            <a:spLocks/>
          </p:cNvSpPr>
          <p:nvPr/>
        </p:nvSpPr>
        <p:spPr>
          <a:xfrm>
            <a:off x="442800" y="441325"/>
            <a:ext cx="11306175" cy="508794"/>
          </a:xfrm>
          <a:prstGeom prst="rect">
            <a:avLst/>
          </a:prstGeom>
        </p:spPr>
        <p:txBody>
          <a:bodyPr/>
          <a:lstStyle>
            <a:lvl1pPr marL="203890" indent="-203890" algn="l" defTabSz="815557" rtl="0" eaLnBrk="1" latinLnBrk="0" hangingPunct="1">
              <a:lnSpc>
                <a:spcPct val="90000"/>
              </a:lnSpc>
              <a:spcBef>
                <a:spcPts val="892"/>
              </a:spcBef>
              <a:buFont typeface="Arial" panose="020B0604020202020204" pitchFamily="34" charset="0"/>
              <a:buChar char="•"/>
              <a:defRPr sz="24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1668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21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944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7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7225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5003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2782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0560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58339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611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15557" rtl="0" eaLnBrk="1" fontAlgn="auto" latinLnBrk="0" hangingPunct="1">
              <a:lnSpc>
                <a:spcPct val="90000"/>
              </a:lnSpc>
              <a:spcBef>
                <a:spcPts val="89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Explainability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: Understanding Wrong Decisions</a:t>
            </a:r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62D421DF-D7FF-52E9-2382-E670E04EE39F}"/>
              </a:ext>
            </a:extLst>
          </p:cNvPr>
          <p:cNvSpPr txBox="1"/>
          <p:nvPr/>
        </p:nvSpPr>
        <p:spPr>
          <a:xfrm>
            <a:off x="442800" y="1601506"/>
            <a:ext cx="42699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rgbClr val="005064"/>
              </a:buClr>
              <a:buSzPts val="2000"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/>
                <a:ea typeface="+mn-ea"/>
                <a:cs typeface="Maven Pro SemiBold"/>
                <a:sym typeface="Maven Pro SemiBold"/>
              </a:rPr>
              <a:t>Example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/>
                <a:ea typeface="+mn-ea"/>
                <a:cs typeface="Maven Pro SemiBold"/>
                <a:sym typeface="Maven Pro SemiBold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/>
                <a:ea typeface="+mn-ea"/>
                <a:cs typeface="Maven Pro SemiBold"/>
                <a:sym typeface="Maven Pro SemiBold"/>
              </a:rPr>
              <a:t>from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/>
                <a:ea typeface="+mn-ea"/>
                <a:cs typeface="Maven Pro SemiBold"/>
                <a:sym typeface="Maven Pro SemiBold"/>
              </a:rPr>
              <a:t> Imaging: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883A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8" name="Grafik 47">
            <a:extLst>
              <a:ext uri="{FF2B5EF4-FFF2-40B4-BE49-F238E27FC236}">
                <a16:creationId xmlns:a16="http://schemas.microsoft.com/office/drawing/2014/main" id="{AB3BB3A3-78C4-402A-E4A6-FAD426A4B7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7610" y="2132225"/>
            <a:ext cx="2950185" cy="2898403"/>
          </a:xfrm>
          <a:prstGeom prst="rect">
            <a:avLst/>
          </a:prstGeom>
        </p:spPr>
      </p:pic>
      <p:pic>
        <p:nvPicPr>
          <p:cNvPr id="49" name="Grafik 48">
            <a:extLst>
              <a:ext uri="{FF2B5EF4-FFF2-40B4-BE49-F238E27FC236}">
                <a16:creationId xmlns:a16="http://schemas.microsoft.com/office/drawing/2014/main" id="{A19DC143-0043-BFE6-3384-3C4146369D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1440" y="2132225"/>
            <a:ext cx="2978456" cy="2898403"/>
          </a:xfrm>
          <a:prstGeom prst="rect">
            <a:avLst/>
          </a:prstGeom>
        </p:spPr>
      </p:pic>
      <p:sp>
        <p:nvSpPr>
          <p:cNvPr id="50" name="Google Shape;771;gef56b3151f_47_437">
            <a:extLst>
              <a:ext uri="{FF2B5EF4-FFF2-40B4-BE49-F238E27FC236}">
                <a16:creationId xmlns:a16="http://schemas.microsoft.com/office/drawing/2014/main" id="{F5477479-1D8A-BAF6-49A1-0421BED97F36}"/>
              </a:ext>
            </a:extLst>
          </p:cNvPr>
          <p:cNvSpPr txBox="1"/>
          <p:nvPr/>
        </p:nvSpPr>
        <p:spPr>
          <a:xfrm>
            <a:off x="1627505" y="5106639"/>
            <a:ext cx="4430392" cy="779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67" b="0" i="0" u="none" strike="noStrike" kern="1200" cap="none" spc="0" normalizeH="0" baseline="0" noProof="0" dirty="0" err="1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Wrong</a:t>
            </a:r>
            <a:r>
              <a:rPr kumimoji="0" lang="de-DE" sz="1467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fr-FR" sz="1467" b="0" i="0" u="none" strike="noStrike" kern="1200" cap="none" spc="0" normalizeH="0" baseline="0" noProof="0" dirty="0" err="1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decision</a:t>
            </a:r>
            <a:r>
              <a:rPr kumimoji="0" lang="fr-FR" sz="1467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by AI: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67" b="0" i="0" u="none" strike="noStrike" kern="1200" cap="none" spc="0" normalizeH="0" baseline="0" noProof="0" dirty="0" err="1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Diaper</a:t>
            </a:r>
            <a:endParaRPr kumimoji="0" sz="1467" b="0" i="0" u="none" strike="noStrike" kern="1200" cap="none" spc="0" normalizeH="0" baseline="0" noProof="0" dirty="0">
              <a:ln>
                <a:noFill/>
              </a:ln>
              <a:solidFill>
                <a:srgbClr val="232323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772;gef56b3151f_47_437">
            <a:extLst>
              <a:ext uri="{FF2B5EF4-FFF2-40B4-BE49-F238E27FC236}">
                <a16:creationId xmlns:a16="http://schemas.microsoft.com/office/drawing/2014/main" id="{AC5C0285-D70B-DADD-616E-079E7E4BBDC2}"/>
              </a:ext>
            </a:extLst>
          </p:cNvPr>
          <p:cNvSpPr txBox="1"/>
          <p:nvPr/>
        </p:nvSpPr>
        <p:spPr>
          <a:xfrm>
            <a:off x="6211867" y="5189767"/>
            <a:ext cx="4128909" cy="779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Wrong decision by AI: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Screw</a:t>
            </a:r>
            <a:endParaRPr kumimoji="0" lang="en-US" sz="1467" b="0" i="0" u="none" strike="noStrike" kern="1200" cap="none" spc="0" normalizeH="0" baseline="0" noProof="0" dirty="0">
              <a:ln>
                <a:noFill/>
              </a:ln>
              <a:solidFill>
                <a:srgbClr val="232323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Grafik 1" descr="Ein Bild, das Grafiken, Grafikdesign, Screenshot, Schrift enthält.&#10;&#10;Automatisch generierte Beschreibung">
            <a:extLst>
              <a:ext uri="{FF2B5EF4-FFF2-40B4-BE49-F238E27FC236}">
                <a16:creationId xmlns:a16="http://schemas.microsoft.com/office/drawing/2014/main" id="{F60B41AC-3C6B-C9EE-EBC8-C6AD77981F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78373" y="322655"/>
            <a:ext cx="769022" cy="874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9334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erader Verbinder 2">
            <a:extLst>
              <a:ext uri="{FF2B5EF4-FFF2-40B4-BE49-F238E27FC236}">
                <a16:creationId xmlns:a16="http://schemas.microsoft.com/office/drawing/2014/main" id="{A97B9797-6E9B-405A-8C7A-840477F8E90A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ACC7B632-EE33-B9FE-DB71-2E90E30F4819}"/>
              </a:ext>
            </a:extLst>
          </p:cNvPr>
          <p:cNvSpPr txBox="1">
            <a:spLocks/>
          </p:cNvSpPr>
          <p:nvPr/>
        </p:nvSpPr>
        <p:spPr>
          <a:xfrm>
            <a:off x="442800" y="441325"/>
            <a:ext cx="11306175" cy="508794"/>
          </a:xfrm>
          <a:prstGeom prst="rect">
            <a:avLst/>
          </a:prstGeom>
        </p:spPr>
        <p:txBody>
          <a:bodyPr/>
          <a:lstStyle>
            <a:lvl1pPr marL="203890" indent="-203890" algn="l" defTabSz="815557" rtl="0" eaLnBrk="1" latinLnBrk="0" hangingPunct="1">
              <a:lnSpc>
                <a:spcPct val="90000"/>
              </a:lnSpc>
              <a:spcBef>
                <a:spcPts val="892"/>
              </a:spcBef>
              <a:buFont typeface="Arial" panose="020B0604020202020204" pitchFamily="34" charset="0"/>
              <a:buChar char="•"/>
              <a:defRPr sz="24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1668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21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944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7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7225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5003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2782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0560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58339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611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15557" rtl="0" eaLnBrk="1" fontAlgn="auto" latinLnBrk="0" hangingPunct="1">
              <a:lnSpc>
                <a:spcPct val="90000"/>
              </a:lnSpc>
              <a:spcBef>
                <a:spcPts val="89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Explainability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: Understanding Wrong Decisions</a:t>
            </a:r>
          </a:p>
        </p:txBody>
      </p:sp>
      <p:pic>
        <p:nvPicPr>
          <p:cNvPr id="41" name="Grafik 40">
            <a:extLst>
              <a:ext uri="{FF2B5EF4-FFF2-40B4-BE49-F238E27FC236}">
                <a16:creationId xmlns:a16="http://schemas.microsoft.com/office/drawing/2014/main" id="{9D617639-7C3D-F9CC-D567-ABAA15F90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1440" y="2098880"/>
            <a:ext cx="2978456" cy="2948685"/>
          </a:xfrm>
          <a:prstGeom prst="rect">
            <a:avLst/>
          </a:prstGeom>
        </p:spPr>
      </p:pic>
      <p:pic>
        <p:nvPicPr>
          <p:cNvPr id="42" name="Grafik 41">
            <a:extLst>
              <a:ext uri="{FF2B5EF4-FFF2-40B4-BE49-F238E27FC236}">
                <a16:creationId xmlns:a16="http://schemas.microsoft.com/office/drawing/2014/main" id="{E7502DB9-0866-2AB5-FF16-3EB80D68C4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7610" y="2132225"/>
            <a:ext cx="2978456" cy="2881997"/>
          </a:xfrm>
          <a:prstGeom prst="rect">
            <a:avLst/>
          </a:prstGeom>
        </p:spPr>
      </p:pic>
      <p:sp>
        <p:nvSpPr>
          <p:cNvPr id="45" name="Google Shape;771;gef56b3151f_47_437">
            <a:extLst>
              <a:ext uri="{FF2B5EF4-FFF2-40B4-BE49-F238E27FC236}">
                <a16:creationId xmlns:a16="http://schemas.microsoft.com/office/drawing/2014/main" id="{D229225A-CBF3-B3F8-BA6A-DD5D195295D0}"/>
              </a:ext>
            </a:extLst>
          </p:cNvPr>
          <p:cNvSpPr txBox="1"/>
          <p:nvPr/>
        </p:nvSpPr>
        <p:spPr>
          <a:xfrm>
            <a:off x="1571552" y="5107547"/>
            <a:ext cx="4430392" cy="779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Explanation by </a:t>
            </a:r>
            <a:r>
              <a:rPr kumimoji="0" lang="en-US" sz="1467" b="0" i="0" u="none" strike="noStrike" kern="1200" cap="none" spc="0" normalizeH="0" baseline="0" noProof="0" dirty="0" err="1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CartoonX</a:t>
            </a:r>
            <a:endParaRPr kumimoji="0" lang="en-US" sz="1467" b="0" i="0" u="none" strike="noStrike" kern="1200" cap="none" spc="0" normalizeH="0" baseline="0" noProof="0" dirty="0">
              <a:ln>
                <a:noFill/>
              </a:ln>
              <a:solidFill>
                <a:srgbClr val="232323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67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</a:t>
            </a:r>
            <a:r>
              <a:rPr kumimoji="0" lang="de-DE" sz="1467" b="0" i="0" u="none" strike="noStrike" kern="1200" cap="none" spc="0" normalizeH="0" baseline="0" noProof="0" dirty="0" err="1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Kolek</a:t>
            </a:r>
            <a:r>
              <a:rPr kumimoji="0" lang="de-DE" sz="1467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Nguyen, </a:t>
            </a:r>
            <a:r>
              <a:rPr kumimoji="0" lang="de-DE" sz="1467" b="0" i="0" u="none" strike="noStrike" kern="1200" cap="none" spc="0" normalizeH="0" baseline="0" noProof="0" dirty="0" err="1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Levie</a:t>
            </a:r>
            <a:r>
              <a:rPr kumimoji="0" lang="de-DE" sz="1467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Bruna, Kutyniok; 2021)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rgbClr val="232323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772;gef56b3151f_47_437">
            <a:extLst>
              <a:ext uri="{FF2B5EF4-FFF2-40B4-BE49-F238E27FC236}">
                <a16:creationId xmlns:a16="http://schemas.microsoft.com/office/drawing/2014/main" id="{32E283FB-5AED-5387-C931-AA8905CCF0D2}"/>
              </a:ext>
            </a:extLst>
          </p:cNvPr>
          <p:cNvSpPr txBox="1"/>
          <p:nvPr/>
        </p:nvSpPr>
        <p:spPr>
          <a:xfrm>
            <a:off x="6211867" y="5107547"/>
            <a:ext cx="4128909" cy="451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Explanation by </a:t>
            </a:r>
            <a:r>
              <a:rPr kumimoji="0" lang="en-US" sz="1467" b="0" i="0" u="none" strike="noStrike" kern="1200" cap="none" spc="0" normalizeH="0" baseline="0" noProof="0" dirty="0" err="1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CartoonX</a:t>
            </a:r>
            <a:endParaRPr kumimoji="0" lang="en-US" sz="1467" b="0" i="0" u="none" strike="noStrike" kern="1200" cap="none" spc="0" normalizeH="0" baseline="0" noProof="0" dirty="0">
              <a:ln>
                <a:noFill/>
              </a:ln>
              <a:solidFill>
                <a:srgbClr val="232323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BA548D7C-731B-0782-C334-64231726FC2A}"/>
              </a:ext>
            </a:extLst>
          </p:cNvPr>
          <p:cNvSpPr txBox="1"/>
          <p:nvPr/>
        </p:nvSpPr>
        <p:spPr>
          <a:xfrm>
            <a:off x="442800" y="1601506"/>
            <a:ext cx="42699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rgbClr val="005064"/>
              </a:buClr>
              <a:buSzPts val="2000"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/>
                <a:ea typeface="+mn-ea"/>
                <a:cs typeface="Maven Pro SemiBold"/>
                <a:sym typeface="Maven Pro SemiBold"/>
              </a:rPr>
              <a:t>Example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/>
                <a:ea typeface="+mn-ea"/>
                <a:cs typeface="Maven Pro SemiBold"/>
                <a:sym typeface="Maven Pro SemiBold"/>
              </a:rPr>
              <a:t>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/>
                <a:ea typeface="+mn-ea"/>
                <a:cs typeface="Maven Pro SemiBold"/>
                <a:sym typeface="Maven Pro SemiBold"/>
              </a:rPr>
              <a:t>from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/>
                <a:ea typeface="+mn-ea"/>
                <a:cs typeface="Maven Pro SemiBold"/>
                <a:sym typeface="Maven Pro SemiBold"/>
              </a:rPr>
              <a:t> Imaging: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883A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" name="Grafik 3" descr="Ein Bild, das Grafiken, Grafikdesign, Screenshot, Schrift enthält.&#10;&#10;Automatisch generierte Beschreibung">
            <a:extLst>
              <a:ext uri="{FF2B5EF4-FFF2-40B4-BE49-F238E27FC236}">
                <a16:creationId xmlns:a16="http://schemas.microsoft.com/office/drawing/2014/main" id="{986FE5E0-F5F6-CE8C-0DF4-2B085BCD12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78373" y="322655"/>
            <a:ext cx="769022" cy="874549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F79EC4CD-4040-8367-A45E-B5DBDB93542C}"/>
              </a:ext>
            </a:extLst>
          </p:cNvPr>
          <p:cNvSpPr txBox="1"/>
          <p:nvPr/>
        </p:nvSpPr>
        <p:spPr>
          <a:xfrm>
            <a:off x="457200" y="6196326"/>
            <a:ext cx="9158868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5064"/>
              </a:buClr>
              <a:buSzPts val="2000"/>
              <a:buFontTx/>
              <a:buNone/>
              <a:tabLst/>
              <a:defRPr/>
            </a:pPr>
            <a:r>
              <a:rPr kumimoji="0" lang="en-US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Maven Pro SemiBold"/>
                <a:cs typeface="Maven Pro SemiBold"/>
                <a:sym typeface="Maven Pro SemiBold"/>
              </a:rPr>
              <a:t>Extension: </a:t>
            </a:r>
            <a:r>
              <a:rPr kumimoji="0" lang="en-US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Maven Pro SemiBold"/>
                <a:cs typeface="Maven Pro SemiBold"/>
                <a:sym typeface="Maven Pro SemiBold"/>
              </a:rPr>
              <a:t>ShearletX</a:t>
            </a:r>
            <a:r>
              <a:rPr kumimoji="0" lang="en-US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Maven Pro SemiBold"/>
                <a:cs typeface="Maven Pro SemiBold"/>
                <a:sym typeface="Maven Pro SemiBold"/>
              </a:rPr>
              <a:t> (</a:t>
            </a:r>
            <a:r>
              <a:rPr kumimoji="0" lang="en-US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Maven Pro SemiBold"/>
                <a:cs typeface="Maven Pro SemiBold"/>
                <a:sym typeface="Maven Pro SemiBold"/>
              </a:rPr>
              <a:t>Kolek</a:t>
            </a:r>
            <a:r>
              <a:rPr kumimoji="0" lang="en-US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Maven Pro SemiBold"/>
                <a:cs typeface="Maven Pro SemiBold"/>
                <a:sym typeface="Maven Pro SemiBold"/>
              </a:rPr>
              <a:t>, </a:t>
            </a:r>
            <a:r>
              <a:rPr kumimoji="0" lang="en-US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Maven Pro SemiBold"/>
                <a:cs typeface="Maven Pro SemiBold"/>
                <a:sym typeface="Maven Pro SemiBold"/>
              </a:rPr>
              <a:t>Windesheim</a:t>
            </a:r>
            <a:r>
              <a:rPr kumimoji="0" lang="en-US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Maven Pro SemiBold"/>
                <a:cs typeface="Maven Pro SemiBold"/>
                <a:sym typeface="Maven Pro SemiBold"/>
              </a:rPr>
              <a:t>, </a:t>
            </a:r>
            <a:r>
              <a:rPr kumimoji="0" lang="en-US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Maven Pro SemiBold"/>
                <a:cs typeface="Maven Pro SemiBold"/>
                <a:sym typeface="Maven Pro SemiBold"/>
              </a:rPr>
              <a:t>Loarca</a:t>
            </a:r>
            <a:r>
              <a:rPr kumimoji="0" lang="en-US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Maven Pro SemiBold"/>
                <a:cs typeface="Maven Pro SemiBold"/>
                <a:sym typeface="Maven Pro SemiBold"/>
              </a:rPr>
              <a:t>, Kutyniok, </a:t>
            </a:r>
            <a:r>
              <a:rPr kumimoji="0" lang="en-US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Maven Pro SemiBold"/>
                <a:cs typeface="Maven Pro SemiBold"/>
                <a:sym typeface="Maven Pro SemiBold"/>
              </a:rPr>
              <a:t>Levie</a:t>
            </a:r>
            <a:r>
              <a:rPr kumimoji="0" lang="en-US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Maven Pro SemiBold"/>
                <a:cs typeface="Maven Pro SemiBold"/>
                <a:sym typeface="Maven Pro SemiBold"/>
              </a:rPr>
              <a:t>; 2023)!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6FFD896-E4EB-6FA9-A479-5BAC3BC8C4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9042764" y="5396997"/>
            <a:ext cx="1146607" cy="1590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980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eck: abgerundete Ecken 18">
            <a:extLst>
              <a:ext uri="{FF2B5EF4-FFF2-40B4-BE49-F238E27FC236}">
                <a16:creationId xmlns:a16="http://schemas.microsoft.com/office/drawing/2014/main" id="{A552D85D-3A1F-1429-6388-2D87DAE877ED}"/>
              </a:ext>
            </a:extLst>
          </p:cNvPr>
          <p:cNvSpPr/>
          <p:nvPr/>
        </p:nvSpPr>
        <p:spPr>
          <a:xfrm>
            <a:off x="414002" y="3835022"/>
            <a:ext cx="11306175" cy="193376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50800" dir="30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3" name="Gerader Verbinder 2">
            <a:extLst>
              <a:ext uri="{FF2B5EF4-FFF2-40B4-BE49-F238E27FC236}">
                <a16:creationId xmlns:a16="http://schemas.microsoft.com/office/drawing/2014/main" id="{A97B9797-6E9B-405A-8C7A-840477F8E90A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ACC7B632-EE33-B9FE-DB71-2E90E30F4819}"/>
              </a:ext>
            </a:extLst>
          </p:cNvPr>
          <p:cNvSpPr txBox="1">
            <a:spLocks/>
          </p:cNvSpPr>
          <p:nvPr/>
        </p:nvSpPr>
        <p:spPr>
          <a:xfrm>
            <a:off x="442800" y="441325"/>
            <a:ext cx="11306175" cy="508794"/>
          </a:xfrm>
          <a:prstGeom prst="rect">
            <a:avLst/>
          </a:prstGeom>
        </p:spPr>
        <p:txBody>
          <a:bodyPr/>
          <a:lstStyle>
            <a:lvl1pPr marL="203890" indent="-203890" algn="l" defTabSz="815557" rtl="0" eaLnBrk="1" latinLnBrk="0" hangingPunct="1">
              <a:lnSpc>
                <a:spcPct val="90000"/>
              </a:lnSpc>
              <a:spcBef>
                <a:spcPts val="892"/>
              </a:spcBef>
              <a:buFont typeface="Arial" panose="020B0604020202020204" pitchFamily="34" charset="0"/>
              <a:buChar char="•"/>
              <a:defRPr sz="24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1668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21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944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7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7225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5003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2782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0560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58339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611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15557" rtl="0" eaLnBrk="1" fontAlgn="auto" latinLnBrk="0" hangingPunct="1">
              <a:lnSpc>
                <a:spcPct val="90000"/>
              </a:lnSpc>
              <a:spcBef>
                <a:spcPts val="89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Mathematical Underpinning: E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nsuring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Reliability </a:t>
            </a:r>
          </a:p>
        </p:txBody>
      </p:sp>
      <p:pic>
        <p:nvPicPr>
          <p:cNvPr id="4" name="Grafik 3" descr="Ein Bild, das Grafiken, Grafikdesign, Screenshot, Schrift enthält.&#10;&#10;Automatisch generierte Beschreibung">
            <a:extLst>
              <a:ext uri="{FF2B5EF4-FFF2-40B4-BE49-F238E27FC236}">
                <a16:creationId xmlns:a16="http://schemas.microsoft.com/office/drawing/2014/main" id="{986FE5E0-F5F6-CE8C-0DF4-2B085BCD12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8373" y="322655"/>
            <a:ext cx="769022" cy="874549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51B69A17-5149-9F1D-E239-63B36EE2F7FF}"/>
              </a:ext>
            </a:extLst>
          </p:cNvPr>
          <p:cNvSpPr txBox="1"/>
          <p:nvPr/>
        </p:nvSpPr>
        <p:spPr>
          <a:xfrm>
            <a:off x="457200" y="1068789"/>
            <a:ext cx="32703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600"/>
              </a:spcAft>
              <a:buClr>
                <a:srgbClr val="005064"/>
              </a:buClr>
              <a:buSzPts val="2000"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/>
                <a:ea typeface="+mn-ea"/>
                <a:cs typeface="Maven Pro SemiBold"/>
                <a:sym typeface="Maven Pro SemiBold"/>
              </a:rPr>
              <a:t>Problem: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C3585C2-05EE-6B6E-505C-983CD4D6E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4398" y="1612488"/>
            <a:ext cx="8187524" cy="16678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0BF98E21-5C9C-F6E7-B0FC-459953FDE969}"/>
                  </a:ext>
                </a:extLst>
              </p:cNvPr>
              <p:cNvSpPr txBox="1"/>
              <p:nvPr/>
            </p:nvSpPr>
            <p:spPr>
              <a:xfrm>
                <a:off x="428401" y="3947824"/>
                <a:ext cx="11291776" cy="17081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90000"/>
                  </a:lnSpc>
                  <a:spcBef>
                    <a:spcPts val="1333"/>
                  </a:spcBef>
                  <a:spcAft>
                    <a:spcPts val="600"/>
                  </a:spcAft>
                  <a:buClr>
                    <a:srgbClr val="005064"/>
                  </a:buClr>
                  <a:buSzPts val="2000"/>
                  <a:buFontTx/>
                  <a:buNone/>
                  <a:tabLst/>
                  <a:defRPr/>
                </a:pPr>
                <a:r>
                  <a:rPr kumimoji="0" lang="de-DE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83A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Maven Pro SemiBold"/>
                    <a:sym typeface="Maven Pro SemiBold"/>
                  </a:rPr>
                  <a:t>Theorem (</a:t>
                </a:r>
                <a:r>
                  <a:rPr kumimoji="0" lang="de-DE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883A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Maven Pro SemiBold"/>
                    <a:sym typeface="Maven Pro SemiBold"/>
                  </a:rPr>
                  <a:t>Kolek</a:t>
                </a:r>
                <a:r>
                  <a:rPr kumimoji="0" lang="de-DE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83A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Maven Pro SemiBold"/>
                    <a:sym typeface="Maven Pro SemiBold"/>
                  </a:rPr>
                  <a:t>, Windesheim, </a:t>
                </a:r>
                <a:r>
                  <a:rPr kumimoji="0" lang="de-DE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883A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Maven Pro SemiBold"/>
                    <a:sym typeface="Maven Pro SemiBold"/>
                  </a:rPr>
                  <a:t>Loarca</a:t>
                </a:r>
                <a:r>
                  <a:rPr kumimoji="0" lang="de-DE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83A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Maven Pro SemiBold"/>
                    <a:sym typeface="Maven Pro SemiBold"/>
                  </a:rPr>
                  <a:t>, Kutyniok, </a:t>
                </a:r>
                <a:r>
                  <a:rPr kumimoji="0" lang="de-DE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883A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Maven Pro SemiBold"/>
                    <a:sym typeface="Maven Pro SemiBold"/>
                  </a:rPr>
                  <a:t>Levie</a:t>
                </a:r>
                <a:r>
                  <a:rPr kumimoji="0" lang="de-DE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83A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Maven Pro SemiBold"/>
                    <a:sym typeface="Maven Pro SemiBold"/>
                  </a:rPr>
                  <a:t>; 2023): </a:t>
                </a:r>
              </a:p>
              <a:p>
                <a:pPr marL="0" marR="0" lvl="0" indent="0" algn="l" defTabSz="121917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rgbClr val="005064"/>
                  </a:buClr>
                  <a:buSzPts val="2000"/>
                  <a:buFontTx/>
                  <a:buNone/>
                  <a:tabLst/>
                  <a:defRPr/>
                </a:pPr>
                <a:r>
                  <a:rPr kumimoji="0" lang="de-DE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Maven Pro SemiBold"/>
                    <a:sym typeface="Maven Pro SemiBold"/>
                  </a:rPr>
                  <a:t>Let</a:t>
                </a:r>
                <a:r>
                  <a:rPr kumimoji="0" lang="de-DE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Maven Pro SemiBold"/>
                    <a:sym typeface="Maven Pro SemiBold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de-DE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Maven Pro SemiBold"/>
                        <a:sym typeface="Maven Pro SemiBold"/>
                      </a:rPr>
                      <m:t>𝑥</m:t>
                    </m:r>
                    <m:r>
                      <a:rPr kumimoji="0" lang="de-DE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Maven Pro SemiBold"/>
                        <a:sym typeface="Maven Pro SemiBold"/>
                      </a:rPr>
                      <m:t>∈</m:t>
                    </m:r>
                    <m:sSup>
                      <m:sSupPr>
                        <m:ctrlPr>
                          <a:rPr kumimoji="0" lang="de-DE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Maven Pro SemiBold"/>
                            <a:sym typeface="Maven Pro SemiBold"/>
                          </a:rPr>
                        </m:ctrlPr>
                      </m:sSupPr>
                      <m:e>
                        <m:r>
                          <a:rPr kumimoji="0" lang="de-DE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Maven Pro SemiBold"/>
                            <a:sym typeface="Maven Pro SemiBold"/>
                          </a:rPr>
                          <m:t>𝐿</m:t>
                        </m:r>
                      </m:e>
                      <m:sup>
                        <m:r>
                          <a:rPr kumimoji="0" lang="de-DE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Maven Pro SemiBold"/>
                            <a:sym typeface="Maven Pro SemiBold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kumimoji="0" lang="de-DE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Maven Pro SemiBold"/>
                            <a:sym typeface="Maven Pro SemiBold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kumimoji="0" lang="de-DE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232323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Maven Pro SemiBold"/>
                                <a:sym typeface="Maven Pro SemiBold"/>
                              </a:rPr>
                            </m:ctrlPr>
                          </m:dPr>
                          <m:e>
                            <m:r>
                              <a:rPr kumimoji="0" lang="de-DE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232323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Maven Pro SemiBold"/>
                                <a:sym typeface="Maven Pro SemiBold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kumimoji="0" lang="de-DE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Maven Pro SemiBold"/>
                            <a:sym typeface="Maven Pro SemiBold"/>
                          </a:rPr>
                          <m:t>2 </m:t>
                        </m:r>
                      </m:sup>
                    </m:sSup>
                    <m:r>
                      <a:rPr kumimoji="0" lang="de-DE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Maven Pro SemiBold"/>
                        <a:sym typeface="Maven Pro SemiBold"/>
                      </a:rPr>
                      <m:t> </m:t>
                    </m:r>
                  </m:oMath>
                </a14:m>
                <a:r>
                  <a:rPr kumimoji="0" lang="de-DE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Maven Pro SemiBold"/>
                    <a:sym typeface="Maven Pro SemiBold"/>
                  </a:rPr>
                  <a:t>be</a:t>
                </a:r>
                <a:r>
                  <a:rPr kumimoji="0" lang="de-DE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Maven Pro SemiBold"/>
                    <a:sym typeface="Maven Pro SemiBold"/>
                  </a:rPr>
                  <a:t> an </a:t>
                </a:r>
                <a:r>
                  <a:rPr kumimoji="0" lang="de-DE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Maven Pro SemiBold"/>
                    <a:sym typeface="Maven Pro SemiBold"/>
                  </a:rPr>
                  <a:t>image</a:t>
                </a:r>
                <a:r>
                  <a:rPr kumimoji="0" lang="de-DE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Maven Pro SemiBold"/>
                    <a:sym typeface="Maven Pro SemiBold"/>
                  </a:rPr>
                  <a:t> </a:t>
                </a:r>
                <a:r>
                  <a:rPr kumimoji="0" lang="de-DE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Maven Pro SemiBold"/>
                    <a:sym typeface="Maven Pro SemiBold"/>
                  </a:rPr>
                  <a:t>modeled</a:t>
                </a:r>
                <a:r>
                  <a:rPr kumimoji="0" lang="de-DE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Maven Pro SemiBold"/>
                    <a:sym typeface="Maven Pro SemiBold"/>
                  </a:rPr>
                  <a:t> </a:t>
                </a:r>
                <a:r>
                  <a:rPr kumimoji="0" lang="de-DE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Maven Pro SemiBold"/>
                    <a:sym typeface="Maven Pro SemiBold"/>
                  </a:rPr>
                  <a:t>as</a:t>
                </a:r>
                <a:r>
                  <a:rPr kumimoji="0" lang="de-DE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Maven Pro SemiBold"/>
                    <a:sym typeface="Maven Pro SemiBold"/>
                  </a:rPr>
                  <a:t> 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de-DE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Maven Pro SemiBold"/>
                            <a:sym typeface="Maven Pro SemiBold"/>
                          </a:rPr>
                        </m:ctrlPr>
                      </m:sSupPr>
                      <m:e>
                        <m:r>
                          <a:rPr kumimoji="0" lang="de-DE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Maven Pro SemiBold"/>
                            <a:sym typeface="Maven Pro SemiBold"/>
                          </a:rPr>
                          <m:t>𝐿</m:t>
                        </m:r>
                      </m:e>
                      <m:sup>
                        <m:r>
                          <a:rPr kumimoji="0" lang="de-DE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Maven Pro SemiBold"/>
                            <a:sym typeface="Maven Pro SemiBold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de-DE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Maven Pro SemiBold"/>
                    <a:sym typeface="Maven Pro SemiBold"/>
                  </a:rPr>
                  <a:t>-</a:t>
                </a:r>
                <a:r>
                  <a:rPr kumimoji="0" lang="de-DE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Maven Pro SemiBold"/>
                    <a:sym typeface="Maven Pro SemiBold"/>
                  </a:rPr>
                  <a:t>function</a:t>
                </a:r>
                <a:r>
                  <a:rPr kumimoji="0" lang="de-DE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Maven Pro SemiBold"/>
                    <a:sym typeface="Maven Pro SemiBold"/>
                  </a:rPr>
                  <a:t>. </a:t>
                </a:r>
                <a:r>
                  <a:rPr kumimoji="0" lang="de-DE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Maven Pro SemiBold"/>
                    <a:sym typeface="Maven Pro SemiBold"/>
                  </a:rPr>
                  <a:t>Let</a:t>
                </a:r>
                <a:r>
                  <a:rPr kumimoji="0" lang="de-DE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Maven Pro SemiBold"/>
                    <a:sym typeface="Maven Pro SemiBold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de-DE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Maven Pro SemiBold"/>
                        <a:sym typeface="Maven Pro SemiBold"/>
                      </a:rPr>
                      <m:t>𝑚</m:t>
                    </m:r>
                    <m:r>
                      <a:rPr kumimoji="0" lang="de-DE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Maven Pro SemiBold"/>
                        <a:sym typeface="Maven Pro SemiBold"/>
                      </a:rPr>
                      <m:t> </m:t>
                    </m:r>
                  </m:oMath>
                </a14:m>
                <a:r>
                  <a:rPr kumimoji="0" lang="de-DE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Maven Pro SemiBold"/>
                    <a:sym typeface="Maven Pro SemiBold"/>
                  </a:rPr>
                  <a:t>be</a:t>
                </a:r>
                <a:r>
                  <a:rPr kumimoji="0" lang="de-DE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Maven Pro SemiBold"/>
                    <a:sym typeface="Maven Pro SemiBold"/>
                  </a:rPr>
                  <a:t> a </a:t>
                </a:r>
                <a:r>
                  <a:rPr kumimoji="0" lang="de-DE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Maven Pro SemiBold"/>
                    <a:sym typeface="Maven Pro SemiBold"/>
                  </a:rPr>
                  <a:t>bounded</a:t>
                </a:r>
                <a:r>
                  <a:rPr kumimoji="0" lang="de-DE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Maven Pro SemiBold"/>
                    <a:sym typeface="Maven Pro SemiBold"/>
                  </a:rPr>
                  <a:t> </a:t>
                </a:r>
                <a:r>
                  <a:rPr kumimoji="0" lang="de-DE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Maven Pro SemiBold"/>
                    <a:sym typeface="Maven Pro SemiBold"/>
                  </a:rPr>
                  <a:t>mask</a:t>
                </a:r>
                <a:r>
                  <a:rPr kumimoji="0" lang="de-DE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Maven Pro SemiBold"/>
                    <a:sym typeface="Maven Pro SemiBold"/>
                  </a:rPr>
                  <a:t> on </a:t>
                </a:r>
                <a:r>
                  <a:rPr kumimoji="0" lang="de-DE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Maven Pro SemiBold"/>
                    <a:sym typeface="Maven Pro SemiBold"/>
                  </a:rPr>
                  <a:t>the</a:t>
                </a:r>
                <a:r>
                  <a:rPr kumimoji="0" lang="de-DE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Maven Pro SemiBold"/>
                    <a:sym typeface="Maven Pro SemiBold"/>
                  </a:rPr>
                  <a:t> </a:t>
                </a:r>
                <a:r>
                  <a:rPr kumimoji="0" lang="de-DE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Maven Pro SemiBold"/>
                    <a:sym typeface="Maven Pro SemiBold"/>
                  </a:rPr>
                  <a:t>shearlet</a:t>
                </a:r>
                <a:r>
                  <a:rPr kumimoji="0" lang="de-DE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Maven Pro SemiBold"/>
                    <a:sym typeface="Maven Pro SemiBold"/>
                  </a:rPr>
                  <a:t> </a:t>
                </a:r>
                <a:r>
                  <a:rPr kumimoji="0" lang="de-DE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Maven Pro SemiBold"/>
                    <a:sym typeface="Maven Pro SemiBold"/>
                  </a:rPr>
                  <a:t>coefficients</a:t>
                </a:r>
                <a:r>
                  <a:rPr kumimoji="0" lang="de-DE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Maven Pro SemiBold"/>
                    <a:sym typeface="Maven Pro SemiBold"/>
                  </a:rPr>
                  <a:t> </a:t>
                </a:r>
                <a:r>
                  <a:rPr kumimoji="0" lang="de-DE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Maven Pro SemiBold"/>
                    <a:sym typeface="Maven Pro SemiBold"/>
                  </a:rPr>
                  <a:t>of</a:t>
                </a:r>
                <a:r>
                  <a:rPr kumimoji="0" lang="de-DE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Maven Pro SemiBold"/>
                    <a:sym typeface="Maven Pro SemiBold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de-DE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Maven Pro SemiBold"/>
                        <a:sym typeface="Maven Pro SemiBold"/>
                      </a:rPr>
                      <m:t>𝑥</m:t>
                    </m:r>
                    <m:r>
                      <a:rPr kumimoji="0" lang="de-DE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Maven Pro SemiBold"/>
                        <a:sym typeface="Maven Pro SemiBold"/>
                      </a:rPr>
                      <m:t> </m:t>
                    </m:r>
                  </m:oMath>
                </a14:m>
                <a:r>
                  <a:rPr kumimoji="0" lang="de-DE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Maven Pro SemiBold"/>
                    <a:sym typeface="Maven Pro SemiBold"/>
                  </a:rPr>
                  <a:t>and </a:t>
                </a:r>
                <a:r>
                  <a:rPr kumimoji="0" lang="de-DE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Maven Pro SemiBold"/>
                    <a:sym typeface="Maven Pro SemiBold"/>
                  </a:rPr>
                  <a:t>let</a:t>
                </a:r>
                <a:r>
                  <a:rPr kumimoji="0" lang="de-DE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Maven Pro SemiBold"/>
                    <a:sym typeface="Maven Pro SemiBold"/>
                  </a:rPr>
                  <a:t> y </a:t>
                </a:r>
                <a:r>
                  <a:rPr kumimoji="0" lang="de-DE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Maven Pro SemiBold"/>
                    <a:sym typeface="Maven Pro SemiBold"/>
                  </a:rPr>
                  <a:t>be</a:t>
                </a:r>
                <a:r>
                  <a:rPr kumimoji="0" lang="de-DE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Maven Pro SemiBold"/>
                    <a:sym typeface="Maven Pro SemiBold"/>
                  </a:rPr>
                  <a:t> </a:t>
                </a:r>
                <a:r>
                  <a:rPr kumimoji="0" lang="de-DE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Maven Pro SemiBold"/>
                    <a:sym typeface="Maven Pro SemiBold"/>
                  </a:rPr>
                  <a:t>the</a:t>
                </a:r>
                <a:r>
                  <a:rPr kumimoji="0" lang="de-DE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Maven Pro SemiBold"/>
                    <a:sym typeface="Maven Pro SemiBold"/>
                  </a:rPr>
                  <a:t> </a:t>
                </a:r>
                <a:r>
                  <a:rPr kumimoji="0" lang="de-DE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Maven Pro SemiBold"/>
                    <a:sym typeface="Maven Pro SemiBold"/>
                  </a:rPr>
                  <a:t>image</a:t>
                </a:r>
                <a:r>
                  <a:rPr kumimoji="0" lang="de-DE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Maven Pro SemiBold"/>
                    <a:sym typeface="Maven Pro SemiBold"/>
                  </a:rPr>
                  <a:t> </a:t>
                </a:r>
                <a:r>
                  <a:rPr kumimoji="0" lang="de-DE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Maven Pro SemiBold"/>
                    <a:sym typeface="Maven Pro SemiBold"/>
                  </a:rPr>
                  <a:t>masked</a:t>
                </a:r>
                <a:r>
                  <a:rPr kumimoji="0" lang="de-DE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Maven Pro SemiBold"/>
                    <a:sym typeface="Maven Pro SemiBold"/>
                  </a:rPr>
                  <a:t> in </a:t>
                </a:r>
                <a:r>
                  <a:rPr kumimoji="0" lang="de-DE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Maven Pro SemiBold"/>
                    <a:sym typeface="Maven Pro SemiBold"/>
                  </a:rPr>
                  <a:t>shearlet</a:t>
                </a:r>
                <a:r>
                  <a:rPr kumimoji="0" lang="de-DE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Maven Pro SemiBold"/>
                    <a:sym typeface="Maven Pro SemiBold"/>
                  </a:rPr>
                  <a:t> </a:t>
                </a:r>
                <a:r>
                  <a:rPr kumimoji="0" lang="de-DE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Maven Pro SemiBold"/>
                    <a:sym typeface="Maven Pro SemiBold"/>
                  </a:rPr>
                  <a:t>space</a:t>
                </a:r>
                <a:r>
                  <a:rPr kumimoji="0" lang="de-DE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Maven Pro SemiBold"/>
                    <a:sym typeface="Maven Pro SemiBold"/>
                  </a:rPr>
                  <a:t> </a:t>
                </a:r>
                <a:r>
                  <a:rPr kumimoji="0" lang="de-DE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Maven Pro SemiBold"/>
                    <a:sym typeface="Maven Pro SemiBold"/>
                  </a:rPr>
                  <a:t>with</a:t>
                </a:r>
                <a:r>
                  <a:rPr kumimoji="0" lang="de-DE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Maven Pro SemiBold"/>
                    <a:sym typeface="Maven Pro SemiBold"/>
                  </a:rPr>
                  <a:t> </a:t>
                </a:r>
                <a:r>
                  <a:rPr kumimoji="0" lang="de-DE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Maven Pro SemiBold"/>
                    <a:sym typeface="Maven Pro SemiBold"/>
                  </a:rPr>
                  <a:t>mask</a:t>
                </a:r>
                <a:r>
                  <a:rPr kumimoji="0" lang="de-DE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Maven Pro SemiBold"/>
                    <a:sym typeface="Maven Pro SemiBold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de-DE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Maven Pro SemiBold"/>
                        <a:sym typeface="Maven Pro SemiBold"/>
                      </a:rPr>
                      <m:t>𝑚</m:t>
                    </m:r>
                  </m:oMath>
                </a14:m>
                <a:r>
                  <a:rPr kumimoji="0" lang="de-DE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Maven Pro SemiBold"/>
                    <a:sym typeface="Maven Pro SemiBold"/>
                  </a:rPr>
                  <a:t>. </a:t>
                </a:r>
                <a:r>
                  <a:rPr kumimoji="0" lang="de-DE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Maven Pro SemiBold"/>
                    <a:sym typeface="Maven Pro SemiBold"/>
                  </a:rPr>
                  <a:t>Then</a:t>
                </a:r>
                <a:r>
                  <a:rPr kumimoji="0" lang="de-DE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Maven Pro SemiBold"/>
                    <a:sym typeface="Maven Pro SemiBold"/>
                  </a:rPr>
                  <a:t>, </a:t>
                </a:r>
                <a:r>
                  <a:rPr kumimoji="0" lang="de-DE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Maven Pro SemiBold"/>
                    <a:sym typeface="Maven Pro SemiBold"/>
                  </a:rPr>
                  <a:t>we</a:t>
                </a:r>
                <a:r>
                  <a:rPr kumimoji="0" lang="de-DE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Maven Pro SemiBold"/>
                    <a:sym typeface="Maven Pro SemiBold"/>
                  </a:rPr>
                  <a:t> </a:t>
                </a:r>
                <a:r>
                  <a:rPr kumimoji="0" lang="de-DE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Maven Pro SemiBold"/>
                    <a:sym typeface="Maven Pro SemiBold"/>
                  </a:rPr>
                  <a:t>have</a:t>
                </a:r>
                <a:r>
                  <a:rPr kumimoji="0" lang="de-DE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Maven Pro SemiBold"/>
                    <a:sym typeface="Maven Pro SemiBold"/>
                  </a:rPr>
                  <a:t>  </a:t>
                </a:r>
              </a:p>
              <a:p>
                <a:pPr marL="0" marR="0" lvl="0" indent="0" algn="l" defTabSz="121917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rgbClr val="005064"/>
                  </a:buClr>
                  <a:buSzPts val="2000"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de-DE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32323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Maven Pro SemiBold"/>
                          <a:sym typeface="Maven Pro SemiBold"/>
                        </a:rPr>
                        <m:t>𝑊𝐹</m:t>
                      </m:r>
                      <m:d>
                        <m:dPr>
                          <m:ctrlPr>
                            <a:rPr kumimoji="0" lang="de-DE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232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Maven Pro SemiBold"/>
                              <a:sym typeface="Maven Pro SemiBold"/>
                            </a:rPr>
                          </m:ctrlPr>
                        </m:dPr>
                        <m:e>
                          <m:r>
                            <a:rPr kumimoji="0" lang="de-DE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232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Maven Pro SemiBold"/>
                              <a:sym typeface="Maven Pro SemiBold"/>
                            </a:rPr>
                            <m:t>𝑦</m:t>
                          </m:r>
                        </m:e>
                      </m:d>
                      <m:r>
                        <a:rPr kumimoji="0" lang="de-DE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32323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Maven Pro SemiBold"/>
                          <a:sym typeface="Maven Pro SemiBold"/>
                        </a:rPr>
                        <m:t>⊂</m:t>
                      </m:r>
                      <m:r>
                        <a:rPr kumimoji="0" lang="de-DE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32323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Maven Pro SemiBold"/>
                          <a:sym typeface="Maven Pro SemiBold"/>
                        </a:rPr>
                        <m:t>𝑊𝐹</m:t>
                      </m:r>
                      <m:r>
                        <a:rPr kumimoji="0" lang="de-DE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32323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Maven Pro SemiBold"/>
                          <a:sym typeface="Maven Pro SemiBold"/>
                        </a:rPr>
                        <m:t> (</m:t>
                      </m:r>
                      <m:r>
                        <a:rPr kumimoji="0" lang="de-DE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32323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Maven Pro SemiBold"/>
                          <a:sym typeface="Maven Pro SemiBold"/>
                        </a:rPr>
                        <m:t>𝑥</m:t>
                      </m:r>
                      <m:r>
                        <a:rPr kumimoji="0" lang="de-DE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32323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Maven Pro SemiBold"/>
                          <a:sym typeface="Maven Pro SemiBold"/>
                        </a:rPr>
                        <m:t>)</m:t>
                      </m:r>
                    </m:oMath>
                  </m:oMathPara>
                </a14:m>
                <a:endParaRPr kumimoji="0" lang="de-DE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32323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Maven Pro SemiBold"/>
                  <a:sym typeface="Maven Pro SemiBold"/>
                </a:endParaRPr>
              </a:p>
              <a:p>
                <a:pPr marL="0" marR="0" lvl="0" indent="0" algn="l" defTabSz="121917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5064"/>
                  </a:buClr>
                  <a:buSzPts val="2000"/>
                  <a:buFontTx/>
                  <a:buNone/>
                  <a:tabLst/>
                  <a:defRPr/>
                </a:pPr>
                <a:r>
                  <a:rPr kumimoji="0" lang="de-DE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Maven Pro SemiBold"/>
                    <a:sym typeface="Maven Pro SemiBold"/>
                  </a:rPr>
                  <a:t>and </a:t>
                </a:r>
                <a:r>
                  <a:rPr kumimoji="0" lang="de-DE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Maven Pro SemiBold"/>
                    <a:sym typeface="Maven Pro SemiBold"/>
                  </a:rPr>
                  <a:t>thus</a:t>
                </a:r>
                <a:r>
                  <a:rPr kumimoji="0" lang="de-DE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Maven Pro SemiBold"/>
                    <a:sym typeface="Maven Pro SemiBold"/>
                  </a:rPr>
                  <a:t> </a:t>
                </a:r>
                <a:r>
                  <a:rPr kumimoji="0" lang="de-DE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Maven Pro SemiBold"/>
                    <a:sym typeface="Maven Pro SemiBold"/>
                  </a:rPr>
                  <a:t>masking</a:t>
                </a:r>
                <a:r>
                  <a:rPr kumimoji="0" lang="de-DE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Maven Pro SemiBold"/>
                    <a:sym typeface="Maven Pro SemiBold"/>
                  </a:rPr>
                  <a:t> in </a:t>
                </a:r>
                <a:r>
                  <a:rPr kumimoji="0" lang="de-DE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Maven Pro SemiBold"/>
                    <a:sym typeface="Maven Pro SemiBold"/>
                  </a:rPr>
                  <a:t>shearlet</a:t>
                </a:r>
                <a:r>
                  <a:rPr kumimoji="0" lang="de-DE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Maven Pro SemiBold"/>
                    <a:sym typeface="Maven Pro SemiBold"/>
                  </a:rPr>
                  <a:t> </a:t>
                </a:r>
                <a:r>
                  <a:rPr kumimoji="0" lang="de-DE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Maven Pro SemiBold"/>
                    <a:sym typeface="Maven Pro SemiBold"/>
                  </a:rPr>
                  <a:t>space</a:t>
                </a:r>
                <a:r>
                  <a:rPr kumimoji="0" lang="de-DE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Maven Pro SemiBold"/>
                    <a:sym typeface="Maven Pro SemiBold"/>
                  </a:rPr>
                  <a:t> </a:t>
                </a:r>
                <a:r>
                  <a:rPr kumimoji="0" lang="de-DE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Maven Pro SemiBold"/>
                    <a:sym typeface="Maven Pro SemiBold"/>
                  </a:rPr>
                  <a:t>does</a:t>
                </a:r>
                <a:r>
                  <a:rPr kumimoji="0" lang="de-DE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Maven Pro SemiBold"/>
                    <a:sym typeface="Maven Pro SemiBold"/>
                  </a:rPr>
                  <a:t> not </a:t>
                </a:r>
                <a:r>
                  <a:rPr kumimoji="0" lang="de-DE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Maven Pro SemiBold"/>
                    <a:sym typeface="Maven Pro SemiBold"/>
                  </a:rPr>
                  <a:t>create</a:t>
                </a:r>
                <a:r>
                  <a:rPr kumimoji="0" lang="de-DE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Maven Pro SemiBold"/>
                    <a:sym typeface="Maven Pro SemiBold"/>
                  </a:rPr>
                  <a:t> </a:t>
                </a:r>
                <a:r>
                  <a:rPr kumimoji="0" lang="de-DE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Maven Pro SemiBold"/>
                    <a:sym typeface="Maven Pro SemiBold"/>
                  </a:rPr>
                  <a:t>new</a:t>
                </a:r>
                <a:r>
                  <a:rPr kumimoji="0" lang="de-DE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Maven Pro SemiBold"/>
                    <a:sym typeface="Maven Pro SemiBold"/>
                  </a:rPr>
                  <a:t> </a:t>
                </a:r>
                <a:r>
                  <a:rPr kumimoji="0" lang="de-DE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Maven Pro SemiBold"/>
                    <a:sym typeface="Maven Pro SemiBold"/>
                  </a:rPr>
                  <a:t>edges</a:t>
                </a:r>
                <a:r>
                  <a:rPr kumimoji="0" lang="de-DE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Maven Pro SemiBold"/>
                    <a:sym typeface="Maven Pro SemiBold"/>
                  </a:rPr>
                  <a:t>. </a:t>
                </a:r>
                <a:endParaRPr kumimoji="0" lang="de-DE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32323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  <a:sym typeface="Maven Pro SemiBold"/>
                </a:endParaRPr>
              </a:p>
            </p:txBody>
          </p:sp>
        </mc:Choice>
        <mc:Fallback xmlns="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0BF98E21-5C9C-F6E7-B0FC-459953FDE9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401" y="3947824"/>
                <a:ext cx="11291776" cy="1708160"/>
              </a:xfrm>
              <a:prstGeom prst="rect">
                <a:avLst/>
              </a:prstGeom>
              <a:blipFill>
                <a:blip r:embed="rId5"/>
                <a:stretch>
                  <a:fillRect l="-540" t="-3571" b="-571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Grafik 6">
            <a:extLst>
              <a:ext uri="{FF2B5EF4-FFF2-40B4-BE49-F238E27FC236}">
                <a16:creationId xmlns:a16="http://schemas.microsoft.com/office/drawing/2014/main" id="{6B8F2ADE-90B8-5421-208E-BEEB4ACA8A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71618" y="2632206"/>
            <a:ext cx="848414" cy="848414"/>
          </a:xfrm>
          <a:prstGeom prst="rect">
            <a:avLst/>
          </a:prstGeom>
        </p:spPr>
      </p:pic>
      <p:sp>
        <p:nvSpPr>
          <p:cNvPr id="9" name="Pfeil: nach unten 8">
            <a:extLst>
              <a:ext uri="{FF2B5EF4-FFF2-40B4-BE49-F238E27FC236}">
                <a16:creationId xmlns:a16="http://schemas.microsoft.com/office/drawing/2014/main" id="{02B8BF4F-C75F-00CC-D049-F3807A571836}"/>
              </a:ext>
            </a:extLst>
          </p:cNvPr>
          <p:cNvSpPr/>
          <p:nvPr/>
        </p:nvSpPr>
        <p:spPr>
          <a:xfrm rot="3235614">
            <a:off x="9469580" y="2813638"/>
            <a:ext cx="211507" cy="2755049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04B949C8-F87D-BA75-2DED-D5B3B9A912A2}"/>
              </a:ext>
            </a:extLst>
          </p:cNvPr>
          <p:cNvSpPr/>
          <p:nvPr/>
        </p:nvSpPr>
        <p:spPr>
          <a:xfrm>
            <a:off x="1048923" y="4888833"/>
            <a:ext cx="7768464" cy="93635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7749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6" grpId="0"/>
      <p:bldP spid="9" grpId="0" animBg="1"/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E445F4-454C-BF63-80CF-D909E2DC39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rafik 28">
            <a:extLst>
              <a:ext uri="{FF2B5EF4-FFF2-40B4-BE49-F238E27FC236}">
                <a16:creationId xmlns:a16="http://schemas.microsoft.com/office/drawing/2014/main" id="{073B9E3D-2C91-8007-41BD-8A76983F58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5731" y="5576997"/>
            <a:ext cx="811913" cy="811913"/>
          </a:xfrm>
          <a:prstGeom prst="rect">
            <a:avLst/>
          </a:prstGeom>
        </p:spPr>
      </p:pic>
      <p:cxnSp>
        <p:nvCxnSpPr>
          <p:cNvPr id="3" name="Gerader Verbinder 2">
            <a:extLst>
              <a:ext uri="{FF2B5EF4-FFF2-40B4-BE49-F238E27FC236}">
                <a16:creationId xmlns:a16="http://schemas.microsoft.com/office/drawing/2014/main" id="{A720190E-C5FD-2D6B-FCBD-6CB38DF56ACC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CD2FACF-EB51-2831-E91D-D603DA5CB05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2800" y="441325"/>
            <a:ext cx="11306175" cy="508794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 err="1"/>
              <a:t>Towards</a:t>
            </a:r>
            <a:r>
              <a:rPr lang="de-DE" dirty="0"/>
              <a:t> a </a:t>
            </a:r>
            <a:r>
              <a:rPr lang="de-DE" dirty="0" err="1"/>
              <a:t>Mathematical</a:t>
            </a:r>
            <a:r>
              <a:rPr lang="de-DE" dirty="0"/>
              <a:t> </a:t>
            </a:r>
            <a:r>
              <a:rPr lang="de-DE" dirty="0" err="1"/>
              <a:t>Foundation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Reliable AI</a:t>
            </a:r>
          </a:p>
        </p:txBody>
      </p:sp>
      <p:sp>
        <p:nvSpPr>
          <p:cNvPr id="15" name="Textplatzhalter 3">
            <a:extLst>
              <a:ext uri="{FF2B5EF4-FFF2-40B4-BE49-F238E27FC236}">
                <a16:creationId xmlns:a16="http://schemas.microsoft.com/office/drawing/2014/main" id="{F205E058-E1DD-4385-EF74-40D30CC2A7A7}"/>
              </a:ext>
            </a:extLst>
          </p:cNvPr>
          <p:cNvSpPr txBox="1">
            <a:spLocks/>
          </p:cNvSpPr>
          <p:nvPr/>
        </p:nvSpPr>
        <p:spPr>
          <a:xfrm>
            <a:off x="457199" y="1089857"/>
            <a:ext cx="10949709" cy="775888"/>
          </a:xfrm>
          <a:prstGeom prst="rect">
            <a:avLst/>
          </a:prstGeom>
        </p:spPr>
        <p:txBody>
          <a:bodyPr lIns="0" tIns="0" rIns="0" bIns="0"/>
          <a:lstStyle>
            <a:lvl1pPr marL="324000" marR="0" indent="-32400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Blip>
                <a:blip r:embed="rId4"/>
              </a:buBlip>
              <a:tabLst/>
              <a:defRPr lang="de-DE" sz="1900" kern="1200" baseline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  <a:lvl2pPr marL="611668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21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944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7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7225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5003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2782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0560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58339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611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solidFill>
                  <a:srgbClr val="00883A"/>
                </a:solidFill>
                <a:latin typeface="Arial" panose="020B0604020202020204" pitchFamily="34" charset="0"/>
              </a:rPr>
              <a:t>Expressivity:</a:t>
            </a:r>
          </a:p>
          <a:p>
            <a:r>
              <a:rPr lang="en-US" dirty="0">
                <a:latin typeface="Arial" panose="020B0604020202020204" pitchFamily="34" charset="0"/>
              </a:rPr>
              <a:t>Which </a:t>
            </a:r>
            <a:r>
              <a:rPr lang="en-US" i="1" dirty="0">
                <a:solidFill>
                  <a:srgbClr val="00883A"/>
                </a:solidFill>
                <a:latin typeface="Arial" panose="020B0604020202020204" pitchFamily="34" charset="0"/>
              </a:rPr>
              <a:t>aspects of a neural network architecture </a:t>
            </a:r>
            <a:r>
              <a:rPr lang="en-US" dirty="0">
                <a:latin typeface="Arial" panose="020B0604020202020204" pitchFamily="34" charset="0"/>
              </a:rPr>
              <a:t>affect the performance of AI-systems?</a:t>
            </a:r>
            <a:endParaRPr lang="en-US" dirty="0">
              <a:solidFill>
                <a:srgbClr val="2F2F2F"/>
              </a:solidFill>
              <a:latin typeface="Arial" panose="020B0604020202020204" pitchFamily="34" charset="0"/>
            </a:endParaRPr>
          </a:p>
        </p:txBody>
      </p:sp>
      <p:sp>
        <p:nvSpPr>
          <p:cNvPr id="16" name="Textplatzhalter 3">
            <a:extLst>
              <a:ext uri="{FF2B5EF4-FFF2-40B4-BE49-F238E27FC236}">
                <a16:creationId xmlns:a16="http://schemas.microsoft.com/office/drawing/2014/main" id="{36E4CF31-E338-14EB-39B9-56BA67CAF9E6}"/>
              </a:ext>
            </a:extLst>
          </p:cNvPr>
          <p:cNvSpPr txBox="1">
            <a:spLocks/>
          </p:cNvSpPr>
          <p:nvPr/>
        </p:nvSpPr>
        <p:spPr>
          <a:xfrm>
            <a:off x="442797" y="2353004"/>
            <a:ext cx="10949709" cy="933066"/>
          </a:xfrm>
          <a:prstGeom prst="rect">
            <a:avLst/>
          </a:prstGeom>
        </p:spPr>
        <p:txBody>
          <a:bodyPr lIns="0" tIns="0" rIns="0" bIns="0"/>
          <a:lstStyle>
            <a:lvl1pPr marL="324000" marR="0" indent="-32400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Blip>
                <a:blip r:embed="rId4"/>
              </a:buBlip>
              <a:tabLst/>
              <a:defRPr lang="de-DE" sz="1900" kern="1200" baseline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  <a:lvl2pPr marL="611668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21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944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7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7225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5003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2782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0560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58339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611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solidFill>
                  <a:srgbClr val="00883A"/>
                </a:solidFill>
                <a:latin typeface="Arial" panose="020B0604020202020204" pitchFamily="34" charset="0"/>
              </a:rPr>
              <a:t>Learning:</a:t>
            </a:r>
          </a:p>
          <a:p>
            <a:r>
              <a:rPr lang="en-US" dirty="0">
                <a:latin typeface="Arial" panose="020B0604020202020204" pitchFamily="34" charset="0"/>
              </a:rPr>
              <a:t>Why does </a:t>
            </a:r>
            <a:r>
              <a:rPr lang="en-US" i="1" dirty="0">
                <a:solidFill>
                  <a:schemeClr val="tx1"/>
                </a:solidFill>
                <a:latin typeface="Arial" panose="020B0604020202020204" pitchFamily="34" charset="0"/>
              </a:rPr>
              <a:t>stochastic gradient descent </a:t>
            </a:r>
            <a:r>
              <a:rPr lang="en-US" dirty="0">
                <a:latin typeface="Arial" panose="020B0604020202020204" pitchFamily="34" charset="0"/>
              </a:rPr>
              <a:t>converge to good local minima despite the non-convexity of the problem?</a:t>
            </a:r>
          </a:p>
        </p:txBody>
      </p:sp>
      <p:sp>
        <p:nvSpPr>
          <p:cNvPr id="17" name="Textplatzhalter 3">
            <a:extLst>
              <a:ext uri="{FF2B5EF4-FFF2-40B4-BE49-F238E27FC236}">
                <a16:creationId xmlns:a16="http://schemas.microsoft.com/office/drawing/2014/main" id="{6DE80D60-6198-2F15-85F1-9890FE41CAB1}"/>
              </a:ext>
            </a:extLst>
          </p:cNvPr>
          <p:cNvSpPr txBox="1">
            <a:spLocks/>
          </p:cNvSpPr>
          <p:nvPr/>
        </p:nvSpPr>
        <p:spPr>
          <a:xfrm>
            <a:off x="442796" y="3856143"/>
            <a:ext cx="10949709" cy="933066"/>
          </a:xfrm>
          <a:prstGeom prst="rect">
            <a:avLst/>
          </a:prstGeom>
        </p:spPr>
        <p:txBody>
          <a:bodyPr lIns="0" tIns="0" rIns="0" bIns="0"/>
          <a:lstStyle>
            <a:lvl1pPr marL="324000" marR="0" indent="-32400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Blip>
                <a:blip r:embed="rId4"/>
              </a:buBlip>
              <a:tabLst/>
              <a:defRPr lang="de-DE" sz="1900" kern="1200" baseline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  <a:lvl2pPr marL="611668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21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944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7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7225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5003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2782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0560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58339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611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solidFill>
                  <a:srgbClr val="00883A"/>
                </a:solidFill>
                <a:latin typeface="Arial" panose="020B0604020202020204" pitchFamily="34" charset="0"/>
              </a:rPr>
              <a:t>Generalization:</a:t>
            </a:r>
          </a:p>
          <a:p>
            <a:r>
              <a:rPr lang="en-US" dirty="0">
                <a:latin typeface="Arial" panose="020B0604020202020204" pitchFamily="34" charset="0"/>
              </a:rPr>
              <a:t>Can we derive an understanding of the </a:t>
            </a:r>
            <a:r>
              <a:rPr lang="en-US" i="1" dirty="0">
                <a:solidFill>
                  <a:schemeClr val="tx1"/>
                </a:solidFill>
                <a:latin typeface="Arial" panose="020B0604020202020204" pitchFamily="34" charset="0"/>
              </a:rPr>
              <a:t>performance on the test data set</a:t>
            </a:r>
            <a:r>
              <a:rPr lang="en-US" dirty="0"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18" name="Textplatzhalter 3">
            <a:extLst>
              <a:ext uri="{FF2B5EF4-FFF2-40B4-BE49-F238E27FC236}">
                <a16:creationId xmlns:a16="http://schemas.microsoft.com/office/drawing/2014/main" id="{F5506C79-9831-93C9-F5BA-D315B18368A1}"/>
              </a:ext>
            </a:extLst>
          </p:cNvPr>
          <p:cNvSpPr txBox="1">
            <a:spLocks/>
          </p:cNvSpPr>
          <p:nvPr/>
        </p:nvSpPr>
        <p:spPr>
          <a:xfrm>
            <a:off x="442796" y="5144329"/>
            <a:ext cx="7548680" cy="933066"/>
          </a:xfrm>
          <a:prstGeom prst="rect">
            <a:avLst/>
          </a:prstGeom>
        </p:spPr>
        <p:txBody>
          <a:bodyPr lIns="0" tIns="0" rIns="0" bIns="0"/>
          <a:lstStyle>
            <a:lvl1pPr marL="324000" marR="0" indent="-32400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Blip>
                <a:blip r:embed="rId4"/>
              </a:buBlip>
              <a:tabLst/>
              <a:defRPr lang="de-DE" sz="1900" kern="1200" baseline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  <a:lvl2pPr marL="611668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21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944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7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7225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5003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2782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0560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58339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611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 err="1">
                <a:solidFill>
                  <a:srgbClr val="00883A"/>
                </a:solidFill>
                <a:latin typeface="Arial" panose="020B0604020202020204" pitchFamily="34" charset="0"/>
              </a:rPr>
              <a:t>Explainability</a:t>
            </a:r>
            <a:r>
              <a:rPr lang="en-US" sz="2000" b="1" dirty="0">
                <a:solidFill>
                  <a:srgbClr val="00883A"/>
                </a:solidFill>
                <a:latin typeface="Arial" panose="020B0604020202020204" pitchFamily="34" charset="0"/>
              </a:rPr>
              <a:t>:</a:t>
            </a:r>
          </a:p>
          <a:p>
            <a:r>
              <a:rPr lang="en-US" dirty="0">
                <a:latin typeface="Arial" panose="020B0604020202020204" pitchFamily="34" charset="0"/>
              </a:rPr>
              <a:t>Why did a trained deep neural network </a:t>
            </a:r>
            <a:r>
              <a:rPr lang="en-US" i="1" dirty="0">
                <a:solidFill>
                  <a:schemeClr val="tx1"/>
                </a:solidFill>
                <a:latin typeface="Arial" panose="020B0604020202020204" pitchFamily="34" charset="0"/>
              </a:rPr>
              <a:t>reach a certain decision</a:t>
            </a:r>
            <a:r>
              <a:rPr lang="en-US" dirty="0"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0B996971-1784-2632-32FD-6224D0B43B2D}"/>
              </a:ext>
            </a:extLst>
          </p:cNvPr>
          <p:cNvSpPr txBox="1"/>
          <p:nvPr/>
        </p:nvSpPr>
        <p:spPr>
          <a:xfrm>
            <a:off x="341748" y="1802793"/>
            <a:ext cx="932872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i="1" dirty="0">
                <a:solidFill>
                  <a:srgbClr val="C00000"/>
                </a:solidFill>
              </a:rPr>
              <a:t>Deriving general guidelines of how to choose the network architecture!</a:t>
            </a:r>
            <a:endParaRPr lang="de-DE" sz="1700" b="1" i="1" dirty="0">
              <a:solidFill>
                <a:srgbClr val="C00000"/>
              </a:solidFill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CBA30584-3913-EC2A-AC01-72C0FF7E352F}"/>
              </a:ext>
            </a:extLst>
          </p:cNvPr>
          <p:cNvSpPr txBox="1"/>
          <p:nvPr/>
        </p:nvSpPr>
        <p:spPr>
          <a:xfrm>
            <a:off x="364835" y="3324478"/>
            <a:ext cx="932872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i="1" dirty="0">
                <a:solidFill>
                  <a:srgbClr val="C00000"/>
                </a:solidFill>
              </a:rPr>
              <a:t>Understanding how to best design the training algorithm!</a:t>
            </a:r>
            <a:endParaRPr lang="de-DE" sz="1700" b="1" i="1" dirty="0">
              <a:solidFill>
                <a:srgbClr val="C00000"/>
              </a:solidFill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79067310-C069-78C3-C586-68E7873095AA}"/>
              </a:ext>
            </a:extLst>
          </p:cNvPr>
          <p:cNvSpPr txBox="1"/>
          <p:nvPr/>
        </p:nvSpPr>
        <p:spPr>
          <a:xfrm>
            <a:off x="364835" y="4578092"/>
            <a:ext cx="932872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i="1" dirty="0">
                <a:solidFill>
                  <a:srgbClr val="C00000"/>
                </a:solidFill>
              </a:rPr>
              <a:t>Providing success guarantees and error bounds!</a:t>
            </a:r>
            <a:endParaRPr lang="de-DE" sz="1700" b="1" i="1" dirty="0">
              <a:solidFill>
                <a:srgbClr val="C00000"/>
              </a:solidFill>
            </a:endParaRP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FED82599-9ECC-0B1A-2D46-E9FB8C20C44E}"/>
              </a:ext>
            </a:extLst>
          </p:cNvPr>
          <p:cNvSpPr txBox="1"/>
          <p:nvPr/>
        </p:nvSpPr>
        <p:spPr>
          <a:xfrm>
            <a:off x="364835" y="5839239"/>
            <a:ext cx="932872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i="1" dirty="0">
                <a:solidFill>
                  <a:srgbClr val="C00000"/>
                </a:solidFill>
              </a:rPr>
              <a:t>Ensuring trustworthiness and complying with legal regulations!</a:t>
            </a:r>
            <a:endParaRPr lang="de-DE" sz="1700" b="1" i="1" dirty="0">
              <a:solidFill>
                <a:srgbClr val="C00000"/>
              </a:solidFill>
            </a:endParaRPr>
          </a:p>
        </p:txBody>
      </p:sp>
      <p:pic>
        <p:nvPicPr>
          <p:cNvPr id="2" name="Grafik 1" descr="Ein Bild, das Grafiken, Grafikdesign, Screenshot, Schrift enthält.&#10;&#10;Automatisch generierte Beschreibung">
            <a:extLst>
              <a:ext uri="{FF2B5EF4-FFF2-40B4-BE49-F238E27FC236}">
                <a16:creationId xmlns:a16="http://schemas.microsoft.com/office/drawing/2014/main" id="{BF001014-5608-267C-211C-CC2AA9904B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78373" y="322655"/>
            <a:ext cx="769022" cy="874549"/>
          </a:xfrm>
          <a:prstGeom prst="rect">
            <a:avLst/>
          </a:prstGeom>
        </p:spPr>
      </p:pic>
      <p:pic>
        <p:nvPicPr>
          <p:cNvPr id="28" name="Grafik 27" descr="Ein Bild, das Text, Screenshot, Electric Blue (Farbe), Schrift enthält.&#10;&#10;Automatisch generierte Beschreibung">
            <a:extLst>
              <a:ext uri="{FF2B5EF4-FFF2-40B4-BE49-F238E27FC236}">
                <a16:creationId xmlns:a16="http://schemas.microsoft.com/office/drawing/2014/main" id="{79AF1EC0-AFB8-2CEA-421C-A42D0DF9FD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1352" y="5588853"/>
            <a:ext cx="1530416" cy="857033"/>
          </a:xfrm>
          <a:prstGeom prst="rect">
            <a:avLst/>
          </a:prstGeom>
        </p:spPr>
      </p:pic>
      <p:pic>
        <p:nvPicPr>
          <p:cNvPr id="8" name="Grafik 7" descr="Ein Bild, das Auto, Fahrzeug, Landfahrzeug, Armaturenbrett enthält.&#10;&#10;KI-generierte Inhalte können fehlerhaft sein.">
            <a:extLst>
              <a:ext uri="{FF2B5EF4-FFF2-40B4-BE49-F238E27FC236}">
                <a16:creationId xmlns:a16="http://schemas.microsoft.com/office/drawing/2014/main" id="{D65FC8AC-8CC9-426A-28F3-EC32EC0075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697" y="3794693"/>
            <a:ext cx="1513676" cy="870328"/>
          </a:xfrm>
          <a:prstGeom prst="rect">
            <a:avLst/>
          </a:prstGeom>
        </p:spPr>
      </p:pic>
      <p:pic>
        <p:nvPicPr>
          <p:cNvPr id="6" name="Grafik 5" descr="Ein Bild, das Person, Kleidung, Helm, Blau enthält.&#10;&#10;KI-generierte Inhalte können fehlerhaft sein.">
            <a:extLst>
              <a:ext uri="{FF2B5EF4-FFF2-40B4-BE49-F238E27FC236}">
                <a16:creationId xmlns:a16="http://schemas.microsoft.com/office/drawing/2014/main" id="{ECD2BD27-5530-7BBD-FC8D-529A2DEC0E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4010" y="4267365"/>
            <a:ext cx="1473385" cy="825096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26951262-4FC7-52C4-9AF0-0D04BA607147}"/>
              </a:ext>
            </a:extLst>
          </p:cNvPr>
          <p:cNvSpPr/>
          <p:nvPr/>
        </p:nvSpPr>
        <p:spPr>
          <a:xfrm>
            <a:off x="10351724" y="4254027"/>
            <a:ext cx="1513676" cy="838434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32151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D3A50C-9845-1CF9-0853-A222898866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1">
            <a:extLst>
              <a:ext uri="{FF2B5EF4-FFF2-40B4-BE49-F238E27FC236}">
                <a16:creationId xmlns:a16="http://schemas.microsoft.com/office/drawing/2014/main" id="{4918DF3D-124A-F5C4-F63E-941CE870A9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0627" y="2480963"/>
            <a:ext cx="10990745" cy="2109510"/>
          </a:xfrm>
        </p:spPr>
        <p:txBody>
          <a:bodyPr/>
          <a:lstStyle/>
          <a:p>
            <a:pPr algn="ctr"/>
            <a:endParaRPr lang="de-DE" sz="4000" i="1" dirty="0"/>
          </a:p>
          <a:p>
            <a:pPr algn="ctr">
              <a:lnSpc>
                <a:spcPct val="100000"/>
              </a:lnSpc>
            </a:pPr>
            <a:r>
              <a:rPr lang="de-DE" sz="4000" b="1" i="1" dirty="0"/>
              <a:t>A </a:t>
            </a:r>
            <a:r>
              <a:rPr lang="de-DE" sz="4000" b="1" i="1" dirty="0" err="1"/>
              <a:t>Glimpse</a:t>
            </a:r>
            <a:r>
              <a:rPr lang="de-DE" sz="4000" b="1" i="1" dirty="0"/>
              <a:t> </a:t>
            </a:r>
            <a:r>
              <a:rPr lang="de-DE" sz="4000" i="1" dirty="0" err="1"/>
              <a:t>into</a:t>
            </a:r>
            <a:r>
              <a:rPr lang="de-DE" sz="4000" i="1" dirty="0"/>
              <a:t> Problems </a:t>
            </a:r>
            <a:r>
              <a:rPr lang="de-DE" sz="4000" i="1" dirty="0" err="1"/>
              <a:t>of</a:t>
            </a:r>
            <a:endParaRPr lang="de-DE" sz="4000" i="1" dirty="0"/>
          </a:p>
          <a:p>
            <a:pPr algn="ctr">
              <a:lnSpc>
                <a:spcPct val="100000"/>
              </a:lnSpc>
            </a:pPr>
            <a:r>
              <a:rPr lang="de-DE" sz="4000" i="1" dirty="0"/>
              <a:t>Compliance </a:t>
            </a:r>
            <a:r>
              <a:rPr lang="de-DE" sz="4000" i="1" dirty="0" err="1"/>
              <a:t>with</a:t>
            </a:r>
            <a:r>
              <a:rPr lang="de-DE" sz="4000" i="1" dirty="0"/>
              <a:t> </a:t>
            </a:r>
            <a:r>
              <a:rPr lang="de-DE" sz="4000" i="1" dirty="0" err="1"/>
              <a:t>the</a:t>
            </a:r>
            <a:r>
              <a:rPr lang="de-DE" sz="4000" i="1" dirty="0"/>
              <a:t> EU AI Act</a:t>
            </a:r>
          </a:p>
          <a:p>
            <a:pPr algn="ctr">
              <a:lnSpc>
                <a:spcPct val="100000"/>
              </a:lnSpc>
            </a:pPr>
            <a:endParaRPr lang="de-DE" sz="4000" b="1" i="1" dirty="0"/>
          </a:p>
          <a:p>
            <a:endParaRPr lang="de-DE" dirty="0"/>
          </a:p>
        </p:txBody>
      </p:sp>
      <p:pic>
        <p:nvPicPr>
          <p:cNvPr id="2" name="Grafik 1" descr="Ein Bild, das Grafiken, Grafikdesign, Screenshot, Schrift enthält.&#10;&#10;Automatisch generierte Beschreibung">
            <a:extLst>
              <a:ext uri="{FF2B5EF4-FFF2-40B4-BE49-F238E27FC236}">
                <a16:creationId xmlns:a16="http://schemas.microsoft.com/office/drawing/2014/main" id="{0B440CFB-D484-9C9E-EAEE-81713666A0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8373" y="322655"/>
            <a:ext cx="769022" cy="874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514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F36EAB-5E83-2C62-AEAA-822D6A2311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fik 22" descr="Ein Bild, das Himmel, draußen, Wasser, Natur enthält.&#10;&#10;Automatisch generierte Beschreibung">
            <a:extLst>
              <a:ext uri="{FF2B5EF4-FFF2-40B4-BE49-F238E27FC236}">
                <a16:creationId xmlns:a16="http://schemas.microsoft.com/office/drawing/2014/main" id="{295FF749-32EB-353B-EC92-1929327D9B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727" y="5707649"/>
            <a:ext cx="1545442" cy="807494"/>
          </a:xfrm>
          <a:prstGeom prst="rect">
            <a:avLst/>
          </a:prstGeom>
        </p:spPr>
      </p:pic>
      <p:cxnSp>
        <p:nvCxnSpPr>
          <p:cNvPr id="3" name="Gerader Verbinder 2">
            <a:extLst>
              <a:ext uri="{FF2B5EF4-FFF2-40B4-BE49-F238E27FC236}">
                <a16:creationId xmlns:a16="http://schemas.microsoft.com/office/drawing/2014/main" id="{A01CF4D0-B725-06F7-399D-7D3640708827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fik 6" descr="Ein Bild, das Grafiken, Grafikdesign, Screenshot, Schrift enthält.&#10;&#10;Automatisch generierte Beschreibung">
            <a:extLst>
              <a:ext uri="{FF2B5EF4-FFF2-40B4-BE49-F238E27FC236}">
                <a16:creationId xmlns:a16="http://schemas.microsoft.com/office/drawing/2014/main" id="{4070CEA4-6761-A5A4-C9CD-6B0FCD2439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8373" y="322655"/>
            <a:ext cx="769022" cy="874549"/>
          </a:xfrm>
          <a:prstGeom prst="rect">
            <a:avLst/>
          </a:prstGeom>
        </p:spPr>
      </p:pic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63CA433E-1CD8-C258-530C-4BFC9E1DA651}"/>
              </a:ext>
            </a:extLst>
          </p:cNvPr>
          <p:cNvSpPr txBox="1">
            <a:spLocks/>
          </p:cNvSpPr>
          <p:nvPr/>
        </p:nvSpPr>
        <p:spPr>
          <a:xfrm>
            <a:off x="442800" y="441325"/>
            <a:ext cx="11306175" cy="508794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815557" rtl="0" eaLnBrk="1" latinLnBrk="0" hangingPunct="1">
              <a:lnSpc>
                <a:spcPts val="2640"/>
              </a:lnSpc>
              <a:spcBef>
                <a:spcPts val="0"/>
              </a:spcBef>
              <a:buFontTx/>
              <a:buNone/>
              <a:defRPr sz="22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11668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Tx/>
              <a:buNone/>
              <a:defRPr sz="21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944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Tx/>
              <a:buNone/>
              <a:defRPr sz="17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7225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Tx/>
              <a:buNone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5003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Tx/>
              <a:buNone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2782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0560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58339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611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400" dirty="0"/>
              <a:t>Challenges in </a:t>
            </a:r>
            <a:r>
              <a:rPr lang="de-DE" sz="2400" dirty="0" err="1"/>
              <a:t>Artificial</a:t>
            </a:r>
            <a:r>
              <a:rPr lang="de-DE" sz="2400" dirty="0"/>
              <a:t> </a:t>
            </a:r>
            <a:r>
              <a:rPr lang="de-DE" sz="2400" dirty="0" err="1"/>
              <a:t>Intelligence</a:t>
            </a:r>
            <a:r>
              <a:rPr lang="de-DE" sz="2400" dirty="0"/>
              <a:t>: </a:t>
            </a:r>
            <a:r>
              <a:rPr lang="en-US" sz="2400" dirty="0"/>
              <a:t>EU AI Act</a:t>
            </a:r>
          </a:p>
        </p:txBody>
      </p:sp>
      <p:sp>
        <p:nvSpPr>
          <p:cNvPr id="5" name="Textplatzhalter 3">
            <a:extLst>
              <a:ext uri="{FF2B5EF4-FFF2-40B4-BE49-F238E27FC236}">
                <a16:creationId xmlns:a16="http://schemas.microsoft.com/office/drawing/2014/main" id="{404B6285-533E-BB94-9F5A-A46ECDAD766B}"/>
              </a:ext>
            </a:extLst>
          </p:cNvPr>
          <p:cNvSpPr txBox="1">
            <a:spLocks/>
          </p:cNvSpPr>
          <p:nvPr/>
        </p:nvSpPr>
        <p:spPr>
          <a:xfrm>
            <a:off x="442800" y="1121788"/>
            <a:ext cx="8356862" cy="1819460"/>
          </a:xfrm>
          <a:prstGeom prst="rect">
            <a:avLst/>
          </a:prstGeom>
        </p:spPr>
        <p:txBody>
          <a:bodyPr lIns="0" tIns="0" rIns="0" bIns="0"/>
          <a:lstStyle>
            <a:lvl1pPr marL="324000" marR="0" indent="-32400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Blip>
                <a:blip r:embed="rId5"/>
              </a:buBlip>
              <a:tabLst/>
              <a:defRPr lang="de-DE" sz="1900" kern="1200" baseline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  <a:lvl2pPr marL="611668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21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944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7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7225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5003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2782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0560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58339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611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" b="1" dirty="0">
                <a:solidFill>
                  <a:schemeClr val="dk1"/>
                </a:solidFill>
                <a:ea typeface="Maven Pro SemiBold"/>
                <a:cs typeface="Maven Pro SemiBold"/>
                <a:sym typeface="Maven Pro SemiBold"/>
              </a:rPr>
              <a:t>Exemplary Requirements from the EU AI Act:</a:t>
            </a:r>
            <a:endParaRPr lang="de-DE" b="1" i="1" dirty="0"/>
          </a:p>
          <a:p>
            <a:pPr>
              <a:lnSpc>
                <a:spcPct val="100000"/>
              </a:lnSpc>
            </a:pPr>
            <a:r>
              <a:rPr lang="en-US" sz="1800" dirty="0"/>
              <a:t>Article 43: Conformity Assessment</a:t>
            </a:r>
          </a:p>
          <a:p>
            <a:pPr>
              <a:lnSpc>
                <a:spcPct val="100000"/>
              </a:lnSpc>
            </a:pPr>
            <a:r>
              <a:rPr lang="en-US" sz="1800" dirty="0"/>
              <a:t>Article 50: Transparency Obligations for Providers and Deployers</a:t>
            </a:r>
          </a:p>
          <a:p>
            <a:pPr>
              <a:lnSpc>
                <a:spcPct val="100000"/>
              </a:lnSpc>
            </a:pPr>
            <a:r>
              <a:rPr lang="en-US" sz="1800" dirty="0"/>
              <a:t>Article 86: </a:t>
            </a:r>
            <a:r>
              <a:rPr lang="en-US" sz="1800" i="1" dirty="0">
                <a:solidFill>
                  <a:schemeClr val="tx1"/>
                </a:solidFill>
              </a:rPr>
              <a:t>Right to Explanation </a:t>
            </a:r>
            <a:r>
              <a:rPr lang="en-US" sz="1800" dirty="0"/>
              <a:t>of Individual Decision-Making</a:t>
            </a:r>
          </a:p>
        </p:txBody>
      </p:sp>
      <p:sp>
        <p:nvSpPr>
          <p:cNvPr id="19" name="Textplatzhalter 3">
            <a:extLst>
              <a:ext uri="{FF2B5EF4-FFF2-40B4-BE49-F238E27FC236}">
                <a16:creationId xmlns:a16="http://schemas.microsoft.com/office/drawing/2014/main" id="{D1A4F8C0-15F7-4108-29C5-FA80940FAA31}"/>
              </a:ext>
            </a:extLst>
          </p:cNvPr>
          <p:cNvSpPr txBox="1">
            <a:spLocks/>
          </p:cNvSpPr>
          <p:nvPr/>
        </p:nvSpPr>
        <p:spPr>
          <a:xfrm>
            <a:off x="457200" y="2938892"/>
            <a:ext cx="6747164" cy="1265461"/>
          </a:xfrm>
          <a:prstGeom prst="rect">
            <a:avLst/>
          </a:prstGeom>
        </p:spPr>
        <p:txBody>
          <a:bodyPr lIns="0" tIns="0" rIns="0" bIns="0"/>
          <a:lstStyle>
            <a:lvl1pPr marL="324000" marR="0" indent="-32400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Blip>
                <a:blip r:embed="rId5"/>
              </a:buBlip>
              <a:tabLst/>
              <a:defRPr lang="de-DE" sz="1900" kern="1200" baseline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  <a:lvl2pPr marL="611668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21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944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7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7225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5003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2782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0560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58339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611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" b="1" dirty="0">
                <a:solidFill>
                  <a:srgbClr val="C00000"/>
                </a:solidFill>
                <a:ea typeface="Maven Pro SemiBold"/>
                <a:cs typeface="Maven Pro SemiBold"/>
                <a:sym typeface="Maven Pro SemiBold"/>
              </a:rPr>
              <a:t>Current Danger:</a:t>
            </a:r>
            <a:endParaRPr lang="de-DE" b="1" i="1" dirty="0">
              <a:solidFill>
                <a:srgbClr val="C00000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800" i="1" dirty="0" err="1">
                <a:solidFill>
                  <a:srgbClr val="C00000"/>
                </a:solidFill>
              </a:rPr>
              <a:t>Enormous</a:t>
            </a:r>
            <a:r>
              <a:rPr lang="de-DE" sz="1800" i="1" dirty="0">
                <a:solidFill>
                  <a:srgbClr val="C00000"/>
                </a:solidFill>
              </a:rPr>
              <a:t> </a:t>
            </a:r>
            <a:r>
              <a:rPr lang="de-DE" sz="1800" i="1" dirty="0" err="1">
                <a:solidFill>
                  <a:srgbClr val="C00000"/>
                </a:solidFill>
              </a:rPr>
              <a:t>costs</a:t>
            </a:r>
            <a:r>
              <a:rPr lang="de-DE" sz="1800" i="1" dirty="0">
                <a:solidFill>
                  <a:srgbClr val="C00000"/>
                </a:solidFill>
              </a:rPr>
              <a:t> </a:t>
            </a:r>
            <a:r>
              <a:rPr lang="de-DE" sz="1800" dirty="0" err="1"/>
              <a:t>for</a:t>
            </a:r>
            <a:r>
              <a:rPr lang="de-DE" sz="1800" dirty="0"/>
              <a:t> </a:t>
            </a:r>
            <a:r>
              <a:rPr lang="de-DE" sz="1800" dirty="0" err="1"/>
              <a:t>small</a:t>
            </a:r>
            <a:r>
              <a:rPr lang="de-DE" sz="1800" dirty="0"/>
              <a:t>-size </a:t>
            </a:r>
            <a:r>
              <a:rPr lang="de-DE" sz="1800" dirty="0" err="1"/>
              <a:t>companies</a:t>
            </a:r>
            <a:r>
              <a:rPr lang="de-DE" sz="1800" dirty="0"/>
              <a:t> and </a:t>
            </a:r>
            <a:r>
              <a:rPr lang="de-DE" sz="1800" dirty="0" err="1"/>
              <a:t>start-ups</a:t>
            </a:r>
            <a:r>
              <a:rPr lang="de-DE" sz="1800" dirty="0"/>
              <a:t>. </a:t>
            </a:r>
          </a:p>
          <a:p>
            <a:pPr>
              <a:lnSpc>
                <a:spcPct val="100000"/>
              </a:lnSpc>
            </a:pPr>
            <a:r>
              <a:rPr lang="de-DE" sz="1800" i="1" dirty="0" err="1">
                <a:solidFill>
                  <a:srgbClr val="C00000"/>
                </a:solidFill>
              </a:rPr>
              <a:t>Uncertainty</a:t>
            </a:r>
            <a:r>
              <a:rPr lang="de-DE" sz="1800" i="1" dirty="0">
                <a:solidFill>
                  <a:srgbClr val="C00000"/>
                </a:solidFill>
              </a:rPr>
              <a:t> and potential </a:t>
            </a:r>
            <a:r>
              <a:rPr lang="de-DE" sz="1800" i="1" dirty="0" err="1">
                <a:solidFill>
                  <a:srgbClr val="C00000"/>
                </a:solidFill>
              </a:rPr>
              <a:t>disadvantage</a:t>
            </a:r>
            <a:r>
              <a:rPr lang="de-DE" sz="1800" i="1" dirty="0">
                <a:solidFill>
                  <a:srgbClr val="C00000"/>
                </a:solidFill>
              </a:rPr>
              <a:t> </a:t>
            </a:r>
            <a:r>
              <a:rPr lang="de-DE" sz="1800" dirty="0"/>
              <a:t>in Europe</a:t>
            </a:r>
          </a:p>
        </p:txBody>
      </p:sp>
      <p:grpSp>
        <p:nvGrpSpPr>
          <p:cNvPr id="20" name="Google Shape;216;p23">
            <a:extLst>
              <a:ext uri="{FF2B5EF4-FFF2-40B4-BE49-F238E27FC236}">
                <a16:creationId xmlns:a16="http://schemas.microsoft.com/office/drawing/2014/main" id="{AAE0CADA-FB4D-5FE8-55FD-53D3DEE6B87D}"/>
              </a:ext>
            </a:extLst>
          </p:cNvPr>
          <p:cNvGrpSpPr>
            <a:grpSpLocks noChangeAspect="1"/>
          </p:cNvGrpSpPr>
          <p:nvPr/>
        </p:nvGrpSpPr>
        <p:grpSpPr>
          <a:xfrm>
            <a:off x="2766377" y="2802254"/>
            <a:ext cx="555970" cy="528254"/>
            <a:chOff x="416025" y="1490775"/>
            <a:chExt cx="996750" cy="947061"/>
          </a:xfrm>
        </p:grpSpPr>
        <p:sp>
          <p:nvSpPr>
            <p:cNvPr id="21" name="Google Shape;217;p23">
              <a:extLst>
                <a:ext uri="{FF2B5EF4-FFF2-40B4-BE49-F238E27FC236}">
                  <a16:creationId xmlns:a16="http://schemas.microsoft.com/office/drawing/2014/main" id="{DC7A66B4-DB06-9D53-DA78-D2C668178FEA}"/>
                </a:ext>
              </a:extLst>
            </p:cNvPr>
            <p:cNvSpPr/>
            <p:nvPr/>
          </p:nvSpPr>
          <p:spPr>
            <a:xfrm>
              <a:off x="416025" y="1490775"/>
              <a:ext cx="996750" cy="797975"/>
            </a:xfrm>
            <a:prstGeom prst="flowChartExtract">
              <a:avLst/>
            </a:prstGeom>
            <a:solidFill>
              <a:srgbClr val="FFFFFF"/>
            </a:solidFill>
            <a:ln w="76200" cap="flat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18;p23">
              <a:extLst>
                <a:ext uri="{FF2B5EF4-FFF2-40B4-BE49-F238E27FC236}">
                  <a16:creationId xmlns:a16="http://schemas.microsoft.com/office/drawing/2014/main" id="{5197DE7A-7D79-A69E-464B-734FB3427A65}"/>
                </a:ext>
              </a:extLst>
            </p:cNvPr>
            <p:cNvSpPr txBox="1"/>
            <p:nvPr/>
          </p:nvSpPr>
          <p:spPr>
            <a:xfrm>
              <a:off x="704844" y="1555033"/>
              <a:ext cx="419100" cy="882803"/>
            </a:xfrm>
            <a:prstGeom prst="rect">
              <a:avLst/>
            </a:prstGeom>
            <a:noFill/>
            <a:ln w="76200"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 b="1" dirty="0">
                  <a:solidFill>
                    <a:srgbClr val="CC0000"/>
                  </a:solidFill>
                  <a:latin typeface="Maven Pro SemiBold"/>
                  <a:ea typeface="Maven Pro SemiBold"/>
                  <a:cs typeface="Maven Pro SemiBold"/>
                  <a:sym typeface="Maven Pro SemiBold"/>
                </a:rPr>
                <a:t>!</a:t>
              </a:r>
              <a:endParaRPr sz="2000" b="1" dirty="0">
                <a:solidFill>
                  <a:srgbClr val="CC0000"/>
                </a:solidFill>
                <a:latin typeface="Maven Pro SemiBold"/>
                <a:ea typeface="Maven Pro SemiBold"/>
                <a:cs typeface="Maven Pro SemiBold"/>
                <a:sym typeface="Maven Pro SemiBold"/>
              </a:endParaRPr>
            </a:p>
          </p:txBody>
        </p:sp>
      </p:grpSp>
      <p:sp>
        <p:nvSpPr>
          <p:cNvPr id="2" name="Ellipse 1">
            <a:extLst>
              <a:ext uri="{FF2B5EF4-FFF2-40B4-BE49-F238E27FC236}">
                <a16:creationId xmlns:a16="http://schemas.microsoft.com/office/drawing/2014/main" id="{BFDA8C92-03BB-6EF9-C093-DEB3E0E2BDED}"/>
              </a:ext>
            </a:extLst>
          </p:cNvPr>
          <p:cNvSpPr/>
          <p:nvPr/>
        </p:nvSpPr>
        <p:spPr>
          <a:xfrm>
            <a:off x="1767727" y="1899000"/>
            <a:ext cx="1578788" cy="44509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Pfeil: nach unten 3">
            <a:extLst>
              <a:ext uri="{FF2B5EF4-FFF2-40B4-BE49-F238E27FC236}">
                <a16:creationId xmlns:a16="http://schemas.microsoft.com/office/drawing/2014/main" id="{D4F72BDC-7EB5-482B-6223-5197B1107832}"/>
              </a:ext>
            </a:extLst>
          </p:cNvPr>
          <p:cNvSpPr/>
          <p:nvPr/>
        </p:nvSpPr>
        <p:spPr>
          <a:xfrm rot="12798445">
            <a:off x="1550142" y="2146621"/>
            <a:ext cx="249752" cy="2390157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12CE8BA5-2D3B-CF3F-98D5-856675A6365A}"/>
              </a:ext>
            </a:extLst>
          </p:cNvPr>
          <p:cNvSpPr/>
          <p:nvPr/>
        </p:nvSpPr>
        <p:spPr>
          <a:xfrm>
            <a:off x="7487759" y="2723850"/>
            <a:ext cx="4313324" cy="173290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50800" dir="30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platzhalter 3">
            <a:extLst>
              <a:ext uri="{FF2B5EF4-FFF2-40B4-BE49-F238E27FC236}">
                <a16:creationId xmlns:a16="http://schemas.microsoft.com/office/drawing/2014/main" id="{0B3770A3-8B71-B32F-D4A8-02DD0EE6F5A1}"/>
              </a:ext>
            </a:extLst>
          </p:cNvPr>
          <p:cNvSpPr txBox="1">
            <a:spLocks/>
          </p:cNvSpPr>
          <p:nvPr/>
        </p:nvSpPr>
        <p:spPr>
          <a:xfrm>
            <a:off x="7591192" y="2826028"/>
            <a:ext cx="4413570" cy="411050"/>
          </a:xfrm>
          <a:prstGeom prst="rect">
            <a:avLst/>
          </a:prstGeom>
        </p:spPr>
        <p:txBody>
          <a:bodyPr lIns="0" tIns="0" rIns="0" bIns="0"/>
          <a:lstStyle>
            <a:lvl1pPr marL="324000" marR="0" indent="-32400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Blip>
                <a:blip r:embed="rId5"/>
              </a:buBlip>
              <a:tabLst/>
              <a:defRPr lang="de-DE" sz="1900" kern="1200" baseline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  <a:lvl2pPr marL="611668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21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944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7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7225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5003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2782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0560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58339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611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" sz="1500" dirty="0">
                <a:solidFill>
                  <a:schemeClr val="dk1"/>
                </a:solidFill>
                <a:ea typeface="Maven Pro SemiBold"/>
                <a:cs typeface="Maven Pro SemiBold"/>
                <a:sym typeface="Maven Pro SemiBold"/>
              </a:rPr>
              <a:t>Differential Privacy </a:t>
            </a:r>
            <a:r>
              <a:rPr lang="en" sz="1500" dirty="0">
                <a:solidFill>
                  <a:srgbClr val="202321"/>
                </a:solidFill>
                <a:ea typeface="Maven Pro SemiBold"/>
                <a:cs typeface="Maven Pro SemiBold"/>
                <a:sym typeface="Maven Pro SemiBold"/>
              </a:rPr>
              <a:t>(Formalization of “Privacy”):</a:t>
            </a:r>
          </a:p>
          <a:p>
            <a:pPr marL="0" indent="0">
              <a:buNone/>
            </a:pPr>
            <a:endParaRPr lang="de-DE" sz="1800" b="1" i="1" dirty="0">
              <a:solidFill>
                <a:srgbClr val="202321"/>
              </a:solidFill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2768DF1F-7C8C-EFA2-AF67-C072DFAD8A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1192" y="3122269"/>
            <a:ext cx="4063637" cy="1223236"/>
          </a:xfrm>
          <a:prstGeom prst="rect">
            <a:avLst/>
          </a:prstGeom>
        </p:spPr>
      </p:pic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C53CCE5D-588F-92AD-8CE9-E79DD9B75BF2}"/>
              </a:ext>
            </a:extLst>
          </p:cNvPr>
          <p:cNvSpPr txBox="1">
            <a:spLocks/>
          </p:cNvSpPr>
          <p:nvPr/>
        </p:nvSpPr>
        <p:spPr>
          <a:xfrm>
            <a:off x="423721" y="4376832"/>
            <a:ext cx="11325254" cy="1507707"/>
          </a:xfrm>
          <a:prstGeom prst="rect">
            <a:avLst/>
          </a:prstGeom>
        </p:spPr>
        <p:txBody>
          <a:bodyPr lIns="0" tIns="0" rIns="0" bIns="0"/>
          <a:lstStyle>
            <a:lvl1pPr marL="324000" marR="0" indent="-32400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Blip>
                <a:blip r:embed="rId5"/>
              </a:buBlip>
              <a:tabLst/>
              <a:defRPr lang="de-DE" sz="1900" kern="1200" baseline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  <a:lvl2pPr marL="611668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21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944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7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7225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5003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2782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0560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58339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611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de-DE" b="1" dirty="0" err="1">
                <a:solidFill>
                  <a:schemeClr val="dk1"/>
                </a:solidFill>
                <a:ea typeface="Maven Pro SemiBold"/>
                <a:cs typeface="Maven Pro SemiBold"/>
                <a:sym typeface="Maven Pro SemiBold"/>
              </a:rPr>
              <a:t>Algorithmic</a:t>
            </a:r>
            <a:r>
              <a:rPr lang="de-DE" b="1" dirty="0">
                <a:solidFill>
                  <a:schemeClr val="dk1"/>
                </a:solidFill>
                <a:ea typeface="Maven Pro SemiBold"/>
                <a:cs typeface="Maven Pro SemiBold"/>
                <a:sym typeface="Maven Pro SemiBold"/>
              </a:rPr>
              <a:t> Transparency (Boche, </a:t>
            </a:r>
            <a:r>
              <a:rPr lang="de-DE" b="1" dirty="0" err="1">
                <a:solidFill>
                  <a:schemeClr val="dk1"/>
                </a:solidFill>
                <a:ea typeface="Maven Pro SemiBold"/>
                <a:cs typeface="Maven Pro SemiBold"/>
                <a:sym typeface="Maven Pro SemiBold"/>
              </a:rPr>
              <a:t>Fono</a:t>
            </a:r>
            <a:r>
              <a:rPr lang="de-DE" b="1" dirty="0">
                <a:solidFill>
                  <a:schemeClr val="dk1"/>
                </a:solidFill>
                <a:ea typeface="Maven Pro SemiBold"/>
                <a:cs typeface="Maven Pro SemiBold"/>
                <a:sym typeface="Maven Pro SemiBold"/>
              </a:rPr>
              <a:t>, Kutyniok; 2024)</a:t>
            </a:r>
            <a:r>
              <a:rPr lang="en" b="1" dirty="0">
                <a:solidFill>
                  <a:schemeClr val="dk1"/>
                </a:solidFill>
                <a:ea typeface="Maven Pro SemiBold"/>
                <a:cs typeface="Maven Pro SemiBold"/>
                <a:sym typeface="Maven Pro SemiBold"/>
              </a:rPr>
              <a:t>: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US" sz="1800" dirty="0"/>
              <a:t>An algorithmic implementation is </a:t>
            </a:r>
            <a:r>
              <a:rPr lang="en-US" sz="1800" i="1" dirty="0">
                <a:solidFill>
                  <a:schemeClr val="tx1"/>
                </a:solidFill>
              </a:rPr>
              <a:t>transparent</a:t>
            </a:r>
            <a:r>
              <a:rPr lang="en-US" sz="1800" dirty="0"/>
              <a:t> in a </a:t>
            </a:r>
            <a:r>
              <a:rPr lang="en-US" sz="1800" i="1" dirty="0">
                <a:solidFill>
                  <a:schemeClr val="tx1"/>
                </a:solidFill>
              </a:rPr>
              <a:t>given computing model </a:t>
            </a:r>
            <a:r>
              <a:rPr lang="en-US" sz="1800" dirty="0"/>
              <a:t>if the realization        of some function</a:t>
            </a:r>
          </a:p>
          <a:p>
            <a:pPr marL="0" indent="0">
              <a:buNone/>
            </a:pPr>
            <a:r>
              <a:rPr lang="en-US" sz="1800" dirty="0"/>
              <a:t>                         by an algorithm       is not altered by its implementation in the computing model. We then say that     allows for a </a:t>
            </a:r>
            <a:r>
              <a:rPr lang="en-US" sz="1800" i="1" dirty="0">
                <a:solidFill>
                  <a:schemeClr val="tx1"/>
                </a:solidFill>
              </a:rPr>
              <a:t>transparent algorithmic implementation </a:t>
            </a:r>
            <a:r>
              <a:rPr lang="en-US" sz="1800" dirty="0"/>
              <a:t>in the given computing model.</a:t>
            </a:r>
            <a:endParaRPr lang="de-DE" sz="1800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C1E2AFC4-532F-8D1F-4FE1-BFF3357DB0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84187" y="5028366"/>
            <a:ext cx="279414" cy="247663"/>
          </a:xfrm>
          <a:prstGeom prst="rect">
            <a:avLst/>
          </a:prstGeom>
        </p:spPr>
      </p:pic>
      <p:pic>
        <p:nvPicPr>
          <p:cNvPr id="12" name="Grafik 11" descr="Ein Bild, das Haken enthält.&#10;&#10;Automatisch generierte Beschreibung mit mittlerer Zuverlässigkeit">
            <a:extLst>
              <a:ext uri="{FF2B5EF4-FFF2-40B4-BE49-F238E27FC236}">
                <a16:creationId xmlns:a16="http://schemas.microsoft.com/office/drawing/2014/main" id="{9FD0F3D1-BF52-77B3-685B-86726F4256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25310" y="4742835"/>
            <a:ext cx="381020" cy="330217"/>
          </a:xfrm>
          <a:prstGeom prst="rect">
            <a:avLst/>
          </a:prstGeom>
        </p:spPr>
      </p:pic>
      <p:pic>
        <p:nvPicPr>
          <p:cNvPr id="13" name="Grafik 12" descr="Ein Bild, das Typografie, Schrift, Entwurf, Design enthält.&#10;&#10;Automatisch generierte Beschreibung">
            <a:extLst>
              <a:ext uri="{FF2B5EF4-FFF2-40B4-BE49-F238E27FC236}">
                <a16:creationId xmlns:a16="http://schemas.microsoft.com/office/drawing/2014/main" id="{1746627C-7323-8D6A-52A4-613A7230C17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3946" y="4999377"/>
            <a:ext cx="1530429" cy="336567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F72C4397-9C60-EB05-E5F2-EFDE48C69A6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6656" y="5258239"/>
            <a:ext cx="228612" cy="342918"/>
          </a:xfrm>
          <a:prstGeom prst="rect">
            <a:avLst/>
          </a:prstGeom>
        </p:spPr>
      </p:pic>
      <p:sp>
        <p:nvSpPr>
          <p:cNvPr id="25" name="Rechteck: abgerundete Ecken 24">
            <a:extLst>
              <a:ext uri="{FF2B5EF4-FFF2-40B4-BE49-F238E27FC236}">
                <a16:creationId xmlns:a16="http://schemas.microsoft.com/office/drawing/2014/main" id="{ED0304BE-C753-C5DD-0B7F-2DED7331FDEC}"/>
              </a:ext>
            </a:extLst>
          </p:cNvPr>
          <p:cNvSpPr/>
          <p:nvPr/>
        </p:nvSpPr>
        <p:spPr>
          <a:xfrm>
            <a:off x="1538796" y="5847766"/>
            <a:ext cx="8819035" cy="90650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50800" dir="30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Textplatzhalter 3">
            <a:extLst>
              <a:ext uri="{FF2B5EF4-FFF2-40B4-BE49-F238E27FC236}">
                <a16:creationId xmlns:a16="http://schemas.microsoft.com/office/drawing/2014/main" id="{C3C473ED-C376-DDBA-6733-4CB48873AE00}"/>
              </a:ext>
            </a:extLst>
          </p:cNvPr>
          <p:cNvSpPr txBox="1">
            <a:spLocks/>
          </p:cNvSpPr>
          <p:nvPr/>
        </p:nvSpPr>
        <p:spPr>
          <a:xfrm>
            <a:off x="1538796" y="5987951"/>
            <a:ext cx="8766928" cy="658609"/>
          </a:xfrm>
          <a:prstGeom prst="rect">
            <a:avLst/>
          </a:prstGeom>
        </p:spPr>
        <p:txBody>
          <a:bodyPr lIns="0" tIns="0" rIns="0" bIns="0"/>
          <a:lstStyle>
            <a:lvl1pPr marL="324000" marR="0" indent="-32400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Blip>
                <a:blip r:embed="rId5"/>
              </a:buBlip>
              <a:tabLst/>
              <a:defRPr lang="de-DE" sz="1900" kern="1200" baseline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  <a:lvl2pPr marL="611668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21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944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7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7225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5003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2782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0560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58339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611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de-DE" sz="2200" b="1" i="1" dirty="0">
                <a:solidFill>
                  <a:srgbClr val="C00000"/>
                </a:solidFill>
                <a:latin typeface="Arial" panose="020B0604020202020204" pitchFamily="34" charset="0"/>
              </a:rPr>
              <a:t>A „</a:t>
            </a:r>
            <a:r>
              <a:rPr lang="de-DE" sz="2200" b="1" i="1" dirty="0" err="1">
                <a:solidFill>
                  <a:srgbClr val="C00000"/>
                </a:solidFill>
                <a:latin typeface="Arial" panose="020B0604020202020204" pitchFamily="34" charset="0"/>
              </a:rPr>
              <a:t>Formalization</a:t>
            </a:r>
            <a:r>
              <a:rPr lang="de-DE" sz="2200" b="1" i="1" dirty="0">
                <a:solidFill>
                  <a:srgbClr val="C00000"/>
                </a:solidFill>
                <a:latin typeface="Arial" panose="020B0604020202020204" pitchFamily="34" charset="0"/>
              </a:rPr>
              <a:t>“ </a:t>
            </a:r>
            <a:r>
              <a:rPr lang="de-DE" sz="2200" b="1" i="1" dirty="0" err="1">
                <a:solidFill>
                  <a:srgbClr val="C00000"/>
                </a:solidFill>
                <a:latin typeface="Arial" panose="020B0604020202020204" pitchFamily="34" charset="0"/>
              </a:rPr>
              <a:t>of</a:t>
            </a:r>
            <a:r>
              <a:rPr lang="de-DE" sz="2200" b="1" i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de-DE" sz="2200" b="1" i="1" dirty="0" err="1">
                <a:solidFill>
                  <a:srgbClr val="C00000"/>
                </a:solidFill>
                <a:latin typeface="Arial" panose="020B0604020202020204" pitchFamily="34" charset="0"/>
              </a:rPr>
              <a:t>the</a:t>
            </a:r>
            <a:r>
              <a:rPr lang="de-DE" sz="2200" b="1" i="1" dirty="0">
                <a:solidFill>
                  <a:srgbClr val="C00000"/>
                </a:solidFill>
                <a:latin typeface="Arial" panose="020B0604020202020204" pitchFamily="34" charset="0"/>
              </a:rPr>
              <a:t> legal </a:t>
            </a:r>
            <a:r>
              <a:rPr lang="de-DE" sz="2200" b="1" i="1" dirty="0" err="1">
                <a:solidFill>
                  <a:srgbClr val="C00000"/>
                </a:solidFill>
                <a:latin typeface="Arial" panose="020B0604020202020204" pitchFamily="34" charset="0"/>
              </a:rPr>
              <a:t>requirements</a:t>
            </a:r>
            <a:r>
              <a:rPr lang="de-DE" sz="2200" b="1" i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de-DE" sz="2200" b="1" i="1" dirty="0" err="1">
                <a:solidFill>
                  <a:srgbClr val="C00000"/>
                </a:solidFill>
                <a:latin typeface="Arial" panose="020B0604020202020204" pitchFamily="34" charset="0"/>
              </a:rPr>
              <a:t>of</a:t>
            </a:r>
            <a:r>
              <a:rPr lang="de-DE" sz="2200" b="1" i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de-DE" sz="2200" b="1" i="1" dirty="0" err="1">
                <a:solidFill>
                  <a:srgbClr val="C00000"/>
                </a:solidFill>
                <a:latin typeface="Arial" panose="020B0604020202020204" pitchFamily="34" charset="0"/>
              </a:rPr>
              <a:t>the</a:t>
            </a:r>
            <a:r>
              <a:rPr lang="de-DE" sz="2200" b="1" i="1" dirty="0">
                <a:solidFill>
                  <a:srgbClr val="C00000"/>
                </a:solidFill>
                <a:latin typeface="Arial" panose="020B0604020202020204" pitchFamily="34" charset="0"/>
              </a:rPr>
              <a:t> EU AI Act </a:t>
            </a:r>
            <a:r>
              <a:rPr lang="de-DE" sz="2200" b="1" i="1" dirty="0" err="1">
                <a:solidFill>
                  <a:srgbClr val="C00000"/>
                </a:solidFill>
                <a:latin typeface="Arial" panose="020B0604020202020204" pitchFamily="34" charset="0"/>
              </a:rPr>
              <a:t>would</a:t>
            </a:r>
            <a:r>
              <a:rPr lang="de-DE" sz="2200" b="1" i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de-DE" sz="2200" b="1" i="1" dirty="0" err="1">
                <a:solidFill>
                  <a:srgbClr val="C00000"/>
                </a:solidFill>
                <a:latin typeface="Arial" panose="020B0604020202020204" pitchFamily="34" charset="0"/>
              </a:rPr>
              <a:t>allow</a:t>
            </a:r>
            <a:r>
              <a:rPr lang="de-DE" sz="2200" b="1" i="1" dirty="0">
                <a:solidFill>
                  <a:srgbClr val="C00000"/>
                </a:solidFill>
                <a:latin typeface="Arial" panose="020B0604020202020204" pitchFamily="34" charset="0"/>
              </a:rPr>
              <a:t> a fair, </a:t>
            </a:r>
            <a:r>
              <a:rPr lang="de-DE" sz="2200" b="1" i="1" dirty="0" err="1">
                <a:solidFill>
                  <a:srgbClr val="C00000"/>
                </a:solidFill>
                <a:latin typeface="Arial" panose="020B0604020202020204" pitchFamily="34" charset="0"/>
              </a:rPr>
              <a:t>low-cost</a:t>
            </a:r>
            <a:r>
              <a:rPr lang="de-DE" sz="2200" b="1" i="1" dirty="0">
                <a:solidFill>
                  <a:srgbClr val="C00000"/>
                </a:solidFill>
                <a:latin typeface="Arial" panose="020B0604020202020204" pitchFamily="34" charset="0"/>
              </a:rPr>
              <a:t>, and </a:t>
            </a:r>
            <a:r>
              <a:rPr lang="de-DE" sz="2200" b="1" i="1" dirty="0" err="1">
                <a:solidFill>
                  <a:srgbClr val="C00000"/>
                </a:solidFill>
                <a:latin typeface="Arial" panose="020B0604020202020204" pitchFamily="34" charset="0"/>
              </a:rPr>
              <a:t>automatic</a:t>
            </a:r>
            <a:r>
              <a:rPr lang="de-DE" sz="2200" b="1" i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de-DE" sz="2200" b="1" i="1" dirty="0" err="1">
                <a:solidFill>
                  <a:srgbClr val="C00000"/>
                </a:solidFill>
                <a:latin typeface="Arial" panose="020B0604020202020204" pitchFamily="34" charset="0"/>
              </a:rPr>
              <a:t>verification</a:t>
            </a:r>
            <a:r>
              <a:rPr lang="de-DE" sz="2200" b="1" i="1" dirty="0">
                <a:solidFill>
                  <a:srgbClr val="C00000"/>
                </a:solidFill>
                <a:latin typeface="Arial" panose="020B0604020202020204" pitchFamily="34" charset="0"/>
              </a:rPr>
              <a:t>! </a:t>
            </a:r>
            <a:endParaRPr lang="de-DE" dirty="0">
              <a:solidFill>
                <a:srgbClr val="2F2F2F"/>
              </a:solidFill>
              <a:latin typeface="Arial" panose="020B0604020202020204" pitchFamily="34" charset="0"/>
            </a:endParaRP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B5C6B724-C773-5297-402E-8BF5BE5680C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87759" y="703665"/>
            <a:ext cx="1824754" cy="1025775"/>
          </a:xfrm>
          <a:prstGeom prst="rect">
            <a:avLst/>
          </a:prstGeom>
        </p:spPr>
      </p:pic>
      <p:pic>
        <p:nvPicPr>
          <p:cNvPr id="16" name="Grafik 15" descr="Ein Bild, das Text, Visitenkarte, Design enthält.&#10;&#10;Automatisch generierte Beschreibung">
            <a:extLst>
              <a:ext uri="{FF2B5EF4-FFF2-40B4-BE49-F238E27FC236}">
                <a16:creationId xmlns:a16="http://schemas.microsoft.com/office/drawing/2014/main" id="{8DFB5F24-9EBD-90A4-B281-94A08CEDBB0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44645" y="1269514"/>
            <a:ext cx="1909063" cy="1134941"/>
          </a:xfrm>
          <a:prstGeom prst="rect">
            <a:avLst/>
          </a:prstGeom>
        </p:spPr>
      </p:pic>
      <p:sp>
        <p:nvSpPr>
          <p:cNvPr id="18" name="Rechteck 17">
            <a:extLst>
              <a:ext uri="{FF2B5EF4-FFF2-40B4-BE49-F238E27FC236}">
                <a16:creationId xmlns:a16="http://schemas.microsoft.com/office/drawing/2014/main" id="{0A6D6CC2-2016-A4D6-EAA8-3550DECC95D0}"/>
              </a:ext>
            </a:extLst>
          </p:cNvPr>
          <p:cNvSpPr/>
          <p:nvPr/>
        </p:nvSpPr>
        <p:spPr>
          <a:xfrm>
            <a:off x="8944645" y="1269514"/>
            <a:ext cx="1909063" cy="113494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8213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  <p:bldP spid="8" grpId="0"/>
      <p:bldP spid="10" grpId="0"/>
      <p:bldP spid="25" grpId="0" animBg="1"/>
      <p:bldP spid="3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fik 22" descr="Ein Bild, das Himmel, draußen, Wasser, Natur enthält.&#10;&#10;Automatisch generierte Beschreibung">
            <a:extLst>
              <a:ext uri="{FF2B5EF4-FFF2-40B4-BE49-F238E27FC236}">
                <a16:creationId xmlns:a16="http://schemas.microsoft.com/office/drawing/2014/main" id="{B432AFF0-98C3-659D-FED8-377697228F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727" y="5707649"/>
            <a:ext cx="1545442" cy="807494"/>
          </a:xfrm>
          <a:prstGeom prst="rect">
            <a:avLst/>
          </a:prstGeom>
        </p:spPr>
      </p:pic>
      <p:cxnSp>
        <p:nvCxnSpPr>
          <p:cNvPr id="3" name="Gerader Verbinder 2">
            <a:extLst>
              <a:ext uri="{FF2B5EF4-FFF2-40B4-BE49-F238E27FC236}">
                <a16:creationId xmlns:a16="http://schemas.microsoft.com/office/drawing/2014/main" id="{C0E01BFB-D5A0-40C3-982D-8197B0B8C5C1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fik 6" descr="Ein Bild, das Grafiken, Grafikdesign, Screenshot, Schrift enthält.&#10;&#10;Automatisch generierte Beschreibung">
            <a:extLst>
              <a:ext uri="{FF2B5EF4-FFF2-40B4-BE49-F238E27FC236}">
                <a16:creationId xmlns:a16="http://schemas.microsoft.com/office/drawing/2014/main" id="{0A0A3D52-BC1E-B672-084A-291F426238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8373" y="322655"/>
            <a:ext cx="769022" cy="874549"/>
          </a:xfrm>
          <a:prstGeom prst="rect">
            <a:avLst/>
          </a:prstGeom>
        </p:spPr>
      </p:pic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F2E4F013-02A6-B5F0-E3BA-D8A43C5FD518}"/>
              </a:ext>
            </a:extLst>
          </p:cNvPr>
          <p:cNvSpPr txBox="1">
            <a:spLocks/>
          </p:cNvSpPr>
          <p:nvPr/>
        </p:nvSpPr>
        <p:spPr>
          <a:xfrm>
            <a:off x="442800" y="441325"/>
            <a:ext cx="11306175" cy="508794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815557" rtl="0" eaLnBrk="1" latinLnBrk="0" hangingPunct="1">
              <a:lnSpc>
                <a:spcPts val="2640"/>
              </a:lnSpc>
              <a:spcBef>
                <a:spcPts val="0"/>
              </a:spcBef>
              <a:buFontTx/>
              <a:buNone/>
              <a:defRPr sz="22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11668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Tx/>
              <a:buNone/>
              <a:defRPr sz="21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944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Tx/>
              <a:buNone/>
              <a:defRPr sz="17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7225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Tx/>
              <a:buNone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5003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Tx/>
              <a:buNone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2782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0560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58339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611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Research Project of the Bavarian AI Act Accelerator</a:t>
            </a:r>
          </a:p>
        </p:txBody>
      </p:sp>
      <p:sp>
        <p:nvSpPr>
          <p:cNvPr id="5" name="Textplatzhalter 3">
            <a:extLst>
              <a:ext uri="{FF2B5EF4-FFF2-40B4-BE49-F238E27FC236}">
                <a16:creationId xmlns:a16="http://schemas.microsoft.com/office/drawing/2014/main" id="{62B09B9F-982E-7A98-B9BB-E53C98B7C647}"/>
              </a:ext>
            </a:extLst>
          </p:cNvPr>
          <p:cNvSpPr txBox="1">
            <a:spLocks/>
          </p:cNvSpPr>
          <p:nvPr/>
        </p:nvSpPr>
        <p:spPr>
          <a:xfrm>
            <a:off x="442800" y="1121788"/>
            <a:ext cx="8356862" cy="1819460"/>
          </a:xfrm>
          <a:prstGeom prst="rect">
            <a:avLst/>
          </a:prstGeom>
        </p:spPr>
        <p:txBody>
          <a:bodyPr lIns="0" tIns="0" rIns="0" bIns="0"/>
          <a:lstStyle>
            <a:lvl1pPr marL="324000" marR="0" indent="-32400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Blip>
                <a:blip r:embed="rId5"/>
              </a:buBlip>
              <a:tabLst/>
              <a:defRPr lang="de-DE" sz="1900" kern="1200" baseline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  <a:lvl2pPr marL="611668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21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944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7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7225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5003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2782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0560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58339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611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" b="1" dirty="0">
                <a:solidFill>
                  <a:schemeClr val="dk1"/>
                </a:solidFill>
                <a:ea typeface="Maven Pro SemiBold"/>
                <a:cs typeface="Maven Pro SemiBold"/>
                <a:sym typeface="Maven Pro SemiBold"/>
              </a:rPr>
              <a:t>Exemplary Requirements from the EU AI Act:</a:t>
            </a:r>
            <a:endParaRPr lang="de-DE" b="1" i="1" dirty="0"/>
          </a:p>
          <a:p>
            <a:pPr>
              <a:lnSpc>
                <a:spcPct val="100000"/>
              </a:lnSpc>
            </a:pPr>
            <a:r>
              <a:rPr lang="en-US" sz="1800" dirty="0"/>
              <a:t>Article 43: Conformity Assessment</a:t>
            </a:r>
          </a:p>
          <a:p>
            <a:pPr>
              <a:lnSpc>
                <a:spcPct val="100000"/>
              </a:lnSpc>
            </a:pPr>
            <a:r>
              <a:rPr lang="en-US" sz="1800" dirty="0"/>
              <a:t>Article 50: Transparency Obligations for Providers and Deployers</a:t>
            </a:r>
          </a:p>
          <a:p>
            <a:pPr>
              <a:lnSpc>
                <a:spcPct val="100000"/>
              </a:lnSpc>
            </a:pPr>
            <a:r>
              <a:rPr lang="en-US" sz="1800" dirty="0"/>
              <a:t>Article 86: </a:t>
            </a:r>
            <a:r>
              <a:rPr lang="en-US" sz="1800" i="1" dirty="0">
                <a:solidFill>
                  <a:schemeClr val="tx1"/>
                </a:solidFill>
              </a:rPr>
              <a:t>Right to Explanation </a:t>
            </a:r>
            <a:r>
              <a:rPr lang="en-US" sz="1800" dirty="0"/>
              <a:t>of Individual Decision-Making</a:t>
            </a:r>
          </a:p>
        </p:txBody>
      </p:sp>
      <p:sp>
        <p:nvSpPr>
          <p:cNvPr id="19" name="Textplatzhalter 3">
            <a:extLst>
              <a:ext uri="{FF2B5EF4-FFF2-40B4-BE49-F238E27FC236}">
                <a16:creationId xmlns:a16="http://schemas.microsoft.com/office/drawing/2014/main" id="{9D0513EC-0056-BF34-FDBA-75CC9B4636E7}"/>
              </a:ext>
            </a:extLst>
          </p:cNvPr>
          <p:cNvSpPr txBox="1">
            <a:spLocks/>
          </p:cNvSpPr>
          <p:nvPr/>
        </p:nvSpPr>
        <p:spPr>
          <a:xfrm>
            <a:off x="457200" y="2938892"/>
            <a:ext cx="6747164" cy="1265461"/>
          </a:xfrm>
          <a:prstGeom prst="rect">
            <a:avLst/>
          </a:prstGeom>
        </p:spPr>
        <p:txBody>
          <a:bodyPr lIns="0" tIns="0" rIns="0" bIns="0"/>
          <a:lstStyle>
            <a:lvl1pPr marL="324000" marR="0" indent="-32400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Blip>
                <a:blip r:embed="rId5"/>
              </a:buBlip>
              <a:tabLst/>
              <a:defRPr lang="de-DE" sz="1900" kern="1200" baseline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  <a:lvl2pPr marL="611668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21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944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7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7225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5003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2782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0560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58339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611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" b="1" dirty="0">
                <a:solidFill>
                  <a:srgbClr val="C00000"/>
                </a:solidFill>
                <a:ea typeface="Maven Pro SemiBold"/>
                <a:cs typeface="Maven Pro SemiBold"/>
                <a:sym typeface="Maven Pro SemiBold"/>
              </a:rPr>
              <a:t>Current Danger:</a:t>
            </a:r>
            <a:endParaRPr lang="de-DE" b="1" i="1" dirty="0">
              <a:solidFill>
                <a:srgbClr val="C00000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800" i="1" dirty="0" err="1">
                <a:solidFill>
                  <a:srgbClr val="C00000"/>
                </a:solidFill>
              </a:rPr>
              <a:t>Enormous</a:t>
            </a:r>
            <a:r>
              <a:rPr lang="de-DE" sz="1800" i="1" dirty="0">
                <a:solidFill>
                  <a:srgbClr val="C00000"/>
                </a:solidFill>
              </a:rPr>
              <a:t> </a:t>
            </a:r>
            <a:r>
              <a:rPr lang="de-DE" sz="1800" i="1" dirty="0" err="1">
                <a:solidFill>
                  <a:srgbClr val="C00000"/>
                </a:solidFill>
              </a:rPr>
              <a:t>costs</a:t>
            </a:r>
            <a:r>
              <a:rPr lang="de-DE" sz="1800" i="1" dirty="0">
                <a:solidFill>
                  <a:srgbClr val="C00000"/>
                </a:solidFill>
              </a:rPr>
              <a:t> </a:t>
            </a:r>
            <a:r>
              <a:rPr lang="de-DE" sz="1800" dirty="0" err="1"/>
              <a:t>for</a:t>
            </a:r>
            <a:r>
              <a:rPr lang="de-DE" sz="1800" dirty="0"/>
              <a:t> </a:t>
            </a:r>
            <a:r>
              <a:rPr lang="de-DE" sz="1800" dirty="0" err="1"/>
              <a:t>small</a:t>
            </a:r>
            <a:r>
              <a:rPr lang="de-DE" sz="1800" dirty="0"/>
              <a:t>-size </a:t>
            </a:r>
            <a:r>
              <a:rPr lang="de-DE" sz="1800" dirty="0" err="1"/>
              <a:t>companies</a:t>
            </a:r>
            <a:r>
              <a:rPr lang="de-DE" sz="1800" dirty="0"/>
              <a:t> and </a:t>
            </a:r>
            <a:r>
              <a:rPr lang="de-DE" sz="1800" dirty="0" err="1"/>
              <a:t>start-ups</a:t>
            </a:r>
            <a:r>
              <a:rPr lang="de-DE" sz="1800" dirty="0"/>
              <a:t> </a:t>
            </a:r>
          </a:p>
          <a:p>
            <a:pPr>
              <a:lnSpc>
                <a:spcPct val="100000"/>
              </a:lnSpc>
            </a:pPr>
            <a:r>
              <a:rPr lang="de-DE" sz="1800" i="1" dirty="0" err="1">
                <a:solidFill>
                  <a:srgbClr val="C00000"/>
                </a:solidFill>
              </a:rPr>
              <a:t>Uncertainty</a:t>
            </a:r>
            <a:r>
              <a:rPr lang="de-DE" sz="1800" i="1" dirty="0">
                <a:solidFill>
                  <a:srgbClr val="C00000"/>
                </a:solidFill>
              </a:rPr>
              <a:t> and potential </a:t>
            </a:r>
            <a:r>
              <a:rPr lang="de-DE" sz="1800" i="1" dirty="0" err="1">
                <a:solidFill>
                  <a:srgbClr val="C00000"/>
                </a:solidFill>
              </a:rPr>
              <a:t>disadvantage</a:t>
            </a:r>
            <a:r>
              <a:rPr lang="de-DE" sz="1800" i="1" dirty="0">
                <a:solidFill>
                  <a:srgbClr val="C00000"/>
                </a:solidFill>
              </a:rPr>
              <a:t> </a:t>
            </a:r>
            <a:r>
              <a:rPr lang="de-DE" sz="1800" dirty="0"/>
              <a:t>in Europe</a:t>
            </a:r>
          </a:p>
        </p:txBody>
      </p:sp>
      <p:grpSp>
        <p:nvGrpSpPr>
          <p:cNvPr id="20" name="Google Shape;216;p23">
            <a:extLst>
              <a:ext uri="{FF2B5EF4-FFF2-40B4-BE49-F238E27FC236}">
                <a16:creationId xmlns:a16="http://schemas.microsoft.com/office/drawing/2014/main" id="{1BBDC89E-58EA-F0E5-55E6-1943BBB3FC68}"/>
              </a:ext>
            </a:extLst>
          </p:cNvPr>
          <p:cNvGrpSpPr>
            <a:grpSpLocks noChangeAspect="1"/>
          </p:cNvGrpSpPr>
          <p:nvPr/>
        </p:nvGrpSpPr>
        <p:grpSpPr>
          <a:xfrm>
            <a:off x="2766377" y="2802254"/>
            <a:ext cx="555970" cy="528254"/>
            <a:chOff x="416025" y="1490775"/>
            <a:chExt cx="996750" cy="947061"/>
          </a:xfrm>
        </p:grpSpPr>
        <p:sp>
          <p:nvSpPr>
            <p:cNvPr id="21" name="Google Shape;217;p23">
              <a:extLst>
                <a:ext uri="{FF2B5EF4-FFF2-40B4-BE49-F238E27FC236}">
                  <a16:creationId xmlns:a16="http://schemas.microsoft.com/office/drawing/2014/main" id="{0149B55E-6847-A848-5853-8EF4B139EDF8}"/>
                </a:ext>
              </a:extLst>
            </p:cNvPr>
            <p:cNvSpPr/>
            <p:nvPr/>
          </p:nvSpPr>
          <p:spPr>
            <a:xfrm>
              <a:off x="416025" y="1490775"/>
              <a:ext cx="996750" cy="797975"/>
            </a:xfrm>
            <a:prstGeom prst="flowChartExtract">
              <a:avLst/>
            </a:prstGeom>
            <a:solidFill>
              <a:srgbClr val="FFFFFF"/>
            </a:solidFill>
            <a:ln w="76200" cap="flat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18;p23">
              <a:extLst>
                <a:ext uri="{FF2B5EF4-FFF2-40B4-BE49-F238E27FC236}">
                  <a16:creationId xmlns:a16="http://schemas.microsoft.com/office/drawing/2014/main" id="{52DB43C0-2034-882F-3F25-38CF6895C57D}"/>
                </a:ext>
              </a:extLst>
            </p:cNvPr>
            <p:cNvSpPr txBox="1"/>
            <p:nvPr/>
          </p:nvSpPr>
          <p:spPr>
            <a:xfrm>
              <a:off x="704844" y="1555033"/>
              <a:ext cx="419100" cy="882803"/>
            </a:xfrm>
            <a:prstGeom prst="rect">
              <a:avLst/>
            </a:prstGeom>
            <a:noFill/>
            <a:ln w="76200"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 b="1" dirty="0">
                  <a:solidFill>
                    <a:srgbClr val="CC0000"/>
                  </a:solidFill>
                  <a:latin typeface="Maven Pro SemiBold"/>
                  <a:ea typeface="Maven Pro SemiBold"/>
                  <a:cs typeface="Maven Pro SemiBold"/>
                  <a:sym typeface="Maven Pro SemiBold"/>
                </a:rPr>
                <a:t>!</a:t>
              </a:r>
              <a:endParaRPr sz="2000" b="1" dirty="0">
                <a:solidFill>
                  <a:srgbClr val="CC0000"/>
                </a:solidFill>
                <a:latin typeface="Maven Pro SemiBold"/>
                <a:ea typeface="Maven Pro SemiBold"/>
                <a:cs typeface="Maven Pro SemiBold"/>
                <a:sym typeface="Maven Pro SemiBold"/>
              </a:endParaRPr>
            </a:p>
          </p:txBody>
        </p:sp>
      </p:grpSp>
      <p:sp>
        <p:nvSpPr>
          <p:cNvPr id="2" name="Ellipse 1">
            <a:extLst>
              <a:ext uri="{FF2B5EF4-FFF2-40B4-BE49-F238E27FC236}">
                <a16:creationId xmlns:a16="http://schemas.microsoft.com/office/drawing/2014/main" id="{8B0A3A6A-F5C1-EAFE-69B7-2149F83BA84E}"/>
              </a:ext>
            </a:extLst>
          </p:cNvPr>
          <p:cNvSpPr/>
          <p:nvPr/>
        </p:nvSpPr>
        <p:spPr>
          <a:xfrm>
            <a:off x="1767727" y="1899000"/>
            <a:ext cx="1578788" cy="44509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Pfeil: nach unten 3">
            <a:extLst>
              <a:ext uri="{FF2B5EF4-FFF2-40B4-BE49-F238E27FC236}">
                <a16:creationId xmlns:a16="http://schemas.microsoft.com/office/drawing/2014/main" id="{E41479CF-000D-CBC9-FA1D-85486F048376}"/>
              </a:ext>
            </a:extLst>
          </p:cNvPr>
          <p:cNvSpPr/>
          <p:nvPr/>
        </p:nvSpPr>
        <p:spPr>
          <a:xfrm rot="12798445">
            <a:off x="1550142" y="2146621"/>
            <a:ext cx="249752" cy="2390157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18CB06C6-ED22-0C54-1BF8-9CB4441A75F1}"/>
              </a:ext>
            </a:extLst>
          </p:cNvPr>
          <p:cNvSpPr/>
          <p:nvPr/>
        </p:nvSpPr>
        <p:spPr>
          <a:xfrm>
            <a:off x="7487759" y="2723850"/>
            <a:ext cx="4313324" cy="173290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50800" dir="30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platzhalter 3">
            <a:extLst>
              <a:ext uri="{FF2B5EF4-FFF2-40B4-BE49-F238E27FC236}">
                <a16:creationId xmlns:a16="http://schemas.microsoft.com/office/drawing/2014/main" id="{59233A58-18F4-1D86-1317-8FF12209FDCD}"/>
              </a:ext>
            </a:extLst>
          </p:cNvPr>
          <p:cNvSpPr txBox="1">
            <a:spLocks/>
          </p:cNvSpPr>
          <p:nvPr/>
        </p:nvSpPr>
        <p:spPr>
          <a:xfrm>
            <a:off x="7591192" y="2826028"/>
            <a:ext cx="4413570" cy="411050"/>
          </a:xfrm>
          <a:prstGeom prst="rect">
            <a:avLst/>
          </a:prstGeom>
        </p:spPr>
        <p:txBody>
          <a:bodyPr lIns="0" tIns="0" rIns="0" bIns="0"/>
          <a:lstStyle>
            <a:lvl1pPr marL="324000" marR="0" indent="-32400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Blip>
                <a:blip r:embed="rId5"/>
              </a:buBlip>
              <a:tabLst/>
              <a:defRPr lang="de-DE" sz="1900" kern="1200" baseline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  <a:lvl2pPr marL="611668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21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944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7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7225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5003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2782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0560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58339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611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" sz="1500" dirty="0">
                <a:solidFill>
                  <a:schemeClr val="dk1"/>
                </a:solidFill>
                <a:ea typeface="Maven Pro SemiBold"/>
                <a:cs typeface="Maven Pro SemiBold"/>
                <a:sym typeface="Maven Pro SemiBold"/>
              </a:rPr>
              <a:t>Differential Privacy </a:t>
            </a:r>
            <a:r>
              <a:rPr lang="en" sz="1500" dirty="0">
                <a:solidFill>
                  <a:srgbClr val="202321"/>
                </a:solidFill>
                <a:ea typeface="Maven Pro SemiBold"/>
                <a:cs typeface="Maven Pro SemiBold"/>
                <a:sym typeface="Maven Pro SemiBold"/>
              </a:rPr>
              <a:t>(Formalization of “Privacy”):</a:t>
            </a:r>
          </a:p>
          <a:p>
            <a:pPr marL="0" indent="0">
              <a:buNone/>
            </a:pPr>
            <a:endParaRPr lang="de-DE" sz="1800" b="1" i="1" dirty="0">
              <a:solidFill>
                <a:srgbClr val="202321"/>
              </a:solidFill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5BAF524-864F-8DD2-5CFA-1333E9DED4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1192" y="3122269"/>
            <a:ext cx="4063637" cy="1223236"/>
          </a:xfrm>
          <a:prstGeom prst="rect">
            <a:avLst/>
          </a:prstGeom>
        </p:spPr>
      </p:pic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1D18F514-BD07-083A-748B-FF988D96A356}"/>
              </a:ext>
            </a:extLst>
          </p:cNvPr>
          <p:cNvSpPr txBox="1">
            <a:spLocks/>
          </p:cNvSpPr>
          <p:nvPr/>
        </p:nvSpPr>
        <p:spPr>
          <a:xfrm>
            <a:off x="423721" y="4376832"/>
            <a:ext cx="11325254" cy="1507707"/>
          </a:xfrm>
          <a:prstGeom prst="rect">
            <a:avLst/>
          </a:prstGeom>
        </p:spPr>
        <p:txBody>
          <a:bodyPr lIns="0" tIns="0" rIns="0" bIns="0"/>
          <a:lstStyle>
            <a:lvl1pPr marL="324000" marR="0" indent="-32400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Blip>
                <a:blip r:embed="rId5"/>
              </a:buBlip>
              <a:tabLst/>
              <a:defRPr lang="de-DE" sz="1900" kern="1200" baseline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  <a:lvl2pPr marL="611668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21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944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7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7225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5003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2782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0560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58339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611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de-DE" b="1" dirty="0" err="1">
                <a:solidFill>
                  <a:schemeClr val="dk1"/>
                </a:solidFill>
                <a:ea typeface="Maven Pro SemiBold"/>
                <a:cs typeface="Maven Pro SemiBold"/>
                <a:sym typeface="Maven Pro SemiBold"/>
              </a:rPr>
              <a:t>Algorithmic</a:t>
            </a:r>
            <a:r>
              <a:rPr lang="de-DE" b="1" dirty="0">
                <a:solidFill>
                  <a:schemeClr val="dk1"/>
                </a:solidFill>
                <a:ea typeface="Maven Pro SemiBold"/>
                <a:cs typeface="Maven Pro SemiBold"/>
                <a:sym typeface="Maven Pro SemiBold"/>
              </a:rPr>
              <a:t> Transparency (Boche, </a:t>
            </a:r>
            <a:r>
              <a:rPr lang="de-DE" b="1" dirty="0" err="1">
                <a:solidFill>
                  <a:schemeClr val="dk1"/>
                </a:solidFill>
                <a:ea typeface="Maven Pro SemiBold"/>
                <a:cs typeface="Maven Pro SemiBold"/>
                <a:sym typeface="Maven Pro SemiBold"/>
              </a:rPr>
              <a:t>Fono</a:t>
            </a:r>
            <a:r>
              <a:rPr lang="de-DE" b="1" dirty="0">
                <a:solidFill>
                  <a:schemeClr val="dk1"/>
                </a:solidFill>
                <a:ea typeface="Maven Pro SemiBold"/>
                <a:cs typeface="Maven Pro SemiBold"/>
                <a:sym typeface="Maven Pro SemiBold"/>
              </a:rPr>
              <a:t>, Kutyniok; 2024)</a:t>
            </a:r>
            <a:r>
              <a:rPr lang="en" b="1" dirty="0">
                <a:solidFill>
                  <a:schemeClr val="dk1"/>
                </a:solidFill>
                <a:ea typeface="Maven Pro SemiBold"/>
                <a:cs typeface="Maven Pro SemiBold"/>
                <a:sym typeface="Maven Pro SemiBold"/>
              </a:rPr>
              <a:t>: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US" sz="1800" dirty="0"/>
              <a:t>An algorithmic implementation is </a:t>
            </a:r>
            <a:r>
              <a:rPr lang="en-US" sz="1800" i="1" dirty="0">
                <a:solidFill>
                  <a:schemeClr val="tx1"/>
                </a:solidFill>
              </a:rPr>
              <a:t>transparent</a:t>
            </a:r>
            <a:r>
              <a:rPr lang="en-US" sz="1800" dirty="0"/>
              <a:t> in a </a:t>
            </a:r>
            <a:r>
              <a:rPr lang="en-US" sz="1800" i="1" dirty="0">
                <a:solidFill>
                  <a:schemeClr val="tx1"/>
                </a:solidFill>
              </a:rPr>
              <a:t>given computing model </a:t>
            </a:r>
            <a:r>
              <a:rPr lang="en-US" sz="1800" dirty="0"/>
              <a:t>if the realization        of some function</a:t>
            </a:r>
          </a:p>
          <a:p>
            <a:pPr marL="0" indent="0">
              <a:buNone/>
            </a:pPr>
            <a:r>
              <a:rPr lang="en-US" sz="1800" dirty="0"/>
              <a:t>                         by an algorithm       is not altered by its implementation in the computing model. We then say that     allows for a </a:t>
            </a:r>
            <a:r>
              <a:rPr lang="en-US" sz="1800" i="1" dirty="0">
                <a:solidFill>
                  <a:schemeClr val="tx1"/>
                </a:solidFill>
              </a:rPr>
              <a:t>transparent algorithmic implementation </a:t>
            </a:r>
            <a:r>
              <a:rPr lang="en-US" sz="1800" dirty="0"/>
              <a:t>in the given computing model.</a:t>
            </a:r>
            <a:endParaRPr lang="de-DE" sz="1800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D855CE69-5CAC-18A6-C4DF-623B483D15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84187" y="5028366"/>
            <a:ext cx="279414" cy="247663"/>
          </a:xfrm>
          <a:prstGeom prst="rect">
            <a:avLst/>
          </a:prstGeom>
        </p:spPr>
      </p:pic>
      <p:pic>
        <p:nvPicPr>
          <p:cNvPr id="12" name="Grafik 11" descr="Ein Bild, das Haken enthält.&#10;&#10;Automatisch generierte Beschreibung mit mittlerer Zuverlässigkeit">
            <a:extLst>
              <a:ext uri="{FF2B5EF4-FFF2-40B4-BE49-F238E27FC236}">
                <a16:creationId xmlns:a16="http://schemas.microsoft.com/office/drawing/2014/main" id="{5EB31485-4471-2496-D65F-6D2887411D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25310" y="4742835"/>
            <a:ext cx="381020" cy="330217"/>
          </a:xfrm>
          <a:prstGeom prst="rect">
            <a:avLst/>
          </a:prstGeom>
        </p:spPr>
      </p:pic>
      <p:pic>
        <p:nvPicPr>
          <p:cNvPr id="13" name="Grafik 12" descr="Ein Bild, das Typografie, Schrift, Entwurf, Design enthält.&#10;&#10;Automatisch generierte Beschreibung">
            <a:extLst>
              <a:ext uri="{FF2B5EF4-FFF2-40B4-BE49-F238E27FC236}">
                <a16:creationId xmlns:a16="http://schemas.microsoft.com/office/drawing/2014/main" id="{7C490B61-3EC3-DA33-370D-475B4CB6F8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3946" y="4999377"/>
            <a:ext cx="1530429" cy="336567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218E0E8A-FF5F-1C6A-33AE-10285EDD87E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6656" y="5258239"/>
            <a:ext cx="228612" cy="342918"/>
          </a:xfrm>
          <a:prstGeom prst="rect">
            <a:avLst/>
          </a:prstGeom>
        </p:spPr>
      </p:pic>
      <p:sp>
        <p:nvSpPr>
          <p:cNvPr id="25" name="Rechteck: abgerundete Ecken 24">
            <a:extLst>
              <a:ext uri="{FF2B5EF4-FFF2-40B4-BE49-F238E27FC236}">
                <a16:creationId xmlns:a16="http://schemas.microsoft.com/office/drawing/2014/main" id="{B44CC264-8F7F-AA8A-CB2B-C33A90C79316}"/>
              </a:ext>
            </a:extLst>
          </p:cNvPr>
          <p:cNvSpPr/>
          <p:nvPr/>
        </p:nvSpPr>
        <p:spPr>
          <a:xfrm>
            <a:off x="1538796" y="5847766"/>
            <a:ext cx="8819035" cy="90650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50800" dir="30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Textplatzhalter 3">
            <a:extLst>
              <a:ext uri="{FF2B5EF4-FFF2-40B4-BE49-F238E27FC236}">
                <a16:creationId xmlns:a16="http://schemas.microsoft.com/office/drawing/2014/main" id="{EA8854E0-7E6A-5246-F18C-EE32FC301C85}"/>
              </a:ext>
            </a:extLst>
          </p:cNvPr>
          <p:cNvSpPr txBox="1">
            <a:spLocks/>
          </p:cNvSpPr>
          <p:nvPr/>
        </p:nvSpPr>
        <p:spPr>
          <a:xfrm>
            <a:off x="1538796" y="5987951"/>
            <a:ext cx="8766928" cy="658609"/>
          </a:xfrm>
          <a:prstGeom prst="rect">
            <a:avLst/>
          </a:prstGeom>
        </p:spPr>
        <p:txBody>
          <a:bodyPr lIns="0" tIns="0" rIns="0" bIns="0"/>
          <a:lstStyle>
            <a:lvl1pPr marL="324000" marR="0" indent="-32400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Blip>
                <a:blip r:embed="rId5"/>
              </a:buBlip>
              <a:tabLst/>
              <a:defRPr lang="de-DE" sz="1900" kern="1200" baseline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  <a:lvl2pPr marL="611668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21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944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7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7225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5003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2782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0560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58339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611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de-DE" sz="2200" b="1" i="1" dirty="0">
                <a:solidFill>
                  <a:srgbClr val="C00000"/>
                </a:solidFill>
                <a:latin typeface="Arial" panose="020B0604020202020204" pitchFamily="34" charset="0"/>
              </a:rPr>
              <a:t>A „</a:t>
            </a:r>
            <a:r>
              <a:rPr lang="de-DE" sz="2200" b="1" i="1" dirty="0" err="1">
                <a:solidFill>
                  <a:srgbClr val="C00000"/>
                </a:solidFill>
                <a:latin typeface="Arial" panose="020B0604020202020204" pitchFamily="34" charset="0"/>
              </a:rPr>
              <a:t>Formalization</a:t>
            </a:r>
            <a:r>
              <a:rPr lang="de-DE" sz="2200" b="1" i="1" dirty="0">
                <a:solidFill>
                  <a:srgbClr val="C00000"/>
                </a:solidFill>
                <a:latin typeface="Arial" panose="020B0604020202020204" pitchFamily="34" charset="0"/>
              </a:rPr>
              <a:t>“ </a:t>
            </a:r>
            <a:r>
              <a:rPr lang="de-DE" sz="2200" b="1" i="1" dirty="0" err="1">
                <a:solidFill>
                  <a:srgbClr val="C00000"/>
                </a:solidFill>
                <a:latin typeface="Arial" panose="020B0604020202020204" pitchFamily="34" charset="0"/>
              </a:rPr>
              <a:t>of</a:t>
            </a:r>
            <a:r>
              <a:rPr lang="de-DE" sz="2200" b="1" i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de-DE" sz="2200" b="1" i="1" dirty="0" err="1">
                <a:solidFill>
                  <a:srgbClr val="C00000"/>
                </a:solidFill>
                <a:latin typeface="Arial" panose="020B0604020202020204" pitchFamily="34" charset="0"/>
              </a:rPr>
              <a:t>the</a:t>
            </a:r>
            <a:r>
              <a:rPr lang="de-DE" sz="2200" b="1" i="1" dirty="0">
                <a:solidFill>
                  <a:srgbClr val="C00000"/>
                </a:solidFill>
                <a:latin typeface="Arial" panose="020B0604020202020204" pitchFamily="34" charset="0"/>
              </a:rPr>
              <a:t> legal </a:t>
            </a:r>
            <a:r>
              <a:rPr lang="de-DE" sz="2200" b="1" i="1" dirty="0" err="1">
                <a:solidFill>
                  <a:srgbClr val="C00000"/>
                </a:solidFill>
                <a:latin typeface="Arial" panose="020B0604020202020204" pitchFamily="34" charset="0"/>
              </a:rPr>
              <a:t>requirements</a:t>
            </a:r>
            <a:r>
              <a:rPr lang="de-DE" sz="2200" b="1" i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de-DE" sz="2200" b="1" i="1" dirty="0" err="1">
                <a:solidFill>
                  <a:srgbClr val="C00000"/>
                </a:solidFill>
                <a:latin typeface="Arial" panose="020B0604020202020204" pitchFamily="34" charset="0"/>
              </a:rPr>
              <a:t>of</a:t>
            </a:r>
            <a:r>
              <a:rPr lang="de-DE" sz="2200" b="1" i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de-DE" sz="2200" b="1" i="1" dirty="0" err="1">
                <a:solidFill>
                  <a:srgbClr val="C00000"/>
                </a:solidFill>
                <a:latin typeface="Arial" panose="020B0604020202020204" pitchFamily="34" charset="0"/>
              </a:rPr>
              <a:t>the</a:t>
            </a:r>
            <a:r>
              <a:rPr lang="de-DE" sz="2200" b="1" i="1" dirty="0">
                <a:solidFill>
                  <a:srgbClr val="C00000"/>
                </a:solidFill>
                <a:latin typeface="Arial" panose="020B0604020202020204" pitchFamily="34" charset="0"/>
              </a:rPr>
              <a:t> EU AI Act </a:t>
            </a:r>
            <a:r>
              <a:rPr lang="de-DE" sz="2200" b="1" i="1" dirty="0" err="1">
                <a:solidFill>
                  <a:srgbClr val="C00000"/>
                </a:solidFill>
                <a:latin typeface="Arial" panose="020B0604020202020204" pitchFamily="34" charset="0"/>
              </a:rPr>
              <a:t>would</a:t>
            </a:r>
            <a:r>
              <a:rPr lang="de-DE" sz="2200" b="1" i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de-DE" sz="2200" b="1" i="1" dirty="0" err="1">
                <a:solidFill>
                  <a:srgbClr val="C00000"/>
                </a:solidFill>
                <a:latin typeface="Arial" panose="020B0604020202020204" pitchFamily="34" charset="0"/>
              </a:rPr>
              <a:t>allow</a:t>
            </a:r>
            <a:r>
              <a:rPr lang="de-DE" sz="2200" b="1" i="1" dirty="0">
                <a:solidFill>
                  <a:srgbClr val="C00000"/>
                </a:solidFill>
                <a:latin typeface="Arial" panose="020B0604020202020204" pitchFamily="34" charset="0"/>
              </a:rPr>
              <a:t> a fair, </a:t>
            </a:r>
            <a:r>
              <a:rPr lang="de-DE" sz="2200" b="1" i="1" dirty="0" err="1">
                <a:solidFill>
                  <a:srgbClr val="C00000"/>
                </a:solidFill>
                <a:latin typeface="Arial" panose="020B0604020202020204" pitchFamily="34" charset="0"/>
              </a:rPr>
              <a:t>low-cost</a:t>
            </a:r>
            <a:r>
              <a:rPr lang="de-DE" sz="2200" b="1" i="1" dirty="0">
                <a:solidFill>
                  <a:srgbClr val="C00000"/>
                </a:solidFill>
                <a:latin typeface="Arial" panose="020B0604020202020204" pitchFamily="34" charset="0"/>
              </a:rPr>
              <a:t>, and </a:t>
            </a:r>
            <a:r>
              <a:rPr lang="de-DE" sz="2200" b="1" i="1" dirty="0" err="1">
                <a:solidFill>
                  <a:srgbClr val="C00000"/>
                </a:solidFill>
                <a:latin typeface="Arial" panose="020B0604020202020204" pitchFamily="34" charset="0"/>
              </a:rPr>
              <a:t>automatic</a:t>
            </a:r>
            <a:r>
              <a:rPr lang="de-DE" sz="2200" b="1" i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de-DE" sz="2200" b="1" i="1" dirty="0" err="1">
                <a:solidFill>
                  <a:srgbClr val="C00000"/>
                </a:solidFill>
                <a:latin typeface="Arial" panose="020B0604020202020204" pitchFamily="34" charset="0"/>
              </a:rPr>
              <a:t>verification</a:t>
            </a:r>
            <a:r>
              <a:rPr lang="de-DE" sz="2200" b="1" i="1" dirty="0">
                <a:solidFill>
                  <a:srgbClr val="C00000"/>
                </a:solidFill>
                <a:latin typeface="Arial" panose="020B0604020202020204" pitchFamily="34" charset="0"/>
              </a:rPr>
              <a:t>! </a:t>
            </a:r>
            <a:endParaRPr lang="de-DE" dirty="0">
              <a:solidFill>
                <a:srgbClr val="2F2F2F"/>
              </a:solidFill>
              <a:latin typeface="Arial" panose="020B0604020202020204" pitchFamily="34" charset="0"/>
            </a:endParaRPr>
          </a:p>
        </p:txBody>
      </p:sp>
      <p:pic>
        <p:nvPicPr>
          <p:cNvPr id="24" name="Grafik 23" descr="Ein Bild, das Text, Screenshot, Logo, Grafiken enthält.&#10;&#10;Automatisch generierte Beschreibung">
            <a:extLst>
              <a:ext uri="{FF2B5EF4-FFF2-40B4-BE49-F238E27FC236}">
                <a16:creationId xmlns:a16="http://schemas.microsoft.com/office/drawing/2014/main" id="{B31AB8AC-EB9E-12F8-E420-3280A124F4E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24" b="38858"/>
          <a:stretch/>
        </p:blipFill>
        <p:spPr>
          <a:xfrm>
            <a:off x="6342038" y="904677"/>
            <a:ext cx="4915248" cy="732345"/>
          </a:xfrm>
          <a:prstGeom prst="rect">
            <a:avLst/>
          </a:prstGeom>
        </p:spPr>
      </p:pic>
      <p:pic>
        <p:nvPicPr>
          <p:cNvPr id="26" name="Grafik 25" descr="Ein Bild, das Schrift, Grafiken, Screenshot, Logo enthält.&#10;&#10;Automatisch generierte Beschreibung">
            <a:extLst>
              <a:ext uri="{FF2B5EF4-FFF2-40B4-BE49-F238E27FC236}">
                <a16:creationId xmlns:a16="http://schemas.microsoft.com/office/drawing/2014/main" id="{69FA1EAF-FD65-5ED5-5A38-86ECEBF7922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1817" y="1584411"/>
            <a:ext cx="1436209" cy="781298"/>
          </a:xfrm>
          <a:prstGeom prst="rect">
            <a:avLst/>
          </a:prstGeom>
        </p:spPr>
      </p:pic>
      <p:sp>
        <p:nvSpPr>
          <p:cNvPr id="27" name="Pfeil: nach links und rechts 26">
            <a:extLst>
              <a:ext uri="{FF2B5EF4-FFF2-40B4-BE49-F238E27FC236}">
                <a16:creationId xmlns:a16="http://schemas.microsoft.com/office/drawing/2014/main" id="{84D0824C-63FE-54F1-3E6D-C1AFB2AA43A4}"/>
              </a:ext>
            </a:extLst>
          </p:cNvPr>
          <p:cNvSpPr/>
          <p:nvPr/>
        </p:nvSpPr>
        <p:spPr>
          <a:xfrm>
            <a:off x="8960494" y="1835651"/>
            <a:ext cx="577532" cy="308766"/>
          </a:xfrm>
          <a:prstGeom prst="leftRightArrow">
            <a:avLst/>
          </a:prstGeom>
          <a:solidFill>
            <a:srgbClr val="0088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8" name="Grafik 27" descr="Ein Bild, das Text, Schrift, Logo, Grün enthält.&#10;&#10;Automatisch generierte Beschreibung">
            <a:extLst>
              <a:ext uri="{FF2B5EF4-FFF2-40B4-BE49-F238E27FC236}">
                <a16:creationId xmlns:a16="http://schemas.microsoft.com/office/drawing/2014/main" id="{8B71E455-F9F1-1565-8728-98766E6447D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78619" y="1760855"/>
            <a:ext cx="862779" cy="450872"/>
          </a:xfrm>
          <a:prstGeom prst="rect">
            <a:avLst/>
          </a:prstGeom>
        </p:spPr>
      </p:pic>
      <p:pic>
        <p:nvPicPr>
          <p:cNvPr id="29" name="Grafik 28" descr="Ein Bild, das Blau, Electric Blue (Farbe), Rechteck, Screenshot enthält.&#10;&#10;Automatisch generierte Beschreibung">
            <a:extLst>
              <a:ext uri="{FF2B5EF4-FFF2-40B4-BE49-F238E27FC236}">
                <a16:creationId xmlns:a16="http://schemas.microsoft.com/office/drawing/2014/main" id="{08D85E0E-CFDF-D40C-C04A-CE6197FE4D0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711930" y="1825875"/>
            <a:ext cx="665610" cy="345605"/>
          </a:xfrm>
          <a:prstGeom prst="rect">
            <a:avLst/>
          </a:prstGeom>
        </p:spPr>
      </p:pic>
      <p:pic>
        <p:nvPicPr>
          <p:cNvPr id="30" name="Grafik 29" descr="Ein Bild, das Schrift, Grafiken, Kreis, Logo enthält.&#10;&#10;Automatisch generierte Beschreibung">
            <a:extLst>
              <a:ext uri="{FF2B5EF4-FFF2-40B4-BE49-F238E27FC236}">
                <a16:creationId xmlns:a16="http://schemas.microsoft.com/office/drawing/2014/main" id="{73A614FD-6FCD-2D58-CDF8-71AEC5175A3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534854" y="1785774"/>
            <a:ext cx="469908" cy="469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897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D89EAA-884C-587C-A46A-4047ADB855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BE4434F-2BC9-FBEA-904B-E2E10CD3CF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2800" y="441325"/>
            <a:ext cx="11306175" cy="508794"/>
          </a:xfrm>
        </p:spPr>
        <p:txBody>
          <a:bodyPr/>
          <a:lstStyle/>
          <a:p>
            <a:r>
              <a:rPr lang="de-DE" sz="2400" dirty="0">
                <a:solidFill>
                  <a:srgbClr val="00883A"/>
                </a:solidFill>
              </a:rPr>
              <a:t>EU AI Act: The </a:t>
            </a:r>
            <a:r>
              <a:rPr lang="de-DE" sz="2400" dirty="0" err="1">
                <a:solidFill>
                  <a:srgbClr val="00883A"/>
                </a:solidFill>
              </a:rPr>
              <a:t>Role</a:t>
            </a:r>
            <a:r>
              <a:rPr lang="de-DE" sz="2400" dirty="0">
                <a:solidFill>
                  <a:srgbClr val="00883A"/>
                </a:solidFill>
              </a:rPr>
              <a:t> </a:t>
            </a:r>
            <a:r>
              <a:rPr lang="de-DE" sz="2400" dirty="0" err="1">
                <a:solidFill>
                  <a:srgbClr val="00883A"/>
                </a:solidFill>
              </a:rPr>
              <a:t>of</a:t>
            </a:r>
            <a:r>
              <a:rPr lang="de-DE" sz="2400" dirty="0">
                <a:solidFill>
                  <a:srgbClr val="00883A"/>
                </a:solidFill>
              </a:rPr>
              <a:t> </a:t>
            </a:r>
            <a:r>
              <a:rPr lang="de-DE" sz="2400" dirty="0" err="1">
                <a:solidFill>
                  <a:srgbClr val="00883A"/>
                </a:solidFill>
              </a:rPr>
              <a:t>the</a:t>
            </a:r>
            <a:r>
              <a:rPr lang="de-DE" sz="2400" dirty="0">
                <a:solidFill>
                  <a:srgbClr val="00883A"/>
                </a:solidFill>
              </a:rPr>
              <a:t> Computing </a:t>
            </a:r>
            <a:r>
              <a:rPr lang="de-DE" sz="2400" dirty="0" err="1">
                <a:solidFill>
                  <a:srgbClr val="00883A"/>
                </a:solidFill>
              </a:rPr>
              <a:t>Platform</a:t>
            </a:r>
            <a:endParaRPr lang="de-DE" sz="3200" dirty="0"/>
          </a:p>
        </p:txBody>
      </p:sp>
      <p:sp>
        <p:nvSpPr>
          <p:cNvPr id="2" name="Rechteck: abgerundete Ecken 1">
            <a:extLst>
              <a:ext uri="{FF2B5EF4-FFF2-40B4-BE49-F238E27FC236}">
                <a16:creationId xmlns:a16="http://schemas.microsoft.com/office/drawing/2014/main" id="{94A098E4-01C1-ED76-DBA0-5892C0D01EC5}"/>
              </a:ext>
            </a:extLst>
          </p:cNvPr>
          <p:cNvSpPr/>
          <p:nvPr/>
        </p:nvSpPr>
        <p:spPr>
          <a:xfrm>
            <a:off x="409512" y="1517559"/>
            <a:ext cx="10668861" cy="139532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platzhalter 3">
                <a:extLst>
                  <a:ext uri="{FF2B5EF4-FFF2-40B4-BE49-F238E27FC236}">
                    <a16:creationId xmlns:a16="http://schemas.microsoft.com/office/drawing/2014/main" id="{295DA0A8-2BF6-DEE6-249E-6AA315F6FE1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96784" y="1724000"/>
                <a:ext cx="10064931" cy="1320857"/>
              </a:xfrm>
              <a:prstGeom prst="rect">
                <a:avLst/>
              </a:prstGeom>
            </p:spPr>
            <p:txBody>
              <a:bodyPr lIns="0" tIns="0" rIns="0" bIns="0"/>
              <a:lstStyle>
                <a:lvl1pPr marL="324000" marR="0" indent="-324000" algn="l" defTabSz="815557" rtl="0" eaLnBrk="1" fontAlgn="auto" latinLnBrk="0" hangingPunct="1">
                  <a:lnSpc>
                    <a:spcPts val="2280"/>
                  </a:lnSpc>
                  <a:spcBef>
                    <a:spcPts val="0"/>
                  </a:spcBef>
                  <a:spcAft>
                    <a:spcPts val="1100"/>
                  </a:spcAft>
                  <a:buClrTx/>
                  <a:buSzPct val="125000"/>
                  <a:buFontTx/>
                  <a:buBlip>
                    <a:blip r:embed="rId3"/>
                  </a:buBlip>
                  <a:tabLst/>
                  <a:defRPr lang="de-DE" sz="1900" kern="1200" baseline="0" smtClean="0">
                    <a:solidFill>
                      <a:schemeClr val="tx2"/>
                    </a:solidFill>
                    <a:effectLst/>
                    <a:latin typeface="+mn-lt"/>
                    <a:ea typeface="+mn-ea"/>
                    <a:cs typeface="+mn-cs"/>
                  </a:defRPr>
                </a:lvl1pPr>
                <a:lvl2pPr marL="611668" indent="-203890" algn="l" defTabSz="815557" rtl="0" eaLnBrk="1" latinLnBrk="0" hangingPunct="1">
                  <a:lnSpc>
                    <a:spcPct val="90000"/>
                  </a:lnSpc>
                  <a:spcBef>
                    <a:spcPts val="446"/>
                  </a:spcBef>
                  <a:buFont typeface="Arial" panose="020B0604020202020204" pitchFamily="34" charset="0"/>
                  <a:buChar char="•"/>
                  <a:defRPr sz="214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9447" indent="-203890" algn="l" defTabSz="815557" rtl="0" eaLnBrk="1" latinLnBrk="0" hangingPunct="1">
                  <a:lnSpc>
                    <a:spcPct val="90000"/>
                  </a:lnSpc>
                  <a:spcBef>
                    <a:spcPts val="446"/>
                  </a:spcBef>
                  <a:buFont typeface="Arial" panose="020B0604020202020204" pitchFamily="34" charset="0"/>
                  <a:buChar char="•"/>
                  <a:defRPr sz="178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427225" indent="-203890" algn="l" defTabSz="815557" rtl="0" eaLnBrk="1" latinLnBrk="0" hangingPunct="1">
                  <a:lnSpc>
                    <a:spcPct val="90000"/>
                  </a:lnSpc>
                  <a:spcBef>
                    <a:spcPts val="446"/>
                  </a:spcBef>
                  <a:buFont typeface="Arial" panose="020B0604020202020204" pitchFamily="34" charset="0"/>
                  <a:buChar char="•"/>
                  <a:defRPr sz="160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35003" indent="-203890" algn="l" defTabSz="815557" rtl="0" eaLnBrk="1" latinLnBrk="0" hangingPunct="1">
                  <a:lnSpc>
                    <a:spcPct val="90000"/>
                  </a:lnSpc>
                  <a:spcBef>
                    <a:spcPts val="446"/>
                  </a:spcBef>
                  <a:buFont typeface="Arial" panose="020B0604020202020204" pitchFamily="34" charset="0"/>
                  <a:buChar char="•"/>
                  <a:defRPr sz="160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42782" indent="-203890" algn="l" defTabSz="815557" rtl="0" eaLnBrk="1" latinLnBrk="0" hangingPunct="1">
                  <a:lnSpc>
                    <a:spcPct val="90000"/>
                  </a:lnSpc>
                  <a:spcBef>
                    <a:spcPts val="446"/>
                  </a:spcBef>
                  <a:buFont typeface="Arial" panose="020B0604020202020204" pitchFamily="34" charset="0"/>
                  <a:buChar char="•"/>
                  <a:defRPr sz="160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650560" indent="-203890" algn="l" defTabSz="815557" rtl="0" eaLnBrk="1" latinLnBrk="0" hangingPunct="1">
                  <a:lnSpc>
                    <a:spcPct val="90000"/>
                  </a:lnSpc>
                  <a:spcBef>
                    <a:spcPts val="446"/>
                  </a:spcBef>
                  <a:buFont typeface="Arial" panose="020B0604020202020204" pitchFamily="34" charset="0"/>
                  <a:buChar char="•"/>
                  <a:defRPr sz="160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058339" indent="-203890" algn="l" defTabSz="815557" rtl="0" eaLnBrk="1" latinLnBrk="0" hangingPunct="1">
                  <a:lnSpc>
                    <a:spcPct val="90000"/>
                  </a:lnSpc>
                  <a:spcBef>
                    <a:spcPts val="446"/>
                  </a:spcBef>
                  <a:buFont typeface="Arial" panose="020B0604020202020204" pitchFamily="34" charset="0"/>
                  <a:buChar char="•"/>
                  <a:defRPr sz="160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466117" indent="-203890" algn="l" defTabSz="815557" rtl="0" eaLnBrk="1" latinLnBrk="0" hangingPunct="1">
                  <a:lnSpc>
                    <a:spcPct val="90000"/>
                  </a:lnSpc>
                  <a:spcBef>
                    <a:spcPts val="446"/>
                  </a:spcBef>
                  <a:buFont typeface="Arial" panose="020B0604020202020204" pitchFamily="34" charset="0"/>
                  <a:buChar char="•"/>
                  <a:defRPr sz="160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815557" rtl="0" eaLnBrk="1" fontAlgn="auto" latinLnBrk="0" hangingPunct="1">
                  <a:lnSpc>
                    <a:spcPts val="2280"/>
                  </a:lnSpc>
                  <a:spcBef>
                    <a:spcPts val="0"/>
                  </a:spcBef>
                  <a:spcAft>
                    <a:spcPts val="1100"/>
                  </a:spcAft>
                  <a:buClrTx/>
                  <a:buSzPct val="125000"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83A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Theorem (</a:t>
                </a: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883A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Boche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83A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, </a:t>
                </a: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883A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Fono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83A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, Kutyniok; 2024):              </a:t>
                </a:r>
              </a:p>
              <a:p>
                <a:pPr marL="0" marR="0" lvl="0" indent="0" algn="l" defTabSz="815557" rtl="0" eaLnBrk="1" fontAlgn="auto" latinLnBrk="0" hangingPunct="1">
                  <a:lnSpc>
                    <a:spcPts val="2280"/>
                  </a:lnSpc>
                  <a:spcBef>
                    <a:spcPts val="0"/>
                  </a:spcBef>
                  <a:spcAft>
                    <a:spcPts val="1100"/>
                  </a:spcAft>
                  <a:buClrTx/>
                  <a:buSzPct val="125000"/>
                  <a:buFontTx/>
                  <a:buNone/>
                  <a:tabLst/>
                  <a:defRPr/>
                </a:pPr>
                <a:r>
                  <a:rPr kumimoji="0" lang="en-US" sz="1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There exists an algorithm </a:t>
                </a:r>
                <a14:m>
                  <m:oMath xmlns:m="http://schemas.openxmlformats.org/officeDocument/2006/math">
                    <m:r>
                      <a:rPr kumimoji="0" lang="de-DE" sz="19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𝒜</m:t>
                    </m:r>
                    <m:r>
                      <a:rPr kumimoji="0" lang="de-DE" sz="19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US" sz="1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with </a:t>
                </a:r>
                <a:r>
                  <a:rPr kumimoji="0" lang="en-US" sz="1900" b="0" i="1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transparent implementation in the Turing model </a:t>
                </a:r>
                <a:r>
                  <a:rPr kumimoji="0" lang="en-US" sz="1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realizing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de-DE" sz="19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de-DE" sz="19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𝒜</m:t>
                        </m:r>
                      </m:e>
                      <m:sub>
                        <m:r>
                          <a:rPr kumimoji="0" lang="de-DE" sz="19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𝑓</m:t>
                        </m:r>
                      </m:sub>
                    </m:sSub>
                  </m:oMath>
                </a14:m>
                <a:r>
                  <a:rPr kumimoji="0" lang="en-US" sz="1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     if and only if  </a:t>
                </a:r>
                <a14:m>
                  <m:oMath xmlns:m="http://schemas.openxmlformats.org/officeDocument/2006/math">
                    <m:r>
                      <a:rPr kumimoji="0" lang="de-DE" sz="19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𝑓</m:t>
                    </m:r>
                    <m:r>
                      <a:rPr kumimoji="0" lang="de-DE" sz="19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:</m:t>
                    </m:r>
                    <m:sSup>
                      <m:sSupPr>
                        <m:ctrlPr>
                          <a:rPr kumimoji="0" lang="de-DE" sz="19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de-DE" sz="19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ℝ</m:t>
                        </m:r>
                      </m:e>
                      <m:sup>
                        <m:r>
                          <a:rPr kumimoji="0" lang="de-DE" sz="19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𝑚</m:t>
                        </m:r>
                      </m:sup>
                    </m:sSup>
                    <m:r>
                      <a:rPr kumimoji="0" lang="de-DE" sz="19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→</m:t>
                    </m:r>
                    <m:sSup>
                      <m:sSupPr>
                        <m:ctrlPr>
                          <a:rPr kumimoji="0" lang="de-DE" sz="19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de-DE" sz="19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ℝ</m:t>
                        </m:r>
                      </m:e>
                      <m:sup>
                        <m:r>
                          <a:rPr kumimoji="0" lang="de-DE" sz="19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𝑛</m:t>
                        </m:r>
                      </m:sup>
                    </m:sSup>
                  </m:oMath>
                </a14:m>
                <a:r>
                  <a:rPr kumimoji="0" lang="en-US" sz="1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is Borel-Turing computable.</a:t>
                </a:r>
              </a:p>
            </p:txBody>
          </p:sp>
        </mc:Choice>
        <mc:Fallback xmlns="">
          <p:sp>
            <p:nvSpPr>
              <p:cNvPr id="3" name="Textplatzhalter 3">
                <a:extLst>
                  <a:ext uri="{FF2B5EF4-FFF2-40B4-BE49-F238E27FC236}">
                    <a16:creationId xmlns:a16="http://schemas.microsoft.com/office/drawing/2014/main" id="{295DA0A8-2BF6-DEE6-249E-6AA315F6FE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784" y="1724000"/>
                <a:ext cx="10064931" cy="1320857"/>
              </a:xfrm>
              <a:prstGeom prst="rect">
                <a:avLst/>
              </a:prstGeom>
              <a:blipFill>
                <a:blip r:embed="rId4"/>
                <a:stretch>
                  <a:fillRect l="-1575" t="-694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Grafik 6" descr="Ein Bild, das Grafiken, Grafikdesign, Screenshot, Schrift enthält.&#10;&#10;Automatisch generierte Beschreibung">
            <a:extLst>
              <a:ext uri="{FF2B5EF4-FFF2-40B4-BE49-F238E27FC236}">
                <a16:creationId xmlns:a16="http://schemas.microsoft.com/office/drawing/2014/main" id="{1EBA9E94-9543-884C-554F-96D335D141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78373" y="322655"/>
            <a:ext cx="769022" cy="874549"/>
          </a:xfrm>
          <a:prstGeom prst="rect">
            <a:avLst/>
          </a:prstGeom>
        </p:spPr>
      </p:pic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5A3FEA61-861C-5D7F-89F9-01A0623F7CE8}"/>
              </a:ext>
            </a:extLst>
          </p:cNvPr>
          <p:cNvSpPr/>
          <p:nvPr/>
        </p:nvSpPr>
        <p:spPr>
          <a:xfrm>
            <a:off x="409512" y="3344350"/>
            <a:ext cx="10668861" cy="139532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platzhalter 3">
                <a:extLst>
                  <a:ext uri="{FF2B5EF4-FFF2-40B4-BE49-F238E27FC236}">
                    <a16:creationId xmlns:a16="http://schemas.microsoft.com/office/drawing/2014/main" id="{D2A530DC-CC8B-9D31-A0B9-849F7CD790A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96784" y="3550791"/>
                <a:ext cx="10064931" cy="1320857"/>
              </a:xfrm>
              <a:prstGeom prst="rect">
                <a:avLst/>
              </a:prstGeom>
            </p:spPr>
            <p:txBody>
              <a:bodyPr lIns="0" tIns="0" rIns="0" bIns="0"/>
              <a:lstStyle>
                <a:lvl1pPr marL="324000" marR="0" indent="-324000" algn="l" defTabSz="815557" rtl="0" eaLnBrk="1" fontAlgn="auto" latinLnBrk="0" hangingPunct="1">
                  <a:lnSpc>
                    <a:spcPts val="2280"/>
                  </a:lnSpc>
                  <a:spcBef>
                    <a:spcPts val="0"/>
                  </a:spcBef>
                  <a:spcAft>
                    <a:spcPts val="1100"/>
                  </a:spcAft>
                  <a:buClrTx/>
                  <a:buSzPct val="125000"/>
                  <a:buFontTx/>
                  <a:buBlip>
                    <a:blip r:embed="rId3"/>
                  </a:buBlip>
                  <a:tabLst/>
                  <a:defRPr lang="de-DE" sz="1900" kern="1200" baseline="0" smtClean="0">
                    <a:solidFill>
                      <a:schemeClr val="tx2"/>
                    </a:solidFill>
                    <a:effectLst/>
                    <a:latin typeface="+mn-lt"/>
                    <a:ea typeface="+mn-ea"/>
                    <a:cs typeface="+mn-cs"/>
                  </a:defRPr>
                </a:lvl1pPr>
                <a:lvl2pPr marL="611668" indent="-203890" algn="l" defTabSz="815557" rtl="0" eaLnBrk="1" latinLnBrk="0" hangingPunct="1">
                  <a:lnSpc>
                    <a:spcPct val="90000"/>
                  </a:lnSpc>
                  <a:spcBef>
                    <a:spcPts val="446"/>
                  </a:spcBef>
                  <a:buFont typeface="Arial" panose="020B0604020202020204" pitchFamily="34" charset="0"/>
                  <a:buChar char="•"/>
                  <a:defRPr sz="214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9447" indent="-203890" algn="l" defTabSz="815557" rtl="0" eaLnBrk="1" latinLnBrk="0" hangingPunct="1">
                  <a:lnSpc>
                    <a:spcPct val="90000"/>
                  </a:lnSpc>
                  <a:spcBef>
                    <a:spcPts val="446"/>
                  </a:spcBef>
                  <a:buFont typeface="Arial" panose="020B0604020202020204" pitchFamily="34" charset="0"/>
                  <a:buChar char="•"/>
                  <a:defRPr sz="178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427225" indent="-203890" algn="l" defTabSz="815557" rtl="0" eaLnBrk="1" latinLnBrk="0" hangingPunct="1">
                  <a:lnSpc>
                    <a:spcPct val="90000"/>
                  </a:lnSpc>
                  <a:spcBef>
                    <a:spcPts val="446"/>
                  </a:spcBef>
                  <a:buFont typeface="Arial" panose="020B0604020202020204" pitchFamily="34" charset="0"/>
                  <a:buChar char="•"/>
                  <a:defRPr sz="160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35003" indent="-203890" algn="l" defTabSz="815557" rtl="0" eaLnBrk="1" latinLnBrk="0" hangingPunct="1">
                  <a:lnSpc>
                    <a:spcPct val="90000"/>
                  </a:lnSpc>
                  <a:spcBef>
                    <a:spcPts val="446"/>
                  </a:spcBef>
                  <a:buFont typeface="Arial" panose="020B0604020202020204" pitchFamily="34" charset="0"/>
                  <a:buChar char="•"/>
                  <a:defRPr sz="160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42782" indent="-203890" algn="l" defTabSz="815557" rtl="0" eaLnBrk="1" latinLnBrk="0" hangingPunct="1">
                  <a:lnSpc>
                    <a:spcPct val="90000"/>
                  </a:lnSpc>
                  <a:spcBef>
                    <a:spcPts val="446"/>
                  </a:spcBef>
                  <a:buFont typeface="Arial" panose="020B0604020202020204" pitchFamily="34" charset="0"/>
                  <a:buChar char="•"/>
                  <a:defRPr sz="160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650560" indent="-203890" algn="l" defTabSz="815557" rtl="0" eaLnBrk="1" latinLnBrk="0" hangingPunct="1">
                  <a:lnSpc>
                    <a:spcPct val="90000"/>
                  </a:lnSpc>
                  <a:spcBef>
                    <a:spcPts val="446"/>
                  </a:spcBef>
                  <a:buFont typeface="Arial" panose="020B0604020202020204" pitchFamily="34" charset="0"/>
                  <a:buChar char="•"/>
                  <a:defRPr sz="160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058339" indent="-203890" algn="l" defTabSz="815557" rtl="0" eaLnBrk="1" latinLnBrk="0" hangingPunct="1">
                  <a:lnSpc>
                    <a:spcPct val="90000"/>
                  </a:lnSpc>
                  <a:spcBef>
                    <a:spcPts val="446"/>
                  </a:spcBef>
                  <a:buFont typeface="Arial" panose="020B0604020202020204" pitchFamily="34" charset="0"/>
                  <a:buChar char="•"/>
                  <a:defRPr sz="160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466117" indent="-203890" algn="l" defTabSz="815557" rtl="0" eaLnBrk="1" latinLnBrk="0" hangingPunct="1">
                  <a:lnSpc>
                    <a:spcPct val="90000"/>
                  </a:lnSpc>
                  <a:spcBef>
                    <a:spcPts val="446"/>
                  </a:spcBef>
                  <a:buFont typeface="Arial" panose="020B0604020202020204" pitchFamily="34" charset="0"/>
                  <a:buChar char="•"/>
                  <a:defRPr sz="160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815557" rtl="0" eaLnBrk="1" fontAlgn="auto" latinLnBrk="0" hangingPunct="1">
                  <a:lnSpc>
                    <a:spcPts val="2280"/>
                  </a:lnSpc>
                  <a:spcBef>
                    <a:spcPts val="0"/>
                  </a:spcBef>
                  <a:spcAft>
                    <a:spcPts val="1100"/>
                  </a:spcAft>
                  <a:buClrTx/>
                  <a:buSzPct val="125000"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83A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Theorem (</a:t>
                </a: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883A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Boche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83A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, </a:t>
                </a: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883A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Fono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83A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, Kutyniok; 2024):              </a:t>
                </a:r>
              </a:p>
              <a:p>
                <a:pPr marL="0" marR="0" lvl="0" indent="0" algn="l" defTabSz="815557" rtl="0" eaLnBrk="1" fontAlgn="auto" latinLnBrk="0" hangingPunct="1">
                  <a:lnSpc>
                    <a:spcPts val="2280"/>
                  </a:lnSpc>
                  <a:spcBef>
                    <a:spcPts val="0"/>
                  </a:spcBef>
                  <a:spcAft>
                    <a:spcPts val="1100"/>
                  </a:spcAft>
                  <a:buClrTx/>
                  <a:buSzPct val="125000"/>
                  <a:buFontTx/>
                  <a:buNone/>
                  <a:tabLst/>
                  <a:defRPr/>
                </a:pPr>
                <a:r>
                  <a:rPr kumimoji="0" lang="en-US" sz="1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There exists an algorithm </a:t>
                </a:r>
                <a14:m>
                  <m:oMath xmlns:m="http://schemas.openxmlformats.org/officeDocument/2006/math">
                    <m:r>
                      <a:rPr kumimoji="0" lang="de-DE" sz="19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𝒜</m:t>
                    </m:r>
                    <m:r>
                      <a:rPr kumimoji="0" lang="de-DE" sz="19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US" sz="1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1900" b="0" i="1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with transparent implementation in the analog (Blum-</a:t>
                </a:r>
                <a:r>
                  <a:rPr kumimoji="0" lang="en-US" sz="19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Shub</a:t>
                </a:r>
                <a:r>
                  <a:rPr kumimoji="0" lang="en-US" sz="1900" b="0" i="1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-</a:t>
                </a:r>
                <a:r>
                  <a:rPr kumimoji="0" lang="en-US" sz="19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Smale</a:t>
                </a:r>
                <a:r>
                  <a:rPr kumimoji="0" lang="en-US" sz="1900" b="0" i="1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) model</a:t>
                </a:r>
                <a:r>
                  <a:rPr kumimoji="0" lang="en-US" sz="1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realizing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de-DE" sz="19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de-DE" sz="19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𝒜</m:t>
                        </m:r>
                      </m:e>
                      <m:sub>
                        <m:r>
                          <a:rPr kumimoji="0" lang="de-DE" sz="19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𝑓</m:t>
                        </m:r>
                      </m:sub>
                    </m:sSub>
                    <m:r>
                      <a:rPr kumimoji="0" lang="de-DE" sz="19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US" sz="1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if and only if </a:t>
                </a:r>
                <a14:m>
                  <m:oMath xmlns:m="http://schemas.openxmlformats.org/officeDocument/2006/math">
                    <m:r>
                      <a:rPr kumimoji="0" lang="de-DE" sz="19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𝑓</m:t>
                    </m:r>
                    <m:r>
                      <a:rPr kumimoji="0" lang="de-DE" sz="19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:</m:t>
                    </m:r>
                    <m:sSup>
                      <m:sSupPr>
                        <m:ctrlPr>
                          <a:rPr kumimoji="0" lang="de-DE" sz="19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de-DE" sz="19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ℝ</m:t>
                        </m:r>
                      </m:e>
                      <m:sup>
                        <m:r>
                          <a:rPr kumimoji="0" lang="de-DE" sz="19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𝑚</m:t>
                        </m:r>
                      </m:sup>
                    </m:sSup>
                    <m:r>
                      <a:rPr kumimoji="0" lang="de-DE" sz="19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→</m:t>
                    </m:r>
                    <m:sSup>
                      <m:sSupPr>
                        <m:ctrlPr>
                          <a:rPr kumimoji="0" lang="de-DE" sz="19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de-DE" sz="19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ℝ</m:t>
                        </m:r>
                      </m:e>
                      <m:sup>
                        <m:r>
                          <a:rPr kumimoji="0" lang="de-DE" sz="19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𝑛</m:t>
                        </m:r>
                      </m:sup>
                    </m:sSup>
                  </m:oMath>
                </a14:m>
                <a:r>
                  <a:rPr kumimoji="0" lang="en-US" sz="1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is analog (BSS) computable.</a:t>
                </a:r>
              </a:p>
            </p:txBody>
          </p:sp>
        </mc:Choice>
        <mc:Fallback xmlns="">
          <p:sp>
            <p:nvSpPr>
              <p:cNvPr id="12" name="Textplatzhalter 3">
                <a:extLst>
                  <a:ext uri="{FF2B5EF4-FFF2-40B4-BE49-F238E27FC236}">
                    <a16:creationId xmlns:a16="http://schemas.microsoft.com/office/drawing/2014/main" id="{D2A530DC-CC8B-9D31-A0B9-849F7CD790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784" y="3550791"/>
                <a:ext cx="10064931" cy="1320857"/>
              </a:xfrm>
              <a:prstGeom prst="rect">
                <a:avLst/>
              </a:prstGeom>
              <a:blipFill>
                <a:blip r:embed="rId6"/>
                <a:stretch>
                  <a:fillRect l="-1575" t="-691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hteck: abgerundete Ecken 20">
            <a:extLst>
              <a:ext uri="{FF2B5EF4-FFF2-40B4-BE49-F238E27FC236}">
                <a16:creationId xmlns:a16="http://schemas.microsoft.com/office/drawing/2014/main" id="{D300C66E-88CB-5769-52DB-A4F944262B16}"/>
              </a:ext>
            </a:extLst>
          </p:cNvPr>
          <p:cNvSpPr/>
          <p:nvPr/>
        </p:nvSpPr>
        <p:spPr>
          <a:xfrm>
            <a:off x="1533832" y="5465669"/>
            <a:ext cx="7405269" cy="95100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50800" dir="30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Textplatzhalter 3">
            <a:extLst>
              <a:ext uri="{FF2B5EF4-FFF2-40B4-BE49-F238E27FC236}">
                <a16:creationId xmlns:a16="http://schemas.microsoft.com/office/drawing/2014/main" id="{810597CD-701F-A388-9FFF-3118059E693E}"/>
              </a:ext>
            </a:extLst>
          </p:cNvPr>
          <p:cNvSpPr txBox="1">
            <a:spLocks/>
          </p:cNvSpPr>
          <p:nvPr/>
        </p:nvSpPr>
        <p:spPr>
          <a:xfrm>
            <a:off x="1179870" y="5558037"/>
            <a:ext cx="8091949" cy="658609"/>
          </a:xfrm>
          <a:prstGeom prst="rect">
            <a:avLst/>
          </a:prstGeom>
        </p:spPr>
        <p:txBody>
          <a:bodyPr lIns="0" tIns="0" rIns="0" bIns="0"/>
          <a:lstStyle>
            <a:lvl1pPr marL="324000" marR="0" indent="-32400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Blip>
                <a:blip r:embed="rId3"/>
              </a:buBlip>
              <a:tabLst/>
              <a:defRPr lang="de-DE" sz="1900" kern="1200" baseline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  <a:lvl2pPr marL="611668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21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944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7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7225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5003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2782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0560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58339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611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de-DE" sz="2400" b="1" i="1" dirty="0">
                <a:solidFill>
                  <a:srgbClr val="C00000"/>
                </a:solidFill>
                <a:latin typeface="Arial" panose="020B0604020202020204" pitchFamily="34" charset="0"/>
              </a:rPr>
              <a:t>Digital </a:t>
            </a:r>
            <a:r>
              <a:rPr lang="de-DE" sz="2400" b="1" i="1" dirty="0" err="1">
                <a:solidFill>
                  <a:srgbClr val="C00000"/>
                </a:solidFill>
                <a:latin typeface="Arial" panose="020B0604020202020204" pitchFamily="34" charset="0"/>
              </a:rPr>
              <a:t>hardware</a:t>
            </a:r>
            <a:r>
              <a:rPr lang="de-DE" sz="2400" b="1" i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de-DE" sz="2400" b="1" i="1" dirty="0" err="1">
                <a:solidFill>
                  <a:srgbClr val="C00000"/>
                </a:solidFill>
                <a:latin typeface="Arial" panose="020B0604020202020204" pitchFamily="34" charset="0"/>
              </a:rPr>
              <a:t>can</a:t>
            </a:r>
            <a:r>
              <a:rPr lang="de-DE" sz="2400" b="1" i="1" dirty="0">
                <a:solidFill>
                  <a:srgbClr val="C00000"/>
                </a:solidFill>
                <a:latin typeface="Arial" panose="020B0604020202020204" pitchFamily="34" charset="0"/>
              </a:rPr>
              <a:t> also </a:t>
            </a:r>
            <a:r>
              <a:rPr lang="de-DE" sz="2400" b="1" i="1" dirty="0" err="1">
                <a:solidFill>
                  <a:srgbClr val="C00000"/>
                </a:solidFill>
                <a:latin typeface="Arial" panose="020B0604020202020204" pitchFamily="34" charset="0"/>
              </a:rPr>
              <a:t>cause</a:t>
            </a:r>
            <a:r>
              <a:rPr lang="de-DE" sz="2400" b="1" i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de-DE" sz="2400" b="1" i="1" dirty="0" err="1">
                <a:solidFill>
                  <a:srgbClr val="C00000"/>
                </a:solidFill>
                <a:latin typeface="Arial" panose="020B0604020202020204" pitchFamily="34" charset="0"/>
              </a:rPr>
              <a:t>problems</a:t>
            </a:r>
            <a:r>
              <a:rPr lang="de-DE" sz="2400" b="1" i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de-DE" sz="2400" b="1" i="1" dirty="0" err="1">
                <a:solidFill>
                  <a:srgbClr val="C00000"/>
                </a:solidFill>
                <a:latin typeface="Arial" panose="020B0604020202020204" pitchFamily="34" charset="0"/>
              </a:rPr>
              <a:t>of</a:t>
            </a:r>
            <a:r>
              <a:rPr lang="de-DE" sz="2400" b="1" i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de-DE" sz="2400" b="1" i="1" dirty="0" err="1">
                <a:solidFill>
                  <a:srgbClr val="C00000"/>
                </a:solidFill>
                <a:latin typeface="Arial" panose="020B0604020202020204" pitchFamily="34" charset="0"/>
              </a:rPr>
              <a:t>compliance</a:t>
            </a:r>
            <a:r>
              <a:rPr lang="de-DE" sz="2400" b="1" i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de-DE" sz="2400" b="1" i="1" dirty="0" err="1">
                <a:solidFill>
                  <a:srgbClr val="C00000"/>
                </a:solidFill>
                <a:latin typeface="Arial" panose="020B0604020202020204" pitchFamily="34" charset="0"/>
              </a:rPr>
              <a:t>with</a:t>
            </a:r>
            <a:r>
              <a:rPr lang="de-DE" sz="2400" b="1" i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de-DE" sz="2400" b="1" i="1" dirty="0" err="1">
                <a:solidFill>
                  <a:srgbClr val="C00000"/>
                </a:solidFill>
                <a:latin typeface="Arial" panose="020B0604020202020204" pitchFamily="34" charset="0"/>
              </a:rPr>
              <a:t>the</a:t>
            </a:r>
            <a:r>
              <a:rPr lang="de-DE" sz="2400" b="1" i="1" dirty="0">
                <a:solidFill>
                  <a:srgbClr val="C00000"/>
                </a:solidFill>
                <a:latin typeface="Arial" panose="020B0604020202020204" pitchFamily="34" charset="0"/>
              </a:rPr>
              <a:t> EU AI Act!</a:t>
            </a:r>
            <a:endParaRPr lang="de-DE" sz="2400" dirty="0">
              <a:solidFill>
                <a:srgbClr val="2F2F2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56718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986B08-8A9A-E279-C984-B4F9A86976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erader Verbinder 2">
            <a:extLst>
              <a:ext uri="{FF2B5EF4-FFF2-40B4-BE49-F238E27FC236}">
                <a16:creationId xmlns:a16="http://schemas.microsoft.com/office/drawing/2014/main" id="{2E6C8D83-99CF-80AB-C726-081FC5716902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8ABCF7D-10C0-EC03-5DB4-F1E7D6A8397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2800" y="441325"/>
            <a:ext cx="11306175" cy="508794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 err="1"/>
              <a:t>Towards</a:t>
            </a:r>
            <a:r>
              <a:rPr lang="de-DE" dirty="0"/>
              <a:t> a </a:t>
            </a:r>
            <a:r>
              <a:rPr lang="de-DE" dirty="0" err="1"/>
              <a:t>Mathematical</a:t>
            </a:r>
            <a:r>
              <a:rPr lang="de-DE" dirty="0"/>
              <a:t> </a:t>
            </a:r>
            <a:r>
              <a:rPr lang="de-DE" dirty="0" err="1"/>
              <a:t>Foundation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Reliable AI</a:t>
            </a:r>
          </a:p>
        </p:txBody>
      </p:sp>
      <p:sp>
        <p:nvSpPr>
          <p:cNvPr id="15" name="Textplatzhalter 3">
            <a:extLst>
              <a:ext uri="{FF2B5EF4-FFF2-40B4-BE49-F238E27FC236}">
                <a16:creationId xmlns:a16="http://schemas.microsoft.com/office/drawing/2014/main" id="{CEF32732-77D9-C10B-8B57-F70F94B2AA5A}"/>
              </a:ext>
            </a:extLst>
          </p:cNvPr>
          <p:cNvSpPr txBox="1">
            <a:spLocks/>
          </p:cNvSpPr>
          <p:nvPr/>
        </p:nvSpPr>
        <p:spPr>
          <a:xfrm>
            <a:off x="457199" y="1089857"/>
            <a:ext cx="10949709" cy="775888"/>
          </a:xfrm>
          <a:prstGeom prst="rect">
            <a:avLst/>
          </a:prstGeom>
        </p:spPr>
        <p:txBody>
          <a:bodyPr lIns="0" tIns="0" rIns="0" bIns="0"/>
          <a:lstStyle>
            <a:lvl1pPr marL="324000" marR="0" indent="-32400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Blip>
                <a:blip r:embed="rId3"/>
              </a:buBlip>
              <a:tabLst/>
              <a:defRPr lang="de-DE" sz="1900" kern="1200" baseline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  <a:lvl2pPr marL="611668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21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944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7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7225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5003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2782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0560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58339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611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solidFill>
                  <a:srgbClr val="00883A"/>
                </a:solidFill>
                <a:latin typeface="Arial" panose="020B0604020202020204" pitchFamily="34" charset="0"/>
              </a:rPr>
              <a:t>Expressivity:</a:t>
            </a:r>
          </a:p>
          <a:p>
            <a:r>
              <a:rPr lang="en-US" dirty="0">
                <a:latin typeface="Arial" panose="020B0604020202020204" pitchFamily="34" charset="0"/>
              </a:rPr>
              <a:t>Which </a:t>
            </a:r>
            <a:r>
              <a:rPr lang="en-US" i="1" dirty="0">
                <a:solidFill>
                  <a:srgbClr val="00883A"/>
                </a:solidFill>
                <a:latin typeface="Arial" panose="020B0604020202020204" pitchFamily="34" charset="0"/>
              </a:rPr>
              <a:t>aspects of a neural network architecture </a:t>
            </a:r>
            <a:r>
              <a:rPr lang="en-US" dirty="0">
                <a:latin typeface="Arial" panose="020B0604020202020204" pitchFamily="34" charset="0"/>
              </a:rPr>
              <a:t>affect the performance of AI-systems?</a:t>
            </a:r>
            <a:endParaRPr lang="en-US" dirty="0">
              <a:solidFill>
                <a:srgbClr val="2F2F2F"/>
              </a:solidFill>
              <a:latin typeface="Arial" panose="020B0604020202020204" pitchFamily="34" charset="0"/>
            </a:endParaRPr>
          </a:p>
        </p:txBody>
      </p:sp>
      <p:sp>
        <p:nvSpPr>
          <p:cNvPr id="16" name="Textplatzhalter 3">
            <a:extLst>
              <a:ext uri="{FF2B5EF4-FFF2-40B4-BE49-F238E27FC236}">
                <a16:creationId xmlns:a16="http://schemas.microsoft.com/office/drawing/2014/main" id="{A405D57F-6D17-B4BD-00BC-6BA224EF1E1F}"/>
              </a:ext>
            </a:extLst>
          </p:cNvPr>
          <p:cNvSpPr txBox="1">
            <a:spLocks/>
          </p:cNvSpPr>
          <p:nvPr/>
        </p:nvSpPr>
        <p:spPr>
          <a:xfrm>
            <a:off x="442797" y="2261564"/>
            <a:ext cx="10949709" cy="933066"/>
          </a:xfrm>
          <a:prstGeom prst="rect">
            <a:avLst/>
          </a:prstGeom>
        </p:spPr>
        <p:txBody>
          <a:bodyPr lIns="0" tIns="0" rIns="0" bIns="0"/>
          <a:lstStyle>
            <a:lvl1pPr marL="324000" marR="0" indent="-32400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Blip>
                <a:blip r:embed="rId3"/>
              </a:buBlip>
              <a:tabLst/>
              <a:defRPr lang="de-DE" sz="1900" kern="1200" baseline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  <a:lvl2pPr marL="611668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21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944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7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7225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5003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2782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0560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58339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611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solidFill>
                  <a:srgbClr val="00883A"/>
                </a:solidFill>
                <a:latin typeface="Arial" panose="020B0604020202020204" pitchFamily="34" charset="0"/>
              </a:rPr>
              <a:t>Learning:</a:t>
            </a:r>
          </a:p>
          <a:p>
            <a:r>
              <a:rPr lang="en-US" dirty="0">
                <a:latin typeface="Arial" panose="020B0604020202020204" pitchFamily="34" charset="0"/>
              </a:rPr>
              <a:t>Why does </a:t>
            </a:r>
            <a:r>
              <a:rPr lang="en-US" i="1" dirty="0">
                <a:solidFill>
                  <a:schemeClr val="tx1"/>
                </a:solidFill>
                <a:latin typeface="Arial" panose="020B0604020202020204" pitchFamily="34" charset="0"/>
              </a:rPr>
              <a:t>stochastic gradient descent </a:t>
            </a:r>
            <a:r>
              <a:rPr lang="en-US" dirty="0">
                <a:latin typeface="Arial" panose="020B0604020202020204" pitchFamily="34" charset="0"/>
              </a:rPr>
              <a:t>converge to good local minima despite the non-convexity of the problem?</a:t>
            </a:r>
          </a:p>
        </p:txBody>
      </p:sp>
      <p:sp>
        <p:nvSpPr>
          <p:cNvPr id="17" name="Textplatzhalter 3">
            <a:extLst>
              <a:ext uri="{FF2B5EF4-FFF2-40B4-BE49-F238E27FC236}">
                <a16:creationId xmlns:a16="http://schemas.microsoft.com/office/drawing/2014/main" id="{435DA9CC-761F-BDF9-FAAF-07D17D0E634C}"/>
              </a:ext>
            </a:extLst>
          </p:cNvPr>
          <p:cNvSpPr txBox="1">
            <a:spLocks/>
          </p:cNvSpPr>
          <p:nvPr/>
        </p:nvSpPr>
        <p:spPr>
          <a:xfrm>
            <a:off x="442796" y="3673263"/>
            <a:ext cx="10949709" cy="933066"/>
          </a:xfrm>
          <a:prstGeom prst="rect">
            <a:avLst/>
          </a:prstGeom>
        </p:spPr>
        <p:txBody>
          <a:bodyPr lIns="0" tIns="0" rIns="0" bIns="0"/>
          <a:lstStyle>
            <a:lvl1pPr marL="324000" marR="0" indent="-32400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Blip>
                <a:blip r:embed="rId3"/>
              </a:buBlip>
              <a:tabLst/>
              <a:defRPr lang="de-DE" sz="1900" kern="1200" baseline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  <a:lvl2pPr marL="611668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21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944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7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7225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5003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2782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0560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58339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611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solidFill>
                  <a:srgbClr val="00883A"/>
                </a:solidFill>
                <a:latin typeface="Arial" panose="020B0604020202020204" pitchFamily="34" charset="0"/>
              </a:rPr>
              <a:t>Generalization:</a:t>
            </a:r>
          </a:p>
          <a:p>
            <a:r>
              <a:rPr lang="en-US" dirty="0">
                <a:latin typeface="Arial" panose="020B0604020202020204" pitchFamily="34" charset="0"/>
              </a:rPr>
              <a:t>Can we derive an understanding of the </a:t>
            </a:r>
            <a:r>
              <a:rPr lang="en-US" i="1" dirty="0">
                <a:solidFill>
                  <a:schemeClr val="tx1"/>
                </a:solidFill>
                <a:latin typeface="Arial" panose="020B0604020202020204" pitchFamily="34" charset="0"/>
              </a:rPr>
              <a:t>performance on the test data set</a:t>
            </a:r>
            <a:r>
              <a:rPr lang="en-US" dirty="0"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18" name="Textplatzhalter 3">
            <a:extLst>
              <a:ext uri="{FF2B5EF4-FFF2-40B4-BE49-F238E27FC236}">
                <a16:creationId xmlns:a16="http://schemas.microsoft.com/office/drawing/2014/main" id="{13DA9310-2314-A615-8A7E-AF7FA0F71574}"/>
              </a:ext>
            </a:extLst>
          </p:cNvPr>
          <p:cNvSpPr txBox="1">
            <a:spLocks/>
          </p:cNvSpPr>
          <p:nvPr/>
        </p:nvSpPr>
        <p:spPr>
          <a:xfrm>
            <a:off x="442796" y="4879153"/>
            <a:ext cx="7548680" cy="933066"/>
          </a:xfrm>
          <a:prstGeom prst="rect">
            <a:avLst/>
          </a:prstGeom>
        </p:spPr>
        <p:txBody>
          <a:bodyPr lIns="0" tIns="0" rIns="0" bIns="0"/>
          <a:lstStyle>
            <a:lvl1pPr marL="324000" marR="0" indent="-32400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Blip>
                <a:blip r:embed="rId3"/>
              </a:buBlip>
              <a:tabLst/>
              <a:defRPr lang="de-DE" sz="1900" kern="1200" baseline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  <a:lvl2pPr marL="611668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21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944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7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7225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5003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2782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0560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58339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611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 err="1">
                <a:solidFill>
                  <a:srgbClr val="00883A"/>
                </a:solidFill>
                <a:latin typeface="Arial" panose="020B0604020202020204" pitchFamily="34" charset="0"/>
              </a:rPr>
              <a:t>Explainability</a:t>
            </a:r>
            <a:r>
              <a:rPr lang="en-US" sz="2000" b="1" dirty="0">
                <a:solidFill>
                  <a:srgbClr val="00883A"/>
                </a:solidFill>
                <a:latin typeface="Arial" panose="020B0604020202020204" pitchFamily="34" charset="0"/>
              </a:rPr>
              <a:t>:</a:t>
            </a:r>
          </a:p>
          <a:p>
            <a:r>
              <a:rPr lang="en-US" dirty="0">
                <a:latin typeface="Arial" panose="020B0604020202020204" pitchFamily="34" charset="0"/>
              </a:rPr>
              <a:t>Why did a trained deep neural network </a:t>
            </a:r>
            <a:r>
              <a:rPr lang="en-US" i="1" dirty="0">
                <a:solidFill>
                  <a:schemeClr val="tx1"/>
                </a:solidFill>
                <a:latin typeface="Arial" panose="020B0604020202020204" pitchFamily="34" charset="0"/>
              </a:rPr>
              <a:t>reach a certain decision</a:t>
            </a:r>
            <a:r>
              <a:rPr lang="en-US" dirty="0"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228C9B55-2BEC-E068-3896-D9CE8102C2A7}"/>
              </a:ext>
            </a:extLst>
          </p:cNvPr>
          <p:cNvSpPr txBox="1"/>
          <p:nvPr/>
        </p:nvSpPr>
        <p:spPr>
          <a:xfrm>
            <a:off x="341748" y="1802793"/>
            <a:ext cx="932872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i="1" dirty="0">
                <a:solidFill>
                  <a:srgbClr val="C00000"/>
                </a:solidFill>
              </a:rPr>
              <a:t>Deriving general guidelines of how to choose the network architecture!</a:t>
            </a:r>
            <a:endParaRPr lang="de-DE" sz="1700" b="1" i="1" dirty="0">
              <a:solidFill>
                <a:srgbClr val="C00000"/>
              </a:solidFill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A700ED58-5EAE-4AF2-6FC8-5E73F2D0E27F}"/>
              </a:ext>
            </a:extLst>
          </p:cNvPr>
          <p:cNvSpPr txBox="1"/>
          <p:nvPr/>
        </p:nvSpPr>
        <p:spPr>
          <a:xfrm>
            <a:off x="364835" y="3233038"/>
            <a:ext cx="932872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i="1" dirty="0">
                <a:solidFill>
                  <a:srgbClr val="C00000"/>
                </a:solidFill>
              </a:rPr>
              <a:t>Understanding how to best design the training algorithm!</a:t>
            </a:r>
            <a:endParaRPr lang="de-DE" sz="1700" b="1" i="1" dirty="0">
              <a:solidFill>
                <a:srgbClr val="C00000"/>
              </a:solidFill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FA81D17C-D54F-4402-39FB-461C77D3CCAF}"/>
              </a:ext>
            </a:extLst>
          </p:cNvPr>
          <p:cNvSpPr txBox="1"/>
          <p:nvPr/>
        </p:nvSpPr>
        <p:spPr>
          <a:xfrm>
            <a:off x="364835" y="4395212"/>
            <a:ext cx="932872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i="1" dirty="0">
                <a:solidFill>
                  <a:srgbClr val="C00000"/>
                </a:solidFill>
              </a:rPr>
              <a:t>Providing success guarantees and error bounds!</a:t>
            </a:r>
            <a:endParaRPr lang="de-DE" sz="1700" b="1" i="1" dirty="0">
              <a:solidFill>
                <a:srgbClr val="C00000"/>
              </a:solidFill>
            </a:endParaRP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878DB60F-AF9D-9B0E-402A-68DEEBA7C97A}"/>
              </a:ext>
            </a:extLst>
          </p:cNvPr>
          <p:cNvSpPr txBox="1"/>
          <p:nvPr/>
        </p:nvSpPr>
        <p:spPr>
          <a:xfrm>
            <a:off x="364835" y="5574063"/>
            <a:ext cx="932872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i="1" dirty="0">
                <a:solidFill>
                  <a:srgbClr val="C00000"/>
                </a:solidFill>
              </a:rPr>
              <a:t>Ensuring trustworthiness and complying with legal regulations !</a:t>
            </a:r>
            <a:endParaRPr lang="de-DE" sz="1700" b="1" i="1" dirty="0">
              <a:solidFill>
                <a:srgbClr val="C00000"/>
              </a:solidFill>
            </a:endParaRPr>
          </a:p>
        </p:txBody>
      </p:sp>
      <p:pic>
        <p:nvPicPr>
          <p:cNvPr id="2" name="Grafik 1" descr="Ein Bild, das Grafiken, Grafikdesign, Screenshot, Schrift enthält.&#10;&#10;Automatisch generierte Beschreibung">
            <a:extLst>
              <a:ext uri="{FF2B5EF4-FFF2-40B4-BE49-F238E27FC236}">
                <a16:creationId xmlns:a16="http://schemas.microsoft.com/office/drawing/2014/main" id="{6DD68119-4929-9CC7-79EA-778DE536BE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8373" y="322655"/>
            <a:ext cx="769022" cy="874549"/>
          </a:xfrm>
          <a:prstGeom prst="rect">
            <a:avLst/>
          </a:prstGeom>
        </p:spPr>
      </p:pic>
      <p:pic>
        <p:nvPicPr>
          <p:cNvPr id="28" name="Grafik 27" descr="Ein Bild, das Text, Screenshot, Electric Blue (Farbe), Schrift enthält.&#10;&#10;Automatisch generierte Beschreibung">
            <a:extLst>
              <a:ext uri="{FF2B5EF4-FFF2-40B4-BE49-F238E27FC236}">
                <a16:creationId xmlns:a16="http://schemas.microsoft.com/office/drawing/2014/main" id="{E796C8D3-1541-157F-EC05-888C39E2BB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8061" y="5175116"/>
            <a:ext cx="1530416" cy="857033"/>
          </a:xfrm>
          <a:prstGeom prst="rect">
            <a:avLst/>
          </a:prstGeom>
        </p:spPr>
      </p:pic>
      <p:pic>
        <p:nvPicPr>
          <p:cNvPr id="8" name="Grafik 7" descr="Ein Bild, das Auto, Fahrzeug, Landfahrzeug, Armaturenbrett enthält.&#10;&#10;KI-generierte Inhalte können fehlerhaft sein.">
            <a:extLst>
              <a:ext uri="{FF2B5EF4-FFF2-40B4-BE49-F238E27FC236}">
                <a16:creationId xmlns:a16="http://schemas.microsoft.com/office/drawing/2014/main" id="{117626C4-E286-9AB7-1B6A-72C9CE6C43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697" y="3611813"/>
            <a:ext cx="1513676" cy="870328"/>
          </a:xfrm>
          <a:prstGeom prst="rect">
            <a:avLst/>
          </a:prstGeom>
        </p:spPr>
      </p:pic>
      <p:pic>
        <p:nvPicPr>
          <p:cNvPr id="6" name="Grafik 5" descr="Ein Bild, das Person, Kleidung, Helm, Blau enthält.&#10;&#10;KI-generierte Inhalte können fehlerhaft sein.">
            <a:extLst>
              <a:ext uri="{FF2B5EF4-FFF2-40B4-BE49-F238E27FC236}">
                <a16:creationId xmlns:a16="http://schemas.microsoft.com/office/drawing/2014/main" id="{DC1AC14D-C72E-821C-0A9A-4BAD8EFF07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4010" y="4084485"/>
            <a:ext cx="1473385" cy="825096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FCF1F8FF-EC0E-B803-015B-152F2EF9B742}"/>
              </a:ext>
            </a:extLst>
          </p:cNvPr>
          <p:cNvSpPr/>
          <p:nvPr/>
        </p:nvSpPr>
        <p:spPr>
          <a:xfrm>
            <a:off x="10351724" y="4071147"/>
            <a:ext cx="1513676" cy="838434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CC20C8F8-3474-DD66-ADBE-84A3445494BA}"/>
              </a:ext>
            </a:extLst>
          </p:cNvPr>
          <p:cNvSpPr/>
          <p:nvPr/>
        </p:nvSpPr>
        <p:spPr>
          <a:xfrm>
            <a:off x="1380743" y="6168092"/>
            <a:ext cx="7810402" cy="52600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50800" dir="30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F8E6E80-1074-C784-23A8-BE7D50F282B5}"/>
              </a:ext>
            </a:extLst>
          </p:cNvPr>
          <p:cNvSpPr txBox="1"/>
          <p:nvPr/>
        </p:nvSpPr>
        <p:spPr>
          <a:xfrm>
            <a:off x="1437251" y="6249245"/>
            <a:ext cx="76714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C00000"/>
                </a:solidFill>
              </a:rPr>
              <a:t>…toward the core of the reliability and sustainability problem! </a:t>
            </a:r>
            <a:endParaRPr lang="de-DE" sz="2000" b="1" i="1" dirty="0">
              <a:solidFill>
                <a:srgbClr val="C00000"/>
              </a:solidFill>
            </a:endParaRPr>
          </a:p>
        </p:txBody>
      </p:sp>
      <p:grpSp>
        <p:nvGrpSpPr>
          <p:cNvPr id="10" name="Google Shape;216;p23">
            <a:extLst>
              <a:ext uri="{FF2B5EF4-FFF2-40B4-BE49-F238E27FC236}">
                <a16:creationId xmlns:a16="http://schemas.microsoft.com/office/drawing/2014/main" id="{F18C04F1-65AC-47FC-3A56-8A8A29477CE8}"/>
              </a:ext>
            </a:extLst>
          </p:cNvPr>
          <p:cNvGrpSpPr>
            <a:grpSpLocks noChangeAspect="1"/>
          </p:cNvGrpSpPr>
          <p:nvPr/>
        </p:nvGrpSpPr>
        <p:grpSpPr>
          <a:xfrm>
            <a:off x="606130" y="6135138"/>
            <a:ext cx="616539" cy="617776"/>
            <a:chOff x="416025" y="1490775"/>
            <a:chExt cx="996750" cy="998749"/>
          </a:xfrm>
        </p:grpSpPr>
        <p:sp>
          <p:nvSpPr>
            <p:cNvPr id="12" name="Google Shape;217;p23">
              <a:extLst>
                <a:ext uri="{FF2B5EF4-FFF2-40B4-BE49-F238E27FC236}">
                  <a16:creationId xmlns:a16="http://schemas.microsoft.com/office/drawing/2014/main" id="{58B4C709-D32B-9D23-6949-EA3CB0E18816}"/>
                </a:ext>
              </a:extLst>
            </p:cNvPr>
            <p:cNvSpPr/>
            <p:nvPr/>
          </p:nvSpPr>
          <p:spPr>
            <a:xfrm>
              <a:off x="416025" y="1490775"/>
              <a:ext cx="996750" cy="797975"/>
            </a:xfrm>
            <a:prstGeom prst="flowChartExtract">
              <a:avLst/>
            </a:prstGeom>
            <a:solidFill>
              <a:srgbClr val="FFFFFF"/>
            </a:solidFill>
            <a:ln w="114300" cap="flat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18;p23">
              <a:extLst>
                <a:ext uri="{FF2B5EF4-FFF2-40B4-BE49-F238E27FC236}">
                  <a16:creationId xmlns:a16="http://schemas.microsoft.com/office/drawing/2014/main" id="{376B125F-089D-1643-2064-2566F82A9048}"/>
                </a:ext>
              </a:extLst>
            </p:cNvPr>
            <p:cNvSpPr txBox="1"/>
            <p:nvPr/>
          </p:nvSpPr>
          <p:spPr>
            <a:xfrm>
              <a:off x="704849" y="1494418"/>
              <a:ext cx="419100" cy="9951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800" dirty="0">
                  <a:solidFill>
                    <a:srgbClr val="CC0000"/>
                  </a:solidFill>
                  <a:latin typeface="Maven Pro SemiBold"/>
                  <a:ea typeface="Maven Pro SemiBold"/>
                  <a:cs typeface="Maven Pro SemiBold"/>
                  <a:sym typeface="Maven Pro SemiBold"/>
                </a:rPr>
                <a:t>!</a:t>
              </a:r>
              <a:endParaRPr sz="2800" dirty="0">
                <a:solidFill>
                  <a:srgbClr val="CC0000"/>
                </a:solidFill>
                <a:latin typeface="Maven Pro SemiBold"/>
                <a:ea typeface="Maven Pro SemiBold"/>
                <a:cs typeface="Maven Pro SemiBold"/>
                <a:sym typeface="Maven Pro Semi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5872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B9F228-0C47-D52C-B33E-A3820E586E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Grafiken, Grafikdesign, Screenshot, Schrift enthält.&#10;&#10;Automatisch generierte Beschreibung">
            <a:extLst>
              <a:ext uri="{FF2B5EF4-FFF2-40B4-BE49-F238E27FC236}">
                <a16:creationId xmlns:a16="http://schemas.microsoft.com/office/drawing/2014/main" id="{8B9809A1-9F32-F1B3-6F03-0ECB5778F6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8373" y="322655"/>
            <a:ext cx="769022" cy="874549"/>
          </a:xfrm>
          <a:prstGeom prst="rect">
            <a:avLst/>
          </a:prstGeom>
        </p:spPr>
      </p:pic>
      <p:sp>
        <p:nvSpPr>
          <p:cNvPr id="2" name="Textplatzhalter 4">
            <a:extLst>
              <a:ext uri="{FF2B5EF4-FFF2-40B4-BE49-F238E27FC236}">
                <a16:creationId xmlns:a16="http://schemas.microsoft.com/office/drawing/2014/main" id="{69A9A9B8-386F-47D3-F05B-5A941DC5E72C}"/>
              </a:ext>
            </a:extLst>
          </p:cNvPr>
          <p:cNvSpPr txBox="1">
            <a:spLocks/>
          </p:cNvSpPr>
          <p:nvPr/>
        </p:nvSpPr>
        <p:spPr>
          <a:xfrm>
            <a:off x="442800" y="441325"/>
            <a:ext cx="11306175" cy="508794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815557" rtl="0" eaLnBrk="1" latinLnBrk="0" hangingPunct="1">
              <a:lnSpc>
                <a:spcPts val="2640"/>
              </a:lnSpc>
              <a:spcBef>
                <a:spcPts val="0"/>
              </a:spcBef>
              <a:buFontTx/>
              <a:buNone/>
              <a:defRPr sz="22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11668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Tx/>
              <a:buNone/>
              <a:defRPr sz="21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944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Tx/>
              <a:buNone/>
              <a:defRPr sz="17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7225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Tx/>
              <a:buNone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5003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Tx/>
              <a:buNone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2782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0560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58339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611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Challenges in Artificial Intelligence: Sustainability / Energy Efficiency</a:t>
            </a:r>
            <a:endParaRPr lang="de-DE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FC2E6547-A5CA-2FDB-8036-9E7C6BAE06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5801" y="1718151"/>
            <a:ext cx="3700171" cy="3960587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3BC63C13-7BD8-5218-F74A-FCB2752F7D47}"/>
              </a:ext>
            </a:extLst>
          </p:cNvPr>
          <p:cNvSpPr txBox="1"/>
          <p:nvPr/>
        </p:nvSpPr>
        <p:spPr>
          <a:xfrm>
            <a:off x="4168203" y="5863709"/>
            <a:ext cx="26455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defRPr/>
            </a:pPr>
            <a:r>
              <a:rPr lang="de-DE" sz="1200" dirty="0">
                <a:solidFill>
                  <a:srgbClr val="232323"/>
                </a:solidFill>
                <a:latin typeface="Arial" panose="020B0604020202020204"/>
              </a:rPr>
              <a:t>Source: </a:t>
            </a:r>
            <a:r>
              <a:rPr lang="en-US" sz="1200" dirty="0">
                <a:solidFill>
                  <a:srgbClr val="232323"/>
                </a:solidFill>
                <a:latin typeface="Arial" panose="020B0604020202020204"/>
              </a:rPr>
              <a:t>Twitter/X, Sept. 2024</a:t>
            </a:r>
            <a:endParaRPr lang="de-DE" sz="1200" i="1" dirty="0">
              <a:solidFill>
                <a:srgbClr val="00883A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7963739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3BA1CF-7E80-932B-A1A7-75B300C6DB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2D93A67-3222-A4F3-9943-8E6F63C340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2800" y="441325"/>
            <a:ext cx="11306175" cy="508794"/>
          </a:xfrm>
        </p:spPr>
        <p:txBody>
          <a:bodyPr/>
          <a:lstStyle/>
          <a:p>
            <a:r>
              <a:rPr lang="en-US" sz="2400" b="1" dirty="0">
                <a:solidFill>
                  <a:srgbClr val="00883A"/>
                </a:solidFill>
                <a:latin typeface="Arial" panose="020B0604020202020204" pitchFamily="34" charset="0"/>
              </a:rPr>
              <a:t>Computing in the 21th Century</a:t>
            </a:r>
            <a:endParaRPr lang="de-DE" dirty="0"/>
          </a:p>
        </p:txBody>
      </p:sp>
      <p:pic>
        <p:nvPicPr>
          <p:cNvPr id="4" name="Grafik 3" descr="Ein Bild, das Grafiken, Grafikdesign, Screenshot, Schrift enthält.&#10;&#10;Automatisch generierte Beschreibung">
            <a:extLst>
              <a:ext uri="{FF2B5EF4-FFF2-40B4-BE49-F238E27FC236}">
                <a16:creationId xmlns:a16="http://schemas.microsoft.com/office/drawing/2014/main" id="{800E8E75-3378-AB48-BDD0-9E9444F899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8373" y="322655"/>
            <a:ext cx="769022" cy="874549"/>
          </a:xfrm>
          <a:prstGeom prst="rect">
            <a:avLst/>
          </a:prstGeom>
        </p:spPr>
      </p:pic>
      <p:sp>
        <p:nvSpPr>
          <p:cNvPr id="2" name="Textplatzhalter 3">
            <a:extLst>
              <a:ext uri="{FF2B5EF4-FFF2-40B4-BE49-F238E27FC236}">
                <a16:creationId xmlns:a16="http://schemas.microsoft.com/office/drawing/2014/main" id="{01DBBE8B-0426-17B9-B901-5B93B3CBBC84}"/>
              </a:ext>
            </a:extLst>
          </p:cNvPr>
          <p:cNvSpPr txBox="1">
            <a:spLocks/>
          </p:cNvSpPr>
          <p:nvPr/>
        </p:nvSpPr>
        <p:spPr>
          <a:xfrm>
            <a:off x="442800" y="1068789"/>
            <a:ext cx="10949709" cy="775888"/>
          </a:xfrm>
          <a:prstGeom prst="rect">
            <a:avLst/>
          </a:prstGeom>
        </p:spPr>
        <p:txBody>
          <a:bodyPr lIns="0" tIns="0" rIns="0" bIns="0"/>
          <a:lstStyle>
            <a:lvl1pPr marL="324000" marR="0" indent="-32400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Blip>
                <a:blip r:embed="rId3"/>
              </a:buBlip>
              <a:tabLst/>
              <a:defRPr lang="de-DE" sz="1900" kern="1200" baseline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  <a:lvl2pPr marL="611668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21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944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7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7225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5003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2782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0560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58339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611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800"/>
              </a:spcAft>
              <a:buNone/>
            </a:pPr>
            <a:r>
              <a:rPr lang="en-US" sz="2000" b="1" dirty="0">
                <a:solidFill>
                  <a:srgbClr val="00883A"/>
                </a:solidFill>
                <a:latin typeface="Arial" panose="020B0604020202020204" pitchFamily="34" charset="0"/>
              </a:rPr>
              <a:t>Importance of Computing:</a:t>
            </a:r>
          </a:p>
          <a:p>
            <a:pPr>
              <a:spcAft>
                <a:spcPts val="180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v"/>
            </a:pPr>
            <a:r>
              <a:rPr lang="en-US" dirty="0">
                <a:latin typeface="Arial" panose="020B0604020202020204" pitchFamily="34" charset="0"/>
              </a:rPr>
              <a:t>Digital Transformation</a:t>
            </a:r>
          </a:p>
          <a:p>
            <a:pPr>
              <a:spcAft>
                <a:spcPts val="180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2F2F2F"/>
                </a:solidFill>
                <a:latin typeface="Arial" panose="020B0604020202020204" pitchFamily="34" charset="0"/>
              </a:rPr>
              <a:t>(Generative) AI</a:t>
            </a:r>
          </a:p>
          <a:p>
            <a:pPr>
              <a:spcAft>
                <a:spcPts val="180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2F2F2F"/>
                </a:solidFill>
                <a:latin typeface="Arial" panose="020B0604020202020204" pitchFamily="34" charset="0"/>
              </a:rPr>
              <a:t>Virtual Reality</a:t>
            </a:r>
          </a:p>
          <a:p>
            <a:pPr>
              <a:spcAft>
                <a:spcPts val="180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2F2F2F"/>
                </a:solidFill>
                <a:latin typeface="Arial" panose="020B0604020202020204" pitchFamily="34" charset="0"/>
              </a:rPr>
              <a:t>Information and Communication Technology (ICT)</a:t>
            </a:r>
          </a:p>
        </p:txBody>
      </p:sp>
      <p:sp>
        <p:nvSpPr>
          <p:cNvPr id="3" name="Google Shape;261;p37">
            <a:extLst>
              <a:ext uri="{FF2B5EF4-FFF2-40B4-BE49-F238E27FC236}">
                <a16:creationId xmlns:a16="http://schemas.microsoft.com/office/drawing/2014/main" id="{45E4B6D6-4FAD-96C0-5BB0-3C7A80AF2B25}"/>
              </a:ext>
            </a:extLst>
          </p:cNvPr>
          <p:cNvSpPr/>
          <p:nvPr/>
        </p:nvSpPr>
        <p:spPr>
          <a:xfrm>
            <a:off x="3307659" y="1657446"/>
            <a:ext cx="474400" cy="158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8DFC0A6A-5B7D-3289-4B99-92C591DC2930}"/>
              </a:ext>
            </a:extLst>
          </p:cNvPr>
          <p:cNvSpPr txBox="1">
            <a:spLocks/>
          </p:cNvSpPr>
          <p:nvPr/>
        </p:nvSpPr>
        <p:spPr>
          <a:xfrm>
            <a:off x="4080889" y="1485772"/>
            <a:ext cx="3439297" cy="501348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815557" rtl="0" eaLnBrk="1" latinLnBrk="0" hangingPunct="1">
              <a:lnSpc>
                <a:spcPts val="2640"/>
              </a:lnSpc>
              <a:spcBef>
                <a:spcPts val="0"/>
              </a:spcBef>
              <a:buFontTx/>
              <a:buNone/>
              <a:defRPr sz="22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11668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Tx/>
              <a:buNone/>
              <a:defRPr sz="21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944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Tx/>
              <a:buNone/>
              <a:defRPr sz="17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7225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Tx/>
              <a:buNone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5003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Tx/>
              <a:buNone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2782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0560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58339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611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87382">
              <a:lnSpc>
                <a:spcPts val="3520"/>
              </a:lnSpc>
            </a:pPr>
            <a:r>
              <a:rPr lang="de-DE" sz="2000" b="0" i="1" kern="0" dirty="0" err="1">
                <a:solidFill>
                  <a:srgbClr val="C00000"/>
                </a:solidFill>
                <a:latin typeface="Arial"/>
                <a:ea typeface="Economica"/>
                <a:cs typeface="Economica"/>
                <a:sym typeface="Economica"/>
              </a:rPr>
              <a:t>Ubiquitous</a:t>
            </a:r>
            <a:r>
              <a:rPr lang="de-DE" sz="2000" b="0" i="1" kern="0" dirty="0">
                <a:solidFill>
                  <a:srgbClr val="C00000"/>
                </a:solidFill>
                <a:latin typeface="Arial"/>
                <a:ea typeface="Economica"/>
                <a:cs typeface="Economica"/>
                <a:sym typeface="Economica"/>
              </a:rPr>
              <a:t> Computing</a:t>
            </a:r>
            <a:endParaRPr lang="de-DE" sz="2000" b="0" i="1" dirty="0">
              <a:solidFill>
                <a:srgbClr val="C00000"/>
              </a:solidFill>
            </a:endParaRPr>
          </a:p>
        </p:txBody>
      </p:sp>
      <p:sp>
        <p:nvSpPr>
          <p:cNvPr id="9" name="Google Shape;261;p37">
            <a:extLst>
              <a:ext uri="{FF2B5EF4-FFF2-40B4-BE49-F238E27FC236}">
                <a16:creationId xmlns:a16="http://schemas.microsoft.com/office/drawing/2014/main" id="{F58B3455-2971-3974-3F4B-979C4DF321DB}"/>
              </a:ext>
            </a:extLst>
          </p:cNvPr>
          <p:cNvSpPr/>
          <p:nvPr/>
        </p:nvSpPr>
        <p:spPr>
          <a:xfrm>
            <a:off x="2582235" y="2193894"/>
            <a:ext cx="474400" cy="158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" name="Google Shape;261;p37">
            <a:extLst>
              <a:ext uri="{FF2B5EF4-FFF2-40B4-BE49-F238E27FC236}">
                <a16:creationId xmlns:a16="http://schemas.microsoft.com/office/drawing/2014/main" id="{AC5C88E6-0CD5-1D1D-A9F3-4CE79C5942DA}"/>
              </a:ext>
            </a:extLst>
          </p:cNvPr>
          <p:cNvSpPr/>
          <p:nvPr/>
        </p:nvSpPr>
        <p:spPr>
          <a:xfrm>
            <a:off x="2451171" y="2701111"/>
            <a:ext cx="474400" cy="158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" name="Google Shape;261;p37">
            <a:extLst>
              <a:ext uri="{FF2B5EF4-FFF2-40B4-BE49-F238E27FC236}">
                <a16:creationId xmlns:a16="http://schemas.microsoft.com/office/drawing/2014/main" id="{E1BFE99D-C2C5-46A6-8A31-2B24ED20D836}"/>
              </a:ext>
            </a:extLst>
          </p:cNvPr>
          <p:cNvSpPr/>
          <p:nvPr/>
        </p:nvSpPr>
        <p:spPr>
          <a:xfrm>
            <a:off x="6279459" y="3200983"/>
            <a:ext cx="474400" cy="158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2" name="Textplatzhalter 4">
            <a:extLst>
              <a:ext uri="{FF2B5EF4-FFF2-40B4-BE49-F238E27FC236}">
                <a16:creationId xmlns:a16="http://schemas.microsoft.com/office/drawing/2014/main" id="{3CC1832A-1421-96A5-81EB-1A5DECD85963}"/>
              </a:ext>
            </a:extLst>
          </p:cNvPr>
          <p:cNvSpPr txBox="1">
            <a:spLocks/>
          </p:cNvSpPr>
          <p:nvPr/>
        </p:nvSpPr>
        <p:spPr>
          <a:xfrm>
            <a:off x="3392041" y="2029694"/>
            <a:ext cx="3439297" cy="501348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815557" rtl="0" eaLnBrk="1" latinLnBrk="0" hangingPunct="1">
              <a:lnSpc>
                <a:spcPts val="2640"/>
              </a:lnSpc>
              <a:spcBef>
                <a:spcPts val="0"/>
              </a:spcBef>
              <a:buFontTx/>
              <a:buNone/>
              <a:defRPr sz="22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11668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Tx/>
              <a:buNone/>
              <a:defRPr sz="21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944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Tx/>
              <a:buNone/>
              <a:defRPr sz="17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7225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Tx/>
              <a:buNone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5003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Tx/>
              <a:buNone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2782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0560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58339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611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87382">
              <a:lnSpc>
                <a:spcPts val="3520"/>
              </a:lnSpc>
            </a:pPr>
            <a:r>
              <a:rPr lang="de-DE" sz="2000" b="0" i="1" kern="0" dirty="0">
                <a:solidFill>
                  <a:srgbClr val="C00000"/>
                </a:solidFill>
                <a:latin typeface="Arial"/>
                <a:ea typeface="Economica"/>
                <a:cs typeface="Economica"/>
                <a:sym typeface="Economica"/>
              </a:rPr>
              <a:t>Large-</a:t>
            </a:r>
            <a:r>
              <a:rPr lang="de-DE" sz="2000" b="0" i="1" kern="0" dirty="0" err="1">
                <a:solidFill>
                  <a:srgbClr val="C00000"/>
                </a:solidFill>
                <a:latin typeface="Arial"/>
                <a:ea typeface="Economica"/>
                <a:cs typeface="Economica"/>
                <a:sym typeface="Economica"/>
              </a:rPr>
              <a:t>Scale</a:t>
            </a:r>
            <a:r>
              <a:rPr lang="de-DE" sz="2000" b="0" i="1" kern="0" dirty="0">
                <a:solidFill>
                  <a:srgbClr val="C00000"/>
                </a:solidFill>
                <a:latin typeface="Arial"/>
                <a:ea typeface="Economica"/>
                <a:cs typeface="Economica"/>
                <a:sym typeface="Economica"/>
              </a:rPr>
              <a:t> Computing</a:t>
            </a:r>
            <a:endParaRPr lang="de-DE" sz="2000" b="0" i="1" dirty="0">
              <a:solidFill>
                <a:srgbClr val="C00000"/>
              </a:solidFill>
            </a:endParaRPr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C8A5F72B-5835-F5DF-4A85-1899471EC02D}"/>
              </a:ext>
            </a:extLst>
          </p:cNvPr>
          <p:cNvSpPr txBox="1">
            <a:spLocks/>
          </p:cNvSpPr>
          <p:nvPr/>
        </p:nvSpPr>
        <p:spPr>
          <a:xfrm>
            <a:off x="3242689" y="2536537"/>
            <a:ext cx="3439297" cy="501348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815557" rtl="0" eaLnBrk="1" latinLnBrk="0" hangingPunct="1">
              <a:lnSpc>
                <a:spcPts val="2640"/>
              </a:lnSpc>
              <a:spcBef>
                <a:spcPts val="0"/>
              </a:spcBef>
              <a:buFontTx/>
              <a:buNone/>
              <a:defRPr sz="22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11668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Tx/>
              <a:buNone/>
              <a:defRPr sz="21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944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Tx/>
              <a:buNone/>
              <a:defRPr sz="17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7225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Tx/>
              <a:buNone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5003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Tx/>
              <a:buNone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2782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0560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58339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611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87382">
              <a:lnSpc>
                <a:spcPts val="3520"/>
              </a:lnSpc>
            </a:pPr>
            <a:r>
              <a:rPr lang="de-DE" sz="2000" b="0" i="1" kern="0" dirty="0">
                <a:solidFill>
                  <a:srgbClr val="C00000"/>
                </a:solidFill>
                <a:latin typeface="Arial"/>
                <a:ea typeface="Economica"/>
                <a:cs typeface="Economica"/>
                <a:sym typeface="Economica"/>
              </a:rPr>
              <a:t>Fast Computing</a:t>
            </a:r>
            <a:endParaRPr lang="de-DE" sz="2000" b="0" i="1" dirty="0">
              <a:solidFill>
                <a:srgbClr val="C00000"/>
              </a:solidFill>
            </a:endParaRPr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88078483-2B6E-81C3-4130-2C5229BD02E4}"/>
              </a:ext>
            </a:extLst>
          </p:cNvPr>
          <p:cNvSpPr txBox="1">
            <a:spLocks/>
          </p:cNvSpPr>
          <p:nvPr/>
        </p:nvSpPr>
        <p:spPr>
          <a:xfrm>
            <a:off x="6999104" y="3029309"/>
            <a:ext cx="3439297" cy="501348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815557" rtl="0" eaLnBrk="1" latinLnBrk="0" hangingPunct="1">
              <a:lnSpc>
                <a:spcPts val="2640"/>
              </a:lnSpc>
              <a:spcBef>
                <a:spcPts val="0"/>
              </a:spcBef>
              <a:buFontTx/>
              <a:buNone/>
              <a:defRPr sz="22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11668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Tx/>
              <a:buNone/>
              <a:defRPr sz="21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944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Tx/>
              <a:buNone/>
              <a:defRPr sz="17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7225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Tx/>
              <a:buNone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5003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Tx/>
              <a:buNone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2782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0560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58339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611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87382">
              <a:lnSpc>
                <a:spcPts val="3520"/>
              </a:lnSpc>
            </a:pPr>
            <a:r>
              <a:rPr lang="de-DE" sz="2000" b="0" i="1" kern="0" dirty="0">
                <a:solidFill>
                  <a:srgbClr val="C00000"/>
                </a:solidFill>
                <a:latin typeface="Arial"/>
                <a:ea typeface="Economica"/>
                <a:cs typeface="Economica"/>
                <a:sym typeface="Economica"/>
              </a:rPr>
              <a:t>Distributed Computing</a:t>
            </a:r>
            <a:endParaRPr lang="de-DE" sz="2000" b="0" i="1" dirty="0">
              <a:solidFill>
                <a:srgbClr val="C00000"/>
              </a:solidFill>
            </a:endParaRPr>
          </a:p>
        </p:txBody>
      </p:sp>
      <p:sp>
        <p:nvSpPr>
          <p:cNvPr id="28" name="Rechteck: abgerundete Ecken 27">
            <a:extLst>
              <a:ext uri="{FF2B5EF4-FFF2-40B4-BE49-F238E27FC236}">
                <a16:creationId xmlns:a16="http://schemas.microsoft.com/office/drawing/2014/main" id="{765D6BCB-3DE4-01DA-8107-A2817F5C1870}"/>
              </a:ext>
            </a:extLst>
          </p:cNvPr>
          <p:cNvSpPr/>
          <p:nvPr/>
        </p:nvSpPr>
        <p:spPr>
          <a:xfrm>
            <a:off x="5054124" y="4176466"/>
            <a:ext cx="6694851" cy="143615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50800" dir="30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30" name="Textplatzhalter 4">
            <a:extLst>
              <a:ext uri="{FF2B5EF4-FFF2-40B4-BE49-F238E27FC236}">
                <a16:creationId xmlns:a16="http://schemas.microsoft.com/office/drawing/2014/main" id="{8AE46246-8E92-059F-3DB2-492117BBFAF8}"/>
              </a:ext>
            </a:extLst>
          </p:cNvPr>
          <p:cNvSpPr txBox="1">
            <a:spLocks/>
          </p:cNvSpPr>
          <p:nvPr/>
        </p:nvSpPr>
        <p:spPr>
          <a:xfrm>
            <a:off x="5187042" y="4200598"/>
            <a:ext cx="6456513" cy="130970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815557" rtl="0" eaLnBrk="1" latinLnBrk="0" hangingPunct="1">
              <a:lnSpc>
                <a:spcPts val="2640"/>
              </a:lnSpc>
              <a:spcBef>
                <a:spcPts val="0"/>
              </a:spcBef>
              <a:buFontTx/>
              <a:buNone/>
              <a:defRPr sz="22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11668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Tx/>
              <a:buNone/>
              <a:defRPr sz="21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944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Tx/>
              <a:buNone/>
              <a:defRPr sz="17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7225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Tx/>
              <a:buNone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5003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Tx/>
              <a:buNone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2782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0560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58339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611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087382">
              <a:lnSpc>
                <a:spcPts val="3520"/>
              </a:lnSpc>
            </a:pPr>
            <a:r>
              <a:rPr lang="en-US" sz="2267" i="1" dirty="0"/>
              <a:t>Computing is the heart of modern technology, powering innovation, transforming industries, and shaping the future of our society</a:t>
            </a:r>
            <a:r>
              <a:rPr lang="de-DE" sz="2267" i="1" dirty="0"/>
              <a:t>! </a:t>
            </a:r>
          </a:p>
        </p:txBody>
      </p:sp>
      <p:pic>
        <p:nvPicPr>
          <p:cNvPr id="32" name="Grafik 31" descr="Ein Bild, das Text, Im Haus enthält.&#10;&#10;Automatisch generierte Beschreibung">
            <a:extLst>
              <a:ext uri="{FF2B5EF4-FFF2-40B4-BE49-F238E27FC236}">
                <a16:creationId xmlns:a16="http://schemas.microsoft.com/office/drawing/2014/main" id="{1A4ECE6B-7DBA-B7B6-E01D-59E93ABAE4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765" y="4041731"/>
            <a:ext cx="2035253" cy="1252464"/>
          </a:xfrm>
          <a:prstGeom prst="rect">
            <a:avLst/>
          </a:prstGeom>
        </p:spPr>
      </p:pic>
      <p:pic>
        <p:nvPicPr>
          <p:cNvPr id="33" name="Grafik 32" descr="Ein Bild, das Screenshot, Licht, Wasser, Electric Blue (Farbe) enthält.&#10;&#10;Automatisch generierte Beschreibung">
            <a:extLst>
              <a:ext uri="{FF2B5EF4-FFF2-40B4-BE49-F238E27FC236}">
                <a16:creationId xmlns:a16="http://schemas.microsoft.com/office/drawing/2014/main" id="{5DA9598B-1071-AF84-648E-00D2A7C265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4502" y="5056165"/>
            <a:ext cx="2553895" cy="1021557"/>
          </a:xfrm>
          <a:prstGeom prst="rect">
            <a:avLst/>
          </a:prstGeom>
        </p:spPr>
      </p:pic>
      <p:sp>
        <p:nvSpPr>
          <p:cNvPr id="35" name="Rechteck 34">
            <a:extLst>
              <a:ext uri="{FF2B5EF4-FFF2-40B4-BE49-F238E27FC236}">
                <a16:creationId xmlns:a16="http://schemas.microsoft.com/office/drawing/2014/main" id="{38AD6E4E-C71B-D368-9965-D3BAF33C1644}"/>
              </a:ext>
            </a:extLst>
          </p:cNvPr>
          <p:cNvSpPr/>
          <p:nvPr/>
        </p:nvSpPr>
        <p:spPr>
          <a:xfrm>
            <a:off x="2024502" y="5056165"/>
            <a:ext cx="2553895" cy="102155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9" name="Grafik 18" descr="Ein Bild, das Text, Person, Screenshot, Technologie enthält.&#10;&#10;Automatisch generierte Beschreibung">
            <a:extLst>
              <a:ext uri="{FF2B5EF4-FFF2-40B4-BE49-F238E27FC236}">
                <a16:creationId xmlns:a16="http://schemas.microsoft.com/office/drawing/2014/main" id="{2930CAB0-546C-BE48-2285-3461B530F9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87828" y="1094196"/>
            <a:ext cx="2315049" cy="964604"/>
          </a:xfrm>
          <a:prstGeom prst="rect">
            <a:avLst/>
          </a:prstGeom>
        </p:spPr>
      </p:pic>
      <p:pic>
        <p:nvPicPr>
          <p:cNvPr id="27" name="Grafik 26" descr="Ein Bild, das Menschliches Gesicht, Kleidung, Person, Mädchen enthält.&#10;&#10;Automatisch generierte Beschreibung">
            <a:extLst>
              <a:ext uri="{FF2B5EF4-FFF2-40B4-BE49-F238E27FC236}">
                <a16:creationId xmlns:a16="http://schemas.microsoft.com/office/drawing/2014/main" id="{19878C29-2452-B7FF-B613-4546AEB372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59213" y="1789508"/>
            <a:ext cx="2376911" cy="948093"/>
          </a:xfrm>
          <a:prstGeom prst="rect">
            <a:avLst/>
          </a:prstGeom>
        </p:spPr>
      </p:pic>
      <p:sp>
        <p:nvSpPr>
          <p:cNvPr id="34" name="Rechteck 33">
            <a:extLst>
              <a:ext uri="{FF2B5EF4-FFF2-40B4-BE49-F238E27FC236}">
                <a16:creationId xmlns:a16="http://schemas.microsoft.com/office/drawing/2014/main" id="{42A9DCF3-A9FB-4ADC-C0FF-FB536F476E94}"/>
              </a:ext>
            </a:extLst>
          </p:cNvPr>
          <p:cNvSpPr/>
          <p:nvPr/>
        </p:nvSpPr>
        <p:spPr>
          <a:xfrm>
            <a:off x="7759213" y="1789508"/>
            <a:ext cx="2376911" cy="948093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18918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361C1F-C886-492D-87F1-4C5BE47DB1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Grafiken, Grafikdesign, Screenshot, Schrift enthält.&#10;&#10;Automatisch generierte Beschreibung">
            <a:extLst>
              <a:ext uri="{FF2B5EF4-FFF2-40B4-BE49-F238E27FC236}">
                <a16:creationId xmlns:a16="http://schemas.microsoft.com/office/drawing/2014/main" id="{28726E96-E848-ACA9-B794-C27CE47B2D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8373" y="322655"/>
            <a:ext cx="769022" cy="874549"/>
          </a:xfrm>
          <a:prstGeom prst="rect">
            <a:avLst/>
          </a:prstGeom>
        </p:spPr>
      </p:pic>
      <p:sp>
        <p:nvSpPr>
          <p:cNvPr id="6" name="Textplatzhalter 1">
            <a:extLst>
              <a:ext uri="{FF2B5EF4-FFF2-40B4-BE49-F238E27FC236}">
                <a16:creationId xmlns:a16="http://schemas.microsoft.com/office/drawing/2014/main" id="{F4C0F9B6-C52A-1D4C-6383-C7817B9D4D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0627" y="2480963"/>
            <a:ext cx="10990745" cy="2109510"/>
          </a:xfrm>
        </p:spPr>
        <p:txBody>
          <a:bodyPr/>
          <a:lstStyle/>
          <a:p>
            <a:pPr algn="ctr"/>
            <a:endParaRPr lang="de-DE" sz="4000" i="1" dirty="0"/>
          </a:p>
          <a:p>
            <a:pPr algn="ctr">
              <a:lnSpc>
                <a:spcPct val="100000"/>
              </a:lnSpc>
            </a:pPr>
            <a:r>
              <a:rPr lang="de-DE" sz="4000" i="1" dirty="0"/>
              <a:t>Reliable and </a:t>
            </a:r>
            <a:r>
              <a:rPr lang="de-DE" sz="4000" i="1" dirty="0" err="1"/>
              <a:t>Sustainable</a:t>
            </a:r>
            <a:r>
              <a:rPr lang="de-DE" sz="4000" i="1" dirty="0"/>
              <a:t> AI: </a:t>
            </a:r>
          </a:p>
          <a:p>
            <a:pPr algn="ctr">
              <a:lnSpc>
                <a:spcPct val="100000"/>
              </a:lnSpc>
            </a:pPr>
            <a:r>
              <a:rPr lang="de-DE" sz="4000" i="1" dirty="0"/>
              <a:t>The Need </a:t>
            </a:r>
            <a:r>
              <a:rPr lang="de-DE" sz="4000" i="1" dirty="0" err="1"/>
              <a:t>to</a:t>
            </a:r>
            <a:r>
              <a:rPr lang="de-DE" sz="4000" i="1" dirty="0"/>
              <a:t> </a:t>
            </a:r>
            <a:r>
              <a:rPr lang="de-DE" sz="4000" i="1" dirty="0" err="1"/>
              <a:t>Rethink</a:t>
            </a:r>
            <a:r>
              <a:rPr lang="de-DE" sz="4000" i="1" dirty="0"/>
              <a:t> </a:t>
            </a:r>
            <a:r>
              <a:rPr lang="de-DE" sz="4000" i="1" dirty="0" err="1"/>
              <a:t>Current</a:t>
            </a:r>
            <a:r>
              <a:rPr lang="de-DE" sz="4000" i="1" dirty="0"/>
              <a:t> Computing!</a:t>
            </a:r>
            <a:endParaRPr lang="de-DE" sz="4000" b="1" i="1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29632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 descr="Ein Bild, das Metallwaren enthält.&#10;&#10;Automatisch generierte Beschreibung">
            <a:extLst>
              <a:ext uri="{FF2B5EF4-FFF2-40B4-BE49-F238E27FC236}">
                <a16:creationId xmlns:a16="http://schemas.microsoft.com/office/drawing/2014/main" id="{57335D6D-7507-CC47-5CAC-931FC9A357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208" y="5687849"/>
            <a:ext cx="1088402" cy="871433"/>
          </a:xfrm>
          <a:prstGeom prst="rect">
            <a:avLst/>
          </a:prstGeom>
        </p:spPr>
      </p:pic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008D99B-4D67-2C49-A66F-E725AD2704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2800" y="441325"/>
            <a:ext cx="11306175" cy="508794"/>
          </a:xfrm>
        </p:spPr>
        <p:txBody>
          <a:bodyPr/>
          <a:lstStyle/>
          <a:p>
            <a:pPr lvl="0"/>
            <a:r>
              <a:rPr lang="en-US" dirty="0"/>
              <a:t>Are There Fundamental Limitations to Be Aware Of?</a:t>
            </a:r>
          </a:p>
        </p:txBody>
      </p:sp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D054D56D-5A37-0F3E-6E04-5C5BB35B1686}"/>
              </a:ext>
            </a:extLst>
          </p:cNvPr>
          <p:cNvSpPr/>
          <p:nvPr/>
        </p:nvSpPr>
        <p:spPr>
          <a:xfrm>
            <a:off x="2432236" y="1796547"/>
            <a:ext cx="6596094" cy="68025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50800" dir="30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1BAB2A2C-7EE0-ABAF-99C4-BAD10CCF21AA}"/>
              </a:ext>
            </a:extLst>
          </p:cNvPr>
          <p:cNvSpPr txBox="1"/>
          <p:nvPr/>
        </p:nvSpPr>
        <p:spPr>
          <a:xfrm>
            <a:off x="2026963" y="1914386"/>
            <a:ext cx="7406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What can actually be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computed on digital hardware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?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C928EBAC-DE84-9535-531D-B8318643E9BC}"/>
              </a:ext>
            </a:extLst>
          </p:cNvPr>
          <p:cNvSpPr txBox="1"/>
          <p:nvPr/>
        </p:nvSpPr>
        <p:spPr>
          <a:xfrm>
            <a:off x="403123" y="1260491"/>
            <a:ext cx="933232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…Delving Deeper!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883A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" name="Grafik 2" descr="Ein Bild, das Text, Elektronik, Schaltkreis enthält.&#10;&#10;Automatisch generierte Beschreibung">
            <a:extLst>
              <a:ext uri="{FF2B5EF4-FFF2-40B4-BE49-F238E27FC236}">
                <a16:creationId xmlns:a16="http://schemas.microsoft.com/office/drawing/2014/main" id="{5B51295B-0636-3683-4546-6549D2EC9A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7416" y="3029368"/>
            <a:ext cx="1668931" cy="940860"/>
          </a:xfrm>
          <a:prstGeom prst="rect">
            <a:avLst/>
          </a:prstGeom>
        </p:spPr>
      </p:pic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ED1F766B-2D2A-6622-702C-CB196E2B9722}"/>
              </a:ext>
            </a:extLst>
          </p:cNvPr>
          <p:cNvSpPr/>
          <p:nvPr/>
        </p:nvSpPr>
        <p:spPr>
          <a:xfrm>
            <a:off x="2821006" y="3199558"/>
            <a:ext cx="8707040" cy="95718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50800" dir="30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FBC7B86F-147F-59ED-6ABA-6B1F29652296}"/>
              </a:ext>
            </a:extLst>
          </p:cNvPr>
          <p:cNvSpPr txBox="1"/>
          <p:nvPr/>
        </p:nvSpPr>
        <p:spPr>
          <a:xfrm>
            <a:off x="2821006" y="3317397"/>
            <a:ext cx="86175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computable problem (function)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is one for which the input-output relation can be computed on a digital machine for any given accuracy.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232323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hteck: abgerundete Ecken 13">
            <a:extLst>
              <a:ext uri="{FF2B5EF4-FFF2-40B4-BE49-F238E27FC236}">
                <a16:creationId xmlns:a16="http://schemas.microsoft.com/office/drawing/2014/main" id="{ADB3B968-D75F-C5CC-8B27-CF872855A8BA}"/>
              </a:ext>
            </a:extLst>
          </p:cNvPr>
          <p:cNvSpPr/>
          <p:nvPr/>
        </p:nvSpPr>
        <p:spPr>
          <a:xfrm>
            <a:off x="1363621" y="5041805"/>
            <a:ext cx="7601323" cy="76944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50800" dir="30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AF084150-41CC-1ACF-B604-C3F978C5B493}"/>
              </a:ext>
            </a:extLst>
          </p:cNvPr>
          <p:cNvSpPr txBox="1"/>
          <p:nvPr/>
        </p:nvSpPr>
        <p:spPr>
          <a:xfrm>
            <a:off x="1455644" y="5041805"/>
            <a:ext cx="75093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Non-computable problems can be tackled successfully in practice, if limited precision succeeds!</a:t>
            </a:r>
            <a:endParaRPr kumimoji="0" lang="de-DE" sz="2200" b="0" i="1" u="none" strike="noStrike" kern="1200" cap="none" spc="0" normalizeH="0" baseline="0" noProof="0" dirty="0">
              <a:ln>
                <a:noFill/>
              </a:ln>
              <a:solidFill>
                <a:srgbClr val="00883A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2927BAA5-5BDF-B6AE-FAC1-DBF527DCF59E}"/>
              </a:ext>
            </a:extLst>
          </p:cNvPr>
          <p:cNvSpPr txBox="1"/>
          <p:nvPr/>
        </p:nvSpPr>
        <p:spPr>
          <a:xfrm>
            <a:off x="1038647" y="6090094"/>
            <a:ext cx="878408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But we have no guarantees of correctness, hence no reliability!</a:t>
            </a:r>
            <a:endParaRPr kumimoji="0" lang="de-DE" sz="22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7FE6CD06-01B4-9259-DFE4-5C5A498A005A}"/>
              </a:ext>
            </a:extLst>
          </p:cNvPr>
          <p:cNvSpPr txBox="1"/>
          <p:nvPr/>
        </p:nvSpPr>
        <p:spPr>
          <a:xfrm>
            <a:off x="403123" y="4547513"/>
            <a:ext cx="933232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What about Non-Computability?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883A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0" name="Grafik 19" descr="Ein Bild, das Grafiken, Grafikdesign, Screenshot, Schrift enthält.&#10;&#10;Automatisch generierte Beschreibung">
            <a:extLst>
              <a:ext uri="{FF2B5EF4-FFF2-40B4-BE49-F238E27FC236}">
                <a16:creationId xmlns:a16="http://schemas.microsoft.com/office/drawing/2014/main" id="{0731AFC4-21B9-DC43-BE6E-60FD83F4C0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8373" y="322655"/>
            <a:ext cx="769022" cy="874549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EBED3CB6-88BC-F8A3-D720-07AC1D7312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33603" y="1400539"/>
            <a:ext cx="2491964" cy="1173428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33FD6ED5-32B4-5057-A2F6-B2D4BE260ADD}"/>
              </a:ext>
            </a:extLst>
          </p:cNvPr>
          <p:cNvSpPr txBox="1"/>
          <p:nvPr/>
        </p:nvSpPr>
        <p:spPr>
          <a:xfrm>
            <a:off x="10094399" y="2590268"/>
            <a:ext cx="14336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Turing-Machine</a:t>
            </a:r>
          </a:p>
        </p:txBody>
      </p:sp>
    </p:spTree>
    <p:extLst>
      <p:ext uri="{BB962C8B-B14F-4D97-AF65-F5344CB8AC3E}">
        <p14:creationId xmlns:p14="http://schemas.microsoft.com/office/powerpoint/2010/main" val="1042112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7" grpId="0" animBg="1"/>
      <p:bldP spid="12" grpId="0"/>
      <p:bldP spid="14" grpId="0" animBg="1"/>
      <p:bldP spid="15" grpId="0"/>
      <p:bldP spid="16" grpId="0"/>
      <p:bldP spid="18" grpId="0"/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824DE5C7-EF5F-4493-14A1-4567702FD88D}"/>
              </a:ext>
            </a:extLst>
          </p:cNvPr>
          <p:cNvSpPr/>
          <p:nvPr/>
        </p:nvSpPr>
        <p:spPr>
          <a:xfrm>
            <a:off x="777240" y="2844642"/>
            <a:ext cx="9692639" cy="382728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50800" dir="30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8E7E7EF6-DB1E-A852-1F82-ECBB443C124B}"/>
                  </a:ext>
                </a:extLst>
              </p:cNvPr>
              <p:cNvSpPr txBox="1"/>
              <p:nvPr/>
            </p:nvSpPr>
            <p:spPr>
              <a:xfrm>
                <a:off x="997562" y="4389574"/>
                <a:ext cx="10751413" cy="20074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83A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Theorem (</a:t>
                </a: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883A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Boche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83A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, </a:t>
                </a: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883A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Fono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83A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, Kutyniok; 2023):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Fix parameters </a:t>
                </a:r>
                <a14:m>
                  <m:oMath xmlns:m="http://schemas.openxmlformats.org/officeDocument/2006/math">
                    <m:r>
                      <a:rPr kumimoji="0" lang="de-DE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𝜖</m:t>
                    </m:r>
                    <m:r>
                      <a:rPr kumimoji="0" lang="de-DE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∈</m:t>
                    </m:r>
                    <m:d>
                      <m:dPr>
                        <m:ctrlPr>
                          <a:rPr kumimoji="0" lang="de-DE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de-DE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0,</m:t>
                        </m:r>
                        <m:f>
                          <m:fPr>
                            <m:ctrlPr>
                              <a:rPr kumimoji="0" lang="de-DE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232323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de-DE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232323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de-DE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232323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4</m:t>
                            </m:r>
                          </m:den>
                        </m:f>
                      </m:e>
                    </m:d>
                    <m:r>
                      <a:rPr kumimoji="0" lang="de-DE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 </m:t>
                    </m:r>
                    <m:r>
                      <a:rPr kumimoji="0" lang="de-DE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𝑁</m:t>
                    </m:r>
                    <m:r>
                      <a:rPr kumimoji="0" lang="de-DE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≥2, </m:t>
                    </m:r>
                  </m:oMath>
                </a14:m>
                <a:r>
                  <a:rPr kumimoji="0" lang="de-DE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and </a:t>
                </a:r>
                <a14:m>
                  <m:oMath xmlns:m="http://schemas.openxmlformats.org/officeDocument/2006/math">
                    <m:r>
                      <a:rPr kumimoji="0" lang="de-DE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𝑚</m:t>
                    </m:r>
                    <m:r>
                      <a:rPr kumimoji="0" lang="de-DE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&lt;</m:t>
                    </m:r>
                    <m:r>
                      <a:rPr kumimoji="0" lang="de-DE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𝑁</m:t>
                    </m:r>
                    <m:r>
                      <a:rPr kumimoji="0" lang="de-DE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. </m:t>
                    </m:r>
                    <m:r>
                      <a:rPr kumimoji="0" lang="de-DE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 </m:t>
                    </m:r>
                  </m:oMath>
                </a14:m>
                <a:r>
                  <a:rPr kumimoji="0" lang="de-DE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/>
                    <a:ea typeface="Cambria Math" panose="02040503050406030204" pitchFamily="18" charset="0"/>
                    <a:cs typeface="+mn-cs"/>
                  </a:rPr>
                  <a:t>There</a:t>
                </a:r>
                <a:r>
                  <a:rPr kumimoji="0" lang="de-DE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/>
                    <a:ea typeface="Cambria Math" panose="02040503050406030204" pitchFamily="18" charset="0"/>
                    <a:cs typeface="+mn-cs"/>
                  </a:rPr>
                  <a:t> </a:t>
                </a:r>
                <a:r>
                  <a:rPr kumimoji="0" lang="de-DE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/>
                    <a:ea typeface="Cambria Math" panose="02040503050406030204" pitchFamily="18" charset="0"/>
                    <a:cs typeface="+mn-cs"/>
                  </a:rPr>
                  <a:t>does</a:t>
                </a:r>
                <a:r>
                  <a:rPr kumimoji="0" lang="de-DE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/>
                    <a:ea typeface="Cambria Math" panose="02040503050406030204" pitchFamily="18" charset="0"/>
                    <a:cs typeface="+mn-cs"/>
                  </a:rPr>
                  <a:t> </a:t>
                </a:r>
                <a:r>
                  <a:rPr kumimoji="0" lang="de-DE" sz="20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/>
                    <a:ea typeface="Cambria Math" panose="02040503050406030204" pitchFamily="18" charset="0"/>
                    <a:cs typeface="+mn-cs"/>
                  </a:rPr>
                  <a:t>not </a:t>
                </a:r>
                <a:r>
                  <a:rPr kumimoji="0" lang="de-DE" sz="20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/>
                    <a:ea typeface="Cambria Math" panose="02040503050406030204" pitchFamily="18" charset="0"/>
                    <a:cs typeface="+mn-cs"/>
                  </a:rPr>
                  <a:t>exist</a:t>
                </a:r>
                <a:r>
                  <a:rPr kumimoji="0" lang="de-DE" sz="20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/>
                    <a:ea typeface="Cambria Math" panose="02040503050406030204" pitchFamily="18" charset="0"/>
                    <a:cs typeface="+mn-cs"/>
                  </a:rPr>
                  <a:t> a (Turing-)  </a:t>
                </a:r>
                <a:r>
                  <a:rPr kumimoji="0" lang="de-DE" sz="20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/>
                    <a:ea typeface="Cambria Math" panose="02040503050406030204" pitchFamily="18" charset="0"/>
                    <a:cs typeface="+mn-cs"/>
                  </a:rPr>
                  <a:t>computable</a:t>
                </a:r>
                <a:r>
                  <a:rPr kumimoji="0" lang="de-DE" sz="20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/>
                    <a:ea typeface="Cambria Math" panose="02040503050406030204" pitchFamily="18" charset="0"/>
                    <a:cs typeface="+mn-cs"/>
                  </a:rPr>
                  <a:t> </a:t>
                </a:r>
                <a:r>
                  <a:rPr kumimoji="0" lang="de-DE" sz="20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/>
                    <a:ea typeface="Cambria Math" panose="02040503050406030204" pitchFamily="18" charset="0"/>
                    <a:cs typeface="+mn-cs"/>
                  </a:rPr>
                  <a:t>function</a:t>
                </a:r>
                <a:r>
                  <a:rPr kumimoji="0" lang="de-DE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/>
                    <a:ea typeface="Cambria Math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de-DE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kumimoji="0" lang="de-DE" sz="24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Ψ</m:t>
                        </m:r>
                      </m:e>
                    </m:acc>
                    <m:r>
                      <a:rPr kumimoji="0" lang="de-DE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883A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de-DE" sz="24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883A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:</m:t>
                    </m:r>
                    <m:sSup>
                      <m:sSupPr>
                        <m:ctrlPr>
                          <a:rPr kumimoji="0" lang="de-DE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de-DE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ℂ</m:t>
                        </m:r>
                      </m:e>
                      <m:sup>
                        <m:r>
                          <a:rPr kumimoji="0" lang="de-DE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𝑚</m:t>
                        </m:r>
                        <m:r>
                          <a:rPr kumimoji="0" lang="de-DE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×</m:t>
                        </m:r>
                        <m:r>
                          <m:rPr>
                            <m:sty m:val="p"/>
                          </m:rPr>
                          <a:rPr kumimoji="0" lang="de-DE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N</m:t>
                        </m:r>
                      </m:sup>
                    </m:sSup>
                    <m:r>
                      <a:rPr kumimoji="0" lang="de-DE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  <m:sSup>
                      <m:sSupPr>
                        <m:ctrlPr>
                          <a:rPr kumimoji="0" lang="de-DE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de-DE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ℂ</m:t>
                        </m:r>
                      </m:e>
                      <m:sup>
                        <m:r>
                          <a:rPr kumimoji="0" lang="de-DE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𝑚</m:t>
                        </m:r>
                      </m:sup>
                    </m:sSup>
                    <m:r>
                      <a:rPr kumimoji="0" lang="de-DE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→</m:t>
                    </m:r>
                    <m:sSup>
                      <m:sSupPr>
                        <m:ctrlPr>
                          <a:rPr kumimoji="0" lang="de-DE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de-DE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ℂ</m:t>
                        </m:r>
                      </m:e>
                      <m:sup>
                        <m:r>
                          <a:rPr kumimoji="0" lang="de-DE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𝑁</m:t>
                        </m:r>
                      </m:sup>
                    </m:sSup>
                    <m:r>
                      <a:rPr kumimoji="0" lang="de-DE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 </m:t>
                    </m:r>
                  </m:oMath>
                </a14:m>
                <a:r>
                  <a:rPr kumimoji="0" lang="de-DE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/>
                    <a:ea typeface="Cambria Math" panose="02040503050406030204" pitchFamily="18" charset="0"/>
                    <a:cs typeface="+mn-cs"/>
                  </a:rPr>
                  <a:t>such </a:t>
                </a:r>
                <a:r>
                  <a:rPr kumimoji="0" lang="de-DE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/>
                    <a:ea typeface="Cambria Math" panose="02040503050406030204" pitchFamily="18" charset="0"/>
                    <a:cs typeface="+mn-cs"/>
                  </a:rPr>
                  <a:t>that</a:t>
                </a:r>
                <a:endParaRPr kumimoji="0" lang="de-DE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32323"/>
                  </a:solidFill>
                  <a:effectLst/>
                  <a:uLnTx/>
                  <a:uFillTx/>
                  <a:latin typeface="Arial" panose="020B0604020202020204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/>
                    <a:ea typeface="Cambria Math" panose="02040503050406030204" pitchFamily="18" charset="0"/>
                    <a:cs typeface="+mn-cs"/>
                  </a:rPr>
                  <a:t>sup</a:t>
                </a:r>
                <a:r>
                  <a:rPr kumimoji="0" lang="de-DE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/>
                    <a:ea typeface="Cambria Math" panose="02040503050406030204" pitchFamily="18" charset="0"/>
                    <a:cs typeface="+mn-cs"/>
                  </a:rPr>
                  <a:t>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de-DE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d>
                          <m:dPr>
                            <m:begChr m:val="‖"/>
                            <m:endChr m:val="‖"/>
                            <m:ctrlPr>
                              <a:rPr kumimoji="0" lang="de-DE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232323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kumimoji="0" lang="de-DE" sz="24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232323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Ψ</m:t>
                            </m:r>
                            <m:d>
                              <m:dPr>
                                <m:ctrlPr>
                                  <a:rPr kumimoji="0" lang="de-DE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232323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de-DE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232323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𝐴</m:t>
                                </m:r>
                                <m:r>
                                  <a:rPr kumimoji="0" lang="de-DE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232323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,</m:t>
                                </m:r>
                                <m:r>
                                  <a:rPr kumimoji="0" lang="de-DE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232323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𝑦</m:t>
                                </m:r>
                              </m:e>
                            </m:d>
                            <m:r>
                              <a:rPr kumimoji="0" lang="de-DE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232323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−</m:t>
                            </m:r>
                            <m:acc>
                              <m:accPr>
                                <m:chr m:val="̂"/>
                                <m:ctrlPr>
                                  <a:rPr kumimoji="0" lang="de-DE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232323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sty m:val="p"/>
                                  </m:rPr>
                                  <a:rPr kumimoji="0" lang="de-DE" sz="24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232323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Ψ</m:t>
                                </m:r>
                              </m:e>
                            </m:acc>
                            <m:r>
                              <a:rPr kumimoji="0" lang="de-DE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232323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(</m:t>
                            </m:r>
                            <m:r>
                              <a:rPr kumimoji="0" lang="de-DE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232323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𝐴</m:t>
                            </m:r>
                            <m:r>
                              <a:rPr kumimoji="0" lang="de-DE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232323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,</m:t>
                            </m:r>
                            <m:r>
                              <a:rPr kumimoji="0" lang="de-DE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232323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𝑦</m:t>
                            </m:r>
                            <m:r>
                              <a:rPr kumimoji="0" lang="de-DE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232323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)</m:t>
                            </m:r>
                          </m:e>
                        </m:d>
                      </m:e>
                      <m:sub>
                        <m:r>
                          <a:rPr kumimoji="0" lang="de-DE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2</m:t>
                        </m:r>
                      </m:sub>
                    </m:sSub>
                    <m:r>
                      <a:rPr kumimoji="0" lang="de-DE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&lt;</m:t>
                    </m:r>
                    <m:f>
                      <m:fPr>
                        <m:ctrlPr>
                          <a:rPr kumimoji="0" lang="de-DE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de-DE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de-DE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4</m:t>
                        </m:r>
                      </m:den>
                    </m:f>
                    <m:r>
                      <a:rPr kumimoji="0" lang="de-DE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. </m:t>
                    </m:r>
                  </m:oMath>
                </a14:m>
                <a:endParaRPr kumimoji="0" lang="de-DE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232323"/>
                  </a:solidFill>
                  <a:effectLst/>
                  <a:uLnTx/>
                  <a:uFillTx/>
                  <a:latin typeface="Arial" panose="020B0604020202020204"/>
                  <a:ea typeface="Cambria Math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8E7E7EF6-DB1E-A852-1F82-ECBB443C12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7562" y="4389574"/>
                <a:ext cx="10751413" cy="2007473"/>
              </a:xfrm>
              <a:prstGeom prst="rect">
                <a:avLst/>
              </a:prstGeom>
              <a:blipFill>
                <a:blip r:embed="rId2"/>
                <a:stretch>
                  <a:fillRect l="-624" t="-121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008D99B-4D67-2C49-A66F-E725AD2704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2800" y="441325"/>
            <a:ext cx="11306175" cy="508794"/>
          </a:xfrm>
        </p:spPr>
        <p:txBody>
          <a:bodyPr/>
          <a:lstStyle/>
          <a:p>
            <a:pPr lvl="0"/>
            <a:r>
              <a:rPr lang="en-US" dirty="0"/>
              <a:t>Very Disappointing News</a:t>
            </a:r>
          </a:p>
        </p:txBody>
      </p:sp>
      <p:sp>
        <p:nvSpPr>
          <p:cNvPr id="23" name="Rechteck: abgerundete Ecken 22">
            <a:extLst>
              <a:ext uri="{FF2B5EF4-FFF2-40B4-BE49-F238E27FC236}">
                <a16:creationId xmlns:a16="http://schemas.microsoft.com/office/drawing/2014/main" id="{3DB0865D-E789-4A63-92FF-DB33D04B49EE}"/>
              </a:ext>
            </a:extLst>
          </p:cNvPr>
          <p:cNvSpPr/>
          <p:nvPr/>
        </p:nvSpPr>
        <p:spPr>
          <a:xfrm>
            <a:off x="544945" y="1196338"/>
            <a:ext cx="7136015" cy="116871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50800" dir="30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1FEF6432-E8C5-4B52-B796-153A72BE6D29}"/>
              </a:ext>
            </a:extLst>
          </p:cNvPr>
          <p:cNvSpPr txBox="1"/>
          <p:nvPr/>
        </p:nvSpPr>
        <p:spPr>
          <a:xfrm>
            <a:off x="692727" y="1212221"/>
            <a:ext cx="68693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Theorem (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Boche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Fono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Kutyniok; 2023):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The solution of a finite-dimensional inverse problem is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not (Turing-)computable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(by a deep neural network).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232323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6" name="Grafik 25" descr="Ein Bild, das Text, Elektronik, Schaltkreis enthält.&#10;&#10;Automatisch generierte Beschreibung">
            <a:extLst>
              <a:ext uri="{FF2B5EF4-FFF2-40B4-BE49-F238E27FC236}">
                <a16:creationId xmlns:a16="http://schemas.microsoft.com/office/drawing/2014/main" id="{EB447A89-AC11-47D9-9AD6-281E305A10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3701" y="584243"/>
            <a:ext cx="2297728" cy="1295344"/>
          </a:xfrm>
          <a:prstGeom prst="rect">
            <a:avLst/>
          </a:prstGeom>
        </p:spPr>
      </p:pic>
      <p:pic>
        <p:nvPicPr>
          <p:cNvPr id="3" name="Grafik 2" descr="Ein Bild, das Grafiken, Grafikdesign, Screenshot, Schrift enthält.&#10;&#10;Automatisch generierte Beschreibung">
            <a:extLst>
              <a:ext uri="{FF2B5EF4-FFF2-40B4-BE49-F238E27FC236}">
                <a16:creationId xmlns:a16="http://schemas.microsoft.com/office/drawing/2014/main" id="{D793DB8B-5EC2-6861-9068-B208A9B969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8373" y="322655"/>
            <a:ext cx="769022" cy="8745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08B71572-93D6-D853-23FC-98E3C1442E5E}"/>
                  </a:ext>
                </a:extLst>
              </p:cNvPr>
              <p:cNvSpPr txBox="1"/>
              <p:nvPr/>
            </p:nvSpPr>
            <p:spPr>
              <a:xfrm>
                <a:off x="997562" y="2894815"/>
                <a:ext cx="10751413" cy="10683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83A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Solution Set: 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For </a:t>
                </a:r>
                <a14:m>
                  <m:oMath xmlns:m="http://schemas.openxmlformats.org/officeDocument/2006/math">
                    <m:r>
                      <a:rPr kumimoji="0" lang="de-DE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𝐴</m:t>
                    </m:r>
                    <m:r>
                      <a:rPr kumimoji="0" lang="de-DE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∈</m:t>
                    </m:r>
                    <m:sSup>
                      <m:sSupPr>
                        <m:ctrlPr>
                          <a:rPr kumimoji="0" lang="de-DE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de-DE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ℂ</m:t>
                        </m:r>
                      </m:e>
                      <m:sup>
                        <m:r>
                          <a:rPr kumimoji="0" lang="de-DE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𝑚</m:t>
                        </m:r>
                        <m:r>
                          <a:rPr kumimoji="0" lang="de-DE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×</m:t>
                        </m:r>
                        <m:r>
                          <m:rPr>
                            <m:sty m:val="p"/>
                          </m:rPr>
                          <a:rPr kumimoji="0" lang="de-DE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N</m:t>
                        </m:r>
                      </m:sup>
                    </m:sSup>
                  </m:oMath>
                </a14:m>
                <a:r>
                  <a:rPr kumimoji="0" lang="de-DE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 and </a:t>
                </a:r>
                <a14:m>
                  <m:oMath xmlns:m="http://schemas.openxmlformats.org/officeDocument/2006/math">
                    <m:r>
                      <a:rPr kumimoji="0" lang="de-DE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  <m:r>
                      <a:rPr kumimoji="0" lang="de-DE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∈</m:t>
                    </m:r>
                    <m:sSup>
                      <m:sSupPr>
                        <m:ctrlPr>
                          <a:rPr kumimoji="0" lang="de-DE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de-DE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ℂ</m:t>
                        </m:r>
                      </m:e>
                      <m:sup>
                        <m:r>
                          <a:rPr kumimoji="0" lang="de-DE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𝑚</m:t>
                        </m:r>
                      </m:sup>
                    </m:sSup>
                    <m:r>
                      <a:rPr kumimoji="0" lang="de-DE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de-DE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 </m:t>
                    </m:r>
                  </m:oMath>
                </a14:m>
                <a:r>
                  <a:rPr kumimoji="0" lang="de-DE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/>
                    <a:ea typeface="Cambria Math" panose="02040503050406030204" pitchFamily="18" charset="0"/>
                    <a:cs typeface="+mn-cs"/>
                  </a:rPr>
                  <a:t>let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de-DE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Ψ</m:t>
                    </m:r>
                    <m:d>
                      <m:dPr>
                        <m:ctrlPr>
                          <a:rPr kumimoji="0" lang="de-DE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de-DE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𝐴</m:t>
                        </m:r>
                        <m:r>
                          <a:rPr kumimoji="0" lang="de-DE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,</m:t>
                        </m:r>
                        <m:r>
                          <a:rPr kumimoji="0" lang="de-DE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𝑦</m:t>
                        </m:r>
                      </m:e>
                    </m:d>
                    <m:r>
                      <a:rPr kumimoji="0" lang="de-DE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≔ </m:t>
                    </m:r>
                    <m:r>
                      <a:rPr kumimoji="0" lang="de-DE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 </m:t>
                    </m:r>
                  </m:oMath>
                </a14:m>
                <a:r>
                  <a:rPr kumimoji="0" lang="de-DE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/>
                    <a:ea typeface="Cambria Math" panose="02040503050406030204" pitchFamily="18" charset="0"/>
                    <a:cs typeface="+mn-cs"/>
                  </a:rPr>
                  <a:t>arg min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de-DE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d>
                          <m:dPr>
                            <m:begChr m:val="‖"/>
                            <m:endChr m:val="‖"/>
                            <m:ctrlPr>
                              <a:rPr kumimoji="0" lang="de-DE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232323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de-DE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232323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𝑥</m:t>
                            </m:r>
                          </m:e>
                        </m:d>
                      </m:e>
                      <m:sub>
                        <m:r>
                          <a:rPr kumimoji="0" lang="de-DE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1</m:t>
                        </m:r>
                      </m:sub>
                    </m:sSub>
                    <m:r>
                      <a:rPr kumimoji="0" lang="de-DE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 </m:t>
                    </m:r>
                  </m:oMath>
                </a14:m>
                <a:r>
                  <a:rPr kumimoji="0" lang="de-DE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/>
                    <a:ea typeface="Cambria Math" panose="02040503050406030204" pitchFamily="18" charset="0"/>
                    <a:cs typeface="+mn-cs"/>
                  </a:rPr>
                  <a:t>such </a:t>
                </a:r>
                <a:r>
                  <a:rPr kumimoji="0" lang="de-DE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/>
                    <a:ea typeface="Cambria Math" panose="02040503050406030204" pitchFamily="18" charset="0"/>
                    <a:cs typeface="+mn-cs"/>
                  </a:rPr>
                  <a:t>that</a:t>
                </a:r>
                <a:r>
                  <a:rPr kumimoji="0" lang="de-DE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/>
                    <a:ea typeface="Cambria Math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de-DE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d>
                          <m:dPr>
                            <m:begChr m:val="‖"/>
                            <m:endChr m:val="‖"/>
                            <m:ctrlPr>
                              <a:rPr kumimoji="0" lang="de-DE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232323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de-DE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232323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𝐴𝑥</m:t>
                            </m:r>
                            <m:r>
                              <a:rPr kumimoji="0" lang="de-DE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232323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−</m:t>
                            </m:r>
                            <m:r>
                              <a:rPr kumimoji="0" lang="de-DE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232323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𝑦</m:t>
                            </m:r>
                          </m:e>
                        </m:d>
                      </m:e>
                      <m:sub>
                        <m:r>
                          <a:rPr kumimoji="0" lang="de-DE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2</m:t>
                        </m:r>
                      </m:sub>
                    </m:sSub>
                    <m:r>
                      <a:rPr kumimoji="0" lang="de-DE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≤</m:t>
                    </m:r>
                    <m:r>
                      <a:rPr kumimoji="0" lang="de-DE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𝜖</m:t>
                    </m:r>
                    <m:r>
                      <a:rPr kumimoji="0" lang="de-DE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. </m:t>
                    </m:r>
                  </m:oMath>
                </a14:m>
                <a:endParaRPr kumimoji="0" lang="de-DE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232323"/>
                  </a:solidFill>
                  <a:effectLst/>
                  <a:uLnTx/>
                  <a:uFillTx/>
                  <a:latin typeface="Arial" panose="020B0604020202020204"/>
                  <a:ea typeface="Cambria Math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08B71572-93D6-D853-23FC-98E3C1442E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7562" y="2894815"/>
                <a:ext cx="10751413" cy="1068369"/>
              </a:xfrm>
              <a:prstGeom prst="rect">
                <a:avLst/>
              </a:prstGeom>
              <a:blipFill>
                <a:blip r:embed="rId6"/>
                <a:stretch>
                  <a:fillRect l="-624" b="-857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9341812B-0E4B-F2DF-1237-D6431FD64738}"/>
                  </a:ext>
                </a:extLst>
              </p:cNvPr>
              <p:cNvSpPr txBox="1"/>
              <p:nvPr/>
            </p:nvSpPr>
            <p:spPr>
              <a:xfrm>
                <a:off x="4791414" y="3864983"/>
                <a:ext cx="115006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de-DE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kumimoji="0" lang="de-DE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∈</m:t>
                    </m:r>
                  </m:oMath>
                </a14:m>
                <a:r>
                  <a:rPr kumimoji="0" lang="de-DE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de-DE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de-DE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ℂ</m:t>
                        </m:r>
                      </m:e>
                      <m:sup>
                        <m:r>
                          <a:rPr kumimoji="0" lang="de-DE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𝑁</m:t>
                        </m:r>
                      </m:sup>
                    </m:sSup>
                    <m:r>
                      <a:rPr kumimoji="0" lang="de-DE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 </m:t>
                    </m:r>
                  </m:oMath>
                </a14:m>
                <a:r>
                  <a:rPr kumimoji="0" lang="de-DE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  </a:t>
                </a:r>
              </a:p>
            </p:txBody>
          </p:sp>
        </mc:Choice>
        <mc:Fallback xmlns="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9341812B-0E4B-F2DF-1237-D6431FD647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1414" y="3864983"/>
                <a:ext cx="1150069" cy="33855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7C6B7B18-9212-4D3B-DE75-2F7F3BF37930}"/>
                  </a:ext>
                </a:extLst>
              </p:cNvPr>
              <p:cNvSpPr txBox="1"/>
              <p:nvPr/>
            </p:nvSpPr>
            <p:spPr>
              <a:xfrm>
                <a:off x="3055928" y="6225557"/>
                <a:ext cx="2752627" cy="3429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0" lang="de-DE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232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de-DE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232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𝐴</m:t>
                          </m:r>
                          <m:r>
                            <a:rPr kumimoji="0" lang="de-DE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232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,</m:t>
                          </m:r>
                          <m:r>
                            <a:rPr kumimoji="0" lang="de-DE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232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</m:d>
                      <m:r>
                        <a:rPr kumimoji="0" lang="de-DE" sz="1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32323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∈</m:t>
                      </m:r>
                      <m:sSup>
                        <m:sSupPr>
                          <m:ctrlPr>
                            <a:rPr kumimoji="0" lang="de-DE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232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de-DE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232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ℂ</m:t>
                          </m:r>
                        </m:e>
                        <m:sup>
                          <m:r>
                            <a:rPr kumimoji="0" lang="de-DE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232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𝑚</m:t>
                          </m:r>
                          <m:r>
                            <a:rPr kumimoji="0" lang="de-DE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232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×</m:t>
                          </m:r>
                          <m:r>
                            <m:rPr>
                              <m:sty m:val="p"/>
                            </m:rPr>
                            <a:rPr kumimoji="0" lang="de-DE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232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N</m:t>
                          </m:r>
                        </m:sup>
                      </m:sSup>
                      <m:r>
                        <a:rPr kumimoji="0" lang="de-DE" sz="1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32323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×</m:t>
                      </m:r>
                      <m:sSup>
                        <m:sSupPr>
                          <m:ctrlPr>
                            <a:rPr kumimoji="0" lang="de-DE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232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de-DE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232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ℂ</m:t>
                          </m:r>
                        </m:e>
                        <m:sup>
                          <m:r>
                            <a:rPr kumimoji="0" lang="de-DE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3232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𝑚</m:t>
                          </m:r>
                        </m:sup>
                      </m:sSup>
                    </m:oMath>
                  </m:oMathPara>
                </a14:m>
                <a:endParaRPr kumimoji="0" lang="de-D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232323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7C6B7B18-9212-4D3B-DE75-2F7F3BF379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5928" y="6225557"/>
                <a:ext cx="2752627" cy="342979"/>
              </a:xfrm>
              <a:prstGeom prst="rect">
                <a:avLst/>
              </a:prstGeom>
              <a:blipFill>
                <a:blip r:embed="rId8"/>
                <a:stretch>
                  <a:fillRect b="-526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35729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4" grpId="0"/>
      <p:bldP spid="9" grpId="0"/>
      <p:bldP spid="1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fik 22" descr="Ein Bild, das Metallwaren enthält.&#10;&#10;Automatisch generierte Beschreibung">
            <a:extLst>
              <a:ext uri="{FF2B5EF4-FFF2-40B4-BE49-F238E27FC236}">
                <a16:creationId xmlns:a16="http://schemas.microsoft.com/office/drawing/2014/main" id="{8EE652E3-25E4-53C3-1929-4BF54C40D3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1448" y="2579162"/>
            <a:ext cx="1453861" cy="1164039"/>
          </a:xfrm>
          <a:prstGeom prst="rect">
            <a:avLst/>
          </a:prstGeom>
        </p:spPr>
      </p:pic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008D99B-4D67-2C49-A66F-E725AD2704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2800" y="441325"/>
            <a:ext cx="11306175" cy="508794"/>
          </a:xfrm>
        </p:spPr>
        <p:txBody>
          <a:bodyPr/>
          <a:lstStyle/>
          <a:p>
            <a:r>
              <a:rPr lang="en-US" sz="2400" dirty="0">
                <a:solidFill>
                  <a:srgbClr val="00883A"/>
                </a:solidFill>
              </a:rPr>
              <a:t>More Problems with Digital Hardware</a:t>
            </a:r>
          </a:p>
        </p:txBody>
      </p: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06A2E1D5-5275-FE5A-22F0-B193CBFEDE14}"/>
              </a:ext>
            </a:extLst>
          </p:cNvPr>
          <p:cNvSpPr/>
          <p:nvPr/>
        </p:nvSpPr>
        <p:spPr>
          <a:xfrm>
            <a:off x="6626761" y="2016906"/>
            <a:ext cx="5190914" cy="130457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87FDE361-1FE1-7A47-FE89-AD8B980843D1}"/>
              </a:ext>
            </a:extLst>
          </p:cNvPr>
          <p:cNvSpPr txBox="1">
            <a:spLocks/>
          </p:cNvSpPr>
          <p:nvPr/>
        </p:nvSpPr>
        <p:spPr>
          <a:xfrm>
            <a:off x="6814032" y="2223346"/>
            <a:ext cx="5003642" cy="980009"/>
          </a:xfrm>
          <a:prstGeom prst="rect">
            <a:avLst/>
          </a:prstGeom>
        </p:spPr>
        <p:txBody>
          <a:bodyPr lIns="0" tIns="0" rIns="0" bIns="0"/>
          <a:lstStyle>
            <a:lvl1pPr marL="324000" marR="0" indent="-32400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Blip>
                <a:blip r:embed="rId4"/>
              </a:buBlip>
              <a:tabLst/>
              <a:defRPr lang="de-DE" sz="1900" kern="1200" baseline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  <a:lvl2pPr marL="611668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21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944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7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7225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5003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2782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0560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58339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611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Theorem (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Boche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Fono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Kutyniok; 2023):              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The Pseudo Inverse is </a:t>
            </a: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not (Banach-Mazur) computable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! </a:t>
            </a:r>
          </a:p>
        </p:txBody>
      </p:sp>
      <p:sp>
        <p:nvSpPr>
          <p:cNvPr id="16" name="Rechteck: abgerundete Ecken 15">
            <a:extLst>
              <a:ext uri="{FF2B5EF4-FFF2-40B4-BE49-F238E27FC236}">
                <a16:creationId xmlns:a16="http://schemas.microsoft.com/office/drawing/2014/main" id="{6CB64B4B-75A3-4DCE-11FE-9D3042335A93}"/>
              </a:ext>
            </a:extLst>
          </p:cNvPr>
          <p:cNvSpPr/>
          <p:nvPr/>
        </p:nvSpPr>
        <p:spPr>
          <a:xfrm>
            <a:off x="315231" y="3575334"/>
            <a:ext cx="5522619" cy="139291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platzhalter 3">
            <a:extLst>
              <a:ext uri="{FF2B5EF4-FFF2-40B4-BE49-F238E27FC236}">
                <a16:creationId xmlns:a16="http://schemas.microsoft.com/office/drawing/2014/main" id="{177D156F-63F7-8271-613C-08EE757F7168}"/>
              </a:ext>
            </a:extLst>
          </p:cNvPr>
          <p:cNvSpPr txBox="1">
            <a:spLocks/>
          </p:cNvSpPr>
          <p:nvPr/>
        </p:nvSpPr>
        <p:spPr>
          <a:xfrm>
            <a:off x="445812" y="3708160"/>
            <a:ext cx="5522618" cy="971181"/>
          </a:xfrm>
          <a:prstGeom prst="rect">
            <a:avLst/>
          </a:prstGeom>
        </p:spPr>
        <p:txBody>
          <a:bodyPr lIns="0" tIns="0" rIns="0" bIns="0"/>
          <a:lstStyle>
            <a:lvl1pPr marL="324000" marR="0" indent="-32400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Blip>
                <a:blip r:embed="rId4"/>
              </a:buBlip>
              <a:tabLst/>
              <a:defRPr lang="de-DE" sz="1900" kern="1200" baseline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  <a:lvl2pPr marL="611668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21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944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7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7225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5003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2782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0560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58339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611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Theorem (Bacho,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Boche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Kutyniok; 2024):                                                                         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Computing the 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solutions to the Laplace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and the diffusion equation on digital hardware causes a </a:t>
            </a: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complexity blowup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23232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Rechteck: abgerundete Ecken 17">
            <a:extLst>
              <a:ext uri="{FF2B5EF4-FFF2-40B4-BE49-F238E27FC236}">
                <a16:creationId xmlns:a16="http://schemas.microsoft.com/office/drawing/2014/main" id="{55403BF1-A284-8BC5-BF27-F7301AB324F0}"/>
              </a:ext>
            </a:extLst>
          </p:cNvPr>
          <p:cNvSpPr/>
          <p:nvPr/>
        </p:nvSpPr>
        <p:spPr>
          <a:xfrm>
            <a:off x="6365105" y="3759252"/>
            <a:ext cx="5685376" cy="152691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platzhalter 3">
            <a:extLst>
              <a:ext uri="{FF2B5EF4-FFF2-40B4-BE49-F238E27FC236}">
                <a16:creationId xmlns:a16="http://schemas.microsoft.com/office/drawing/2014/main" id="{95B7BBD6-4BBA-EE63-A47F-7E432D78F746}"/>
              </a:ext>
            </a:extLst>
          </p:cNvPr>
          <p:cNvSpPr txBox="1">
            <a:spLocks/>
          </p:cNvSpPr>
          <p:nvPr/>
        </p:nvSpPr>
        <p:spPr>
          <a:xfrm>
            <a:off x="6561748" y="3944576"/>
            <a:ext cx="5620425" cy="1232960"/>
          </a:xfrm>
          <a:prstGeom prst="rect">
            <a:avLst/>
          </a:prstGeom>
        </p:spPr>
        <p:txBody>
          <a:bodyPr lIns="0" tIns="0" rIns="0" bIns="0"/>
          <a:lstStyle>
            <a:lvl1pPr marL="324000" marR="0" indent="-32400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Blip>
                <a:blip r:embed="rId4"/>
              </a:buBlip>
              <a:tabLst/>
              <a:defRPr lang="de-DE" sz="1900" kern="1200" baseline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  <a:lvl2pPr marL="611668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21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944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7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7225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5003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2782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0560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58339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611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Theorem (Lee,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Boche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Kutyniok; 2024):                                                 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Finding the solution of most optimization problems is </a:t>
            </a: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not (Turing-)computable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; it can </a:t>
            </a: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not even be approximated 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by a Turing computable function!</a:t>
            </a:r>
          </a:p>
        </p:txBody>
      </p:sp>
      <p:sp>
        <p:nvSpPr>
          <p:cNvPr id="2" name="Rechteck: abgerundete Ecken 1">
            <a:extLst>
              <a:ext uri="{FF2B5EF4-FFF2-40B4-BE49-F238E27FC236}">
                <a16:creationId xmlns:a16="http://schemas.microsoft.com/office/drawing/2014/main" id="{171646A4-4F82-1830-04CC-7A676E749082}"/>
              </a:ext>
            </a:extLst>
          </p:cNvPr>
          <p:cNvSpPr/>
          <p:nvPr/>
        </p:nvSpPr>
        <p:spPr>
          <a:xfrm>
            <a:off x="409513" y="1696669"/>
            <a:ext cx="5328736" cy="121917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Textplatzhalter 3">
            <a:extLst>
              <a:ext uri="{FF2B5EF4-FFF2-40B4-BE49-F238E27FC236}">
                <a16:creationId xmlns:a16="http://schemas.microsoft.com/office/drawing/2014/main" id="{37DD7330-7442-4F0A-D882-C67E9DBCCE04}"/>
              </a:ext>
            </a:extLst>
          </p:cNvPr>
          <p:cNvSpPr txBox="1">
            <a:spLocks/>
          </p:cNvSpPr>
          <p:nvPr/>
        </p:nvSpPr>
        <p:spPr>
          <a:xfrm>
            <a:off x="596784" y="1903110"/>
            <a:ext cx="4942487" cy="1012733"/>
          </a:xfrm>
          <a:prstGeom prst="rect">
            <a:avLst/>
          </a:prstGeom>
        </p:spPr>
        <p:txBody>
          <a:bodyPr lIns="0" tIns="0" rIns="0" bIns="0"/>
          <a:lstStyle>
            <a:lvl1pPr marL="324000" marR="0" indent="-32400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Blip>
                <a:blip r:embed="rId4"/>
              </a:buBlip>
              <a:tabLst/>
              <a:defRPr lang="de-DE" sz="1900" kern="1200" baseline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  <a:lvl2pPr marL="611668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21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944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7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7225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5003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2782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0560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58339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611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Theorem (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Boche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Fono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Kutyniok; 2023):              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Many classification problems are also </a:t>
            </a: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not (Turing) computable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! </a:t>
            </a:r>
          </a:p>
        </p:txBody>
      </p:sp>
      <p:pic>
        <p:nvPicPr>
          <p:cNvPr id="7" name="Grafik 6" descr="Ein Bild, das Grafiken, Grafikdesign, Screenshot, Schrift enthält.&#10;&#10;Automatisch generierte Beschreibung">
            <a:extLst>
              <a:ext uri="{FF2B5EF4-FFF2-40B4-BE49-F238E27FC236}">
                <a16:creationId xmlns:a16="http://schemas.microsoft.com/office/drawing/2014/main" id="{39D0523B-B0A8-B25E-5087-2CE075D12C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78373" y="322655"/>
            <a:ext cx="769022" cy="874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461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/>
      <p:bldP spid="16" grpId="0" animBg="1"/>
      <p:bldP spid="17" grpId="0"/>
      <p:bldP spid="18" grpId="0" animBg="1"/>
      <p:bldP spid="19" grpId="0"/>
      <p:bldP spid="2" grpId="0" animBg="1"/>
      <p:bldP spid="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: abgerundete Ecken 13">
            <a:extLst>
              <a:ext uri="{FF2B5EF4-FFF2-40B4-BE49-F238E27FC236}">
                <a16:creationId xmlns:a16="http://schemas.microsoft.com/office/drawing/2014/main" id="{86B9CF63-0CF7-0219-5C07-66D4C1F9238D}"/>
              </a:ext>
            </a:extLst>
          </p:cNvPr>
          <p:cNvSpPr/>
          <p:nvPr/>
        </p:nvSpPr>
        <p:spPr>
          <a:xfrm>
            <a:off x="3351472" y="5111937"/>
            <a:ext cx="3008921" cy="41504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50800" dir="30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" name="Textplatzhalter 3">
            <a:extLst>
              <a:ext uri="{FF2B5EF4-FFF2-40B4-BE49-F238E27FC236}">
                <a16:creationId xmlns:a16="http://schemas.microsoft.com/office/drawing/2014/main" id="{73B4C1EA-0F5D-6DCC-1A35-9CF8AB1F8FBD}"/>
              </a:ext>
            </a:extLst>
          </p:cNvPr>
          <p:cNvSpPr txBox="1">
            <a:spLocks/>
          </p:cNvSpPr>
          <p:nvPr/>
        </p:nvSpPr>
        <p:spPr>
          <a:xfrm>
            <a:off x="442800" y="3481186"/>
            <a:ext cx="4084820" cy="2197822"/>
          </a:xfrm>
          <a:prstGeom prst="rect">
            <a:avLst/>
          </a:prstGeom>
        </p:spPr>
        <p:txBody>
          <a:bodyPr lIns="0" tIns="0" rIns="0" bIns="0"/>
          <a:lstStyle>
            <a:lvl1pPr marL="324000" marR="0" indent="-32400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Blip>
                <a:blip r:embed="rId3"/>
              </a:buBlip>
              <a:tabLst/>
              <a:defRPr lang="de-DE" sz="1900" kern="1200" baseline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  <a:lvl2pPr marL="611668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21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944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7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7225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5003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2782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0560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58339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611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Exciting Future Developments:</a:t>
            </a:r>
          </a:p>
          <a:p>
            <a:pPr marL="324000" marR="0" lvl="0" indent="-32400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Blip>
                <a:blip r:embed="rId3"/>
              </a:buBlip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2023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Neuromorphic computing</a:t>
            </a:r>
          </a:p>
          <a:p>
            <a:pPr marL="324000" marR="0" lvl="0" indent="-32400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Blip>
                <a:blip r:embed="rId3"/>
              </a:buBlip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2023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Biocomputing</a:t>
            </a:r>
          </a:p>
          <a:p>
            <a:pPr marL="324000" marR="0" lvl="0" indent="-32400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Blip>
                <a:blip r:embed="rId3"/>
              </a:buBlip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2023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Quantum computing</a:t>
            </a:r>
          </a:p>
        </p:txBody>
      </p:sp>
      <p:pic>
        <p:nvPicPr>
          <p:cNvPr id="7" name="Grafik 6" descr="Ein Bild, das Kunst, Text, Screenshot enthält.&#10;&#10;Automatisch generierte Beschreibung">
            <a:extLst>
              <a:ext uri="{FF2B5EF4-FFF2-40B4-BE49-F238E27FC236}">
                <a16:creationId xmlns:a16="http://schemas.microsoft.com/office/drawing/2014/main" id="{828D4D4C-2E6F-FBE6-7F9A-D255FC173D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8268" y="4001064"/>
            <a:ext cx="1473244" cy="843271"/>
          </a:xfrm>
          <a:prstGeom prst="rect">
            <a:avLst/>
          </a:prstGeom>
        </p:spPr>
      </p:pic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008D99B-4D67-2C49-A66F-E725AD2704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2800" y="441325"/>
            <a:ext cx="11306175" cy="508794"/>
          </a:xfrm>
        </p:spPr>
        <p:txBody>
          <a:bodyPr/>
          <a:lstStyle/>
          <a:p>
            <a:pPr lvl="0"/>
            <a:r>
              <a:rPr lang="en-US" dirty="0"/>
              <a:t>What now?</a:t>
            </a:r>
          </a:p>
        </p:txBody>
      </p:sp>
      <p:sp>
        <p:nvSpPr>
          <p:cNvPr id="25" name="Rechteck: abgerundete Ecken 24">
            <a:extLst>
              <a:ext uri="{FF2B5EF4-FFF2-40B4-BE49-F238E27FC236}">
                <a16:creationId xmlns:a16="http://schemas.microsoft.com/office/drawing/2014/main" id="{79C10D3C-66FF-DF32-796A-B7D433B720DC}"/>
              </a:ext>
            </a:extLst>
          </p:cNvPr>
          <p:cNvSpPr/>
          <p:nvPr/>
        </p:nvSpPr>
        <p:spPr>
          <a:xfrm>
            <a:off x="763176" y="1433617"/>
            <a:ext cx="8544182" cy="103154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50800" dir="30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884DB264-6ECE-BB8E-AE6B-DB9039DF615B}"/>
              </a:ext>
            </a:extLst>
          </p:cNvPr>
          <p:cNvSpPr txBox="1"/>
          <p:nvPr/>
        </p:nvSpPr>
        <p:spPr>
          <a:xfrm>
            <a:off x="871131" y="1449500"/>
            <a:ext cx="82699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Theorem (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Boche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Fono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Kutyniok; 2024):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The solution of a finite-dimensional inverse problem is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computable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(by a deep neural network) on an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analog (Blum-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Shub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-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Smale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) machine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!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232323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extplatzhalter 3">
            <a:extLst>
              <a:ext uri="{FF2B5EF4-FFF2-40B4-BE49-F238E27FC236}">
                <a16:creationId xmlns:a16="http://schemas.microsoft.com/office/drawing/2014/main" id="{C7ADFF0E-72CE-3A0C-0323-53E94E0FF197}"/>
              </a:ext>
            </a:extLst>
          </p:cNvPr>
          <p:cNvSpPr txBox="1">
            <a:spLocks/>
          </p:cNvSpPr>
          <p:nvPr/>
        </p:nvSpPr>
        <p:spPr>
          <a:xfrm>
            <a:off x="442800" y="1000737"/>
            <a:ext cx="7150740" cy="322447"/>
          </a:xfrm>
          <a:prstGeom prst="rect">
            <a:avLst/>
          </a:prstGeom>
        </p:spPr>
        <p:txBody>
          <a:bodyPr lIns="0" tIns="0" rIns="0" bIns="0"/>
          <a:lstStyle>
            <a:lvl1pPr marL="324000" marR="0" indent="-32400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Blip>
                <a:blip r:embed="rId3"/>
              </a:buBlip>
              <a:tabLst/>
              <a:defRPr lang="de-DE" sz="1900" kern="1200" baseline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  <a:lvl2pPr marL="611668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21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944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7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7225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5003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2782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0560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58339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611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Theory tells us…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7ECED2C8-96A5-9F81-1063-2119038DA476}"/>
              </a:ext>
            </a:extLst>
          </p:cNvPr>
          <p:cNvSpPr txBox="1"/>
          <p:nvPr/>
        </p:nvSpPr>
        <p:spPr>
          <a:xfrm>
            <a:off x="1248469" y="2846926"/>
            <a:ext cx="9504219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5064"/>
              </a:buClr>
              <a:buSzPts val="2000"/>
              <a:buFont typeface="Arial"/>
              <a:buNone/>
              <a:tabLst/>
              <a:defRPr/>
            </a:pP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Maven Pro SemiBold"/>
                <a:cs typeface="Maven Pro SemiBold"/>
                <a:sym typeface="Maven Pro SemiBold"/>
              </a:rPr>
              <a:t>Reliability for certain problem settings requires novel hardware!</a:t>
            </a:r>
          </a:p>
        </p:txBody>
      </p:sp>
      <p:pic>
        <p:nvPicPr>
          <p:cNvPr id="9" name="Grafik 8" descr="Ein Bild, das drinnen enthält.&#10;&#10;Automatisch generierte Beschreibung">
            <a:extLst>
              <a:ext uri="{FF2B5EF4-FFF2-40B4-BE49-F238E27FC236}">
                <a16:creationId xmlns:a16="http://schemas.microsoft.com/office/drawing/2014/main" id="{BFE7C2F0-A40B-61EE-45AB-9B64013911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2246" y="3470720"/>
            <a:ext cx="1469622" cy="826663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6B1AAA76-F593-7A6E-0681-CD07000C09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7848" y="3968033"/>
            <a:ext cx="1473244" cy="734785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9FEAAF2D-B95B-E797-CB75-9D939FDA93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79111" y="1032344"/>
            <a:ext cx="1209437" cy="1612582"/>
          </a:xfrm>
          <a:prstGeom prst="rect">
            <a:avLst/>
          </a:prstGeom>
        </p:spPr>
      </p:pic>
      <p:pic>
        <p:nvPicPr>
          <p:cNvPr id="6" name="Grafik 5" descr="Ein Bild, das Grafiken, Grafikdesign, Screenshot, Schrift enthält.&#10;&#10;Automatisch generierte Beschreibung">
            <a:extLst>
              <a:ext uri="{FF2B5EF4-FFF2-40B4-BE49-F238E27FC236}">
                <a16:creationId xmlns:a16="http://schemas.microsoft.com/office/drawing/2014/main" id="{685268E8-F35E-8FAE-0687-C24BF3AE4C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37612" y="322655"/>
            <a:ext cx="909783" cy="1034625"/>
          </a:xfrm>
          <a:prstGeom prst="rect">
            <a:avLst/>
          </a:prstGeom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E00D631B-75CB-2BA7-1056-7E3854542E32}"/>
              </a:ext>
            </a:extLst>
          </p:cNvPr>
          <p:cNvSpPr/>
          <p:nvPr/>
        </p:nvSpPr>
        <p:spPr>
          <a:xfrm>
            <a:off x="615877" y="3779109"/>
            <a:ext cx="3110845" cy="583293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Pfeil: nach unten 9">
            <a:extLst>
              <a:ext uri="{FF2B5EF4-FFF2-40B4-BE49-F238E27FC236}">
                <a16:creationId xmlns:a16="http://schemas.microsoft.com/office/drawing/2014/main" id="{2F6EA755-B619-1740-AECE-6DCE3D1F66B4}"/>
              </a:ext>
            </a:extLst>
          </p:cNvPr>
          <p:cNvSpPr/>
          <p:nvPr/>
        </p:nvSpPr>
        <p:spPr>
          <a:xfrm rot="7935786">
            <a:off x="3496084" y="4238663"/>
            <a:ext cx="360343" cy="891121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81FD10E9-AA32-0A14-D2FD-37C7778029EB}"/>
              </a:ext>
            </a:extLst>
          </p:cNvPr>
          <p:cNvSpPr txBox="1"/>
          <p:nvPr/>
        </p:nvSpPr>
        <p:spPr>
          <a:xfrm>
            <a:off x="3540180" y="5111938"/>
            <a:ext cx="28202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5064"/>
              </a:buClr>
              <a:buSzPts val="2000"/>
              <a:buFont typeface="Arial"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Maven Pro SemiBold"/>
                <a:cs typeface="Maven Pro SemiBold"/>
                <a:sym typeface="Maven Pro SemiBold"/>
              </a:rPr>
              <a:t>Highly energy efficient!</a:t>
            </a:r>
          </a:p>
        </p:txBody>
      </p:sp>
      <p:sp>
        <p:nvSpPr>
          <p:cNvPr id="15" name="Textplatzhalter 3">
            <a:extLst>
              <a:ext uri="{FF2B5EF4-FFF2-40B4-BE49-F238E27FC236}">
                <a16:creationId xmlns:a16="http://schemas.microsoft.com/office/drawing/2014/main" id="{5F6F83FC-1E84-B2E5-1524-A889C45D9D9C}"/>
              </a:ext>
            </a:extLst>
          </p:cNvPr>
          <p:cNvSpPr txBox="1">
            <a:spLocks/>
          </p:cNvSpPr>
          <p:nvPr/>
        </p:nvSpPr>
        <p:spPr>
          <a:xfrm>
            <a:off x="871131" y="6094516"/>
            <a:ext cx="9320413" cy="431997"/>
          </a:xfrm>
          <a:prstGeom prst="rect">
            <a:avLst/>
          </a:prstGeom>
        </p:spPr>
        <p:txBody>
          <a:bodyPr lIns="0" tIns="0" rIns="0" bIns="0"/>
          <a:lstStyle>
            <a:lvl1pPr marL="324000" marR="0" indent="-32400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Blip>
                <a:blip r:embed="rId3"/>
              </a:buBlip>
              <a:tabLst/>
              <a:defRPr lang="de-DE" sz="1900" kern="1200" baseline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  <a:lvl2pPr marL="611668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21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944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7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7225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5003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2782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0560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58339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611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Reliable and Sustainable AI</a:t>
            </a:r>
            <a:r>
              <a:rPr kumimoji="0" lang="de-DE" sz="2400" b="1" i="1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...</a:t>
            </a:r>
            <a:r>
              <a:rPr kumimoji="0" lang="de-DE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by</a:t>
            </a:r>
            <a:r>
              <a:rPr kumimoji="0" lang="de-DE" sz="2400" b="1" i="1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Next Generation AI Computing!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00883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883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Rechteck: abgerundete Ecken 17">
            <a:extLst>
              <a:ext uri="{FF2B5EF4-FFF2-40B4-BE49-F238E27FC236}">
                <a16:creationId xmlns:a16="http://schemas.microsoft.com/office/drawing/2014/main" id="{32292921-1550-597D-B734-EAF4B85DEAC4}"/>
              </a:ext>
            </a:extLst>
          </p:cNvPr>
          <p:cNvSpPr/>
          <p:nvPr/>
        </p:nvSpPr>
        <p:spPr>
          <a:xfrm>
            <a:off x="9235127" y="5559081"/>
            <a:ext cx="2583578" cy="32394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50800" dir="30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9" name="Grafik 18" descr="Ein Bild, das Grün, Gemüse, Erbse enthält.&#10;&#10;Automatisch generierte Beschreibung">
            <a:extLst>
              <a:ext uri="{FF2B5EF4-FFF2-40B4-BE49-F238E27FC236}">
                <a16:creationId xmlns:a16="http://schemas.microsoft.com/office/drawing/2014/main" id="{4394A21B-E798-F991-0CA1-00C4CDC2988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62690" y="4262296"/>
            <a:ext cx="1128854" cy="1237224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3DCA55E5-F39E-1CC2-B55A-6A888DB67FE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41691" y="5238867"/>
            <a:ext cx="1893713" cy="237345"/>
          </a:xfrm>
          <a:prstGeom prst="rect">
            <a:avLst/>
          </a:prstGeom>
        </p:spPr>
      </p:pic>
      <p:sp>
        <p:nvSpPr>
          <p:cNvPr id="22" name="Google Shape;771;gef56b3151f_47_437">
            <a:extLst>
              <a:ext uri="{FF2B5EF4-FFF2-40B4-BE49-F238E27FC236}">
                <a16:creationId xmlns:a16="http://schemas.microsoft.com/office/drawing/2014/main" id="{F2CC4E86-F4A5-82B3-1D69-771C676A7B2B}"/>
              </a:ext>
            </a:extLst>
          </p:cNvPr>
          <p:cNvSpPr txBox="1"/>
          <p:nvPr/>
        </p:nvSpPr>
        <p:spPr>
          <a:xfrm>
            <a:off x="9263817" y="5595219"/>
            <a:ext cx="2583578" cy="394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https://www.ecologic-computing.com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srgbClr val="232323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83256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0" grpId="0"/>
      <p:bldP spid="8" grpId="0" animBg="1"/>
      <p:bldP spid="10" grpId="0" animBg="1"/>
      <p:bldP spid="12" grpId="0"/>
      <p:bldP spid="15" grpId="0"/>
      <p:bldP spid="18" grpId="0" animBg="1"/>
      <p:bldP spid="2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EE3A48-547F-22F6-FCB9-AF131A72B5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Grafiken, Grafikdesign, Screenshot, Schrift enthält.&#10;&#10;Automatisch generierte Beschreibung">
            <a:extLst>
              <a:ext uri="{FF2B5EF4-FFF2-40B4-BE49-F238E27FC236}">
                <a16:creationId xmlns:a16="http://schemas.microsoft.com/office/drawing/2014/main" id="{A75015DD-B084-BCFF-FDCA-75D2D6E395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8373" y="322655"/>
            <a:ext cx="769022" cy="874549"/>
          </a:xfrm>
          <a:prstGeom prst="rect">
            <a:avLst/>
          </a:prstGeom>
        </p:spPr>
      </p:pic>
      <p:sp>
        <p:nvSpPr>
          <p:cNvPr id="5" name="Textplatzhalter 1">
            <a:extLst>
              <a:ext uri="{FF2B5EF4-FFF2-40B4-BE49-F238E27FC236}">
                <a16:creationId xmlns:a16="http://schemas.microsoft.com/office/drawing/2014/main" id="{087CE708-A38C-868B-F5FA-E781EA214E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0627" y="2712721"/>
            <a:ext cx="10990745" cy="1112520"/>
          </a:xfrm>
        </p:spPr>
        <p:txBody>
          <a:bodyPr/>
          <a:lstStyle/>
          <a:p>
            <a:pPr algn="ctr"/>
            <a:endParaRPr lang="de-DE" sz="4000" i="1" dirty="0"/>
          </a:p>
          <a:p>
            <a:pPr algn="ctr"/>
            <a:r>
              <a:rPr lang="de-DE" sz="4000" i="1" dirty="0"/>
              <a:t>Next Generation AI Computing</a:t>
            </a:r>
            <a:endParaRPr lang="de-DE" sz="4000" b="1" i="1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58712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C59616-DBD2-8E2D-3E57-6E08F3E0EC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82076D7-EC8E-5668-778C-9F04DF99B81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2800" y="441325"/>
            <a:ext cx="11306175" cy="508794"/>
          </a:xfrm>
        </p:spPr>
        <p:txBody>
          <a:bodyPr/>
          <a:lstStyle/>
          <a:p>
            <a:r>
              <a:rPr lang="en-US" sz="2400" dirty="0">
                <a:solidFill>
                  <a:srgbClr val="00883A"/>
                </a:solidFill>
              </a:rPr>
              <a:t>Neuromorphic Hardware</a:t>
            </a:r>
          </a:p>
        </p:txBody>
      </p:sp>
      <p:sp>
        <p:nvSpPr>
          <p:cNvPr id="22" name="Textplatzhalter 3">
            <a:extLst>
              <a:ext uri="{FF2B5EF4-FFF2-40B4-BE49-F238E27FC236}">
                <a16:creationId xmlns:a16="http://schemas.microsoft.com/office/drawing/2014/main" id="{0A1BE033-9DB4-5669-22DC-343DCCFEE614}"/>
              </a:ext>
            </a:extLst>
          </p:cNvPr>
          <p:cNvSpPr txBox="1">
            <a:spLocks/>
          </p:cNvSpPr>
          <p:nvPr/>
        </p:nvSpPr>
        <p:spPr>
          <a:xfrm>
            <a:off x="457073" y="3514233"/>
            <a:ext cx="5279136" cy="2554812"/>
          </a:xfrm>
          <a:prstGeom prst="rect">
            <a:avLst/>
          </a:prstGeom>
        </p:spPr>
        <p:txBody>
          <a:bodyPr lIns="0" tIns="0" rIns="0" bIns="0"/>
          <a:lstStyle>
            <a:lvl1pPr marL="324000" marR="0" indent="-32400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Blip>
                <a:blip r:embed="rId3"/>
              </a:buBlip>
              <a:tabLst/>
              <a:defRPr lang="de-DE" sz="1900" kern="1200" baseline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  <a:lvl2pPr marL="611668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21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944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7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7225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5003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2782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0560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58339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611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Features of Neuromorphic H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ardware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</a:t>
            </a:r>
          </a:p>
          <a:p>
            <a:pPr marL="324000" marR="0" lvl="0" indent="-32400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Blip>
                <a:blip r:embed="rId3"/>
              </a:buBlip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0232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Closer to the human brain.</a:t>
            </a:r>
          </a:p>
          <a:p>
            <a:pPr marL="324000" marR="0" lvl="0" indent="-32400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Blip>
                <a:blip r:embed="rId3"/>
              </a:buBlip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0232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Energy efficiency.</a:t>
            </a:r>
          </a:p>
          <a:p>
            <a:pPr marL="324000" marR="0" lvl="0" indent="-32400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Blip>
                <a:blip r:embed="rId3"/>
              </a:buBlip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0232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Execution speed.</a:t>
            </a:r>
          </a:p>
          <a:p>
            <a:pPr marL="324000" marR="0" lvl="0" indent="-32400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Blip>
                <a:blip r:embed="rId3"/>
              </a:buBlip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0232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Robustness.</a:t>
            </a:r>
          </a:p>
          <a:p>
            <a:pPr marL="324000" marR="0" lvl="0" indent="-32400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Blip>
                <a:blip r:embed="rId3"/>
              </a:buBlip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0232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….</a:t>
            </a:r>
          </a:p>
        </p:txBody>
      </p:sp>
      <p:pic>
        <p:nvPicPr>
          <p:cNvPr id="2" name="Grafik 1" descr="Ein Bild, das Grafiken, Grafikdesign, Screenshot, Schrift enthält.&#10;&#10;Automatisch generierte Beschreibung">
            <a:extLst>
              <a:ext uri="{FF2B5EF4-FFF2-40B4-BE49-F238E27FC236}">
                <a16:creationId xmlns:a16="http://schemas.microsoft.com/office/drawing/2014/main" id="{B28C09E8-5423-70AD-5C27-3D2F5408FD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8373" y="322655"/>
            <a:ext cx="769022" cy="874549"/>
          </a:xfrm>
          <a:prstGeom prst="rect">
            <a:avLst/>
          </a:prstGeom>
        </p:spPr>
      </p:pic>
      <p:pic>
        <p:nvPicPr>
          <p:cNvPr id="4" name="Grafik 3" descr="Ein Bild, das Text, Screenshot, Diagramm, Reihe enthält.&#10;&#10;Automatisch generierte Beschreibung">
            <a:extLst>
              <a:ext uri="{FF2B5EF4-FFF2-40B4-BE49-F238E27FC236}">
                <a16:creationId xmlns:a16="http://schemas.microsoft.com/office/drawing/2014/main" id="{D17DBF53-B627-FE8A-48FE-A589D1C774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890" y="1055555"/>
            <a:ext cx="9236405" cy="2230827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88A0542C-9BAF-FEE4-1C46-9DDBE24849AE}"/>
              </a:ext>
            </a:extLst>
          </p:cNvPr>
          <p:cNvSpPr/>
          <p:nvPr/>
        </p:nvSpPr>
        <p:spPr>
          <a:xfrm>
            <a:off x="5149861" y="1007581"/>
            <a:ext cx="5342164" cy="2445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7A380139-2242-603F-89DE-789B3DC80E2D}"/>
              </a:ext>
            </a:extLst>
          </p:cNvPr>
          <p:cNvSpPr/>
          <p:nvPr/>
        </p:nvSpPr>
        <p:spPr>
          <a:xfrm>
            <a:off x="2743087" y="5896393"/>
            <a:ext cx="6705600" cy="52028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50800" dir="30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What is the correct type of neural network?</a:t>
            </a:r>
          </a:p>
        </p:txBody>
      </p:sp>
    </p:spTree>
    <p:extLst>
      <p:ext uri="{BB962C8B-B14F-4D97-AF65-F5344CB8AC3E}">
        <p14:creationId xmlns:p14="http://schemas.microsoft.com/office/powerpoint/2010/main" val="405217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" grpId="0" animBg="1"/>
      <p:bldP spid="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4B3C05-EB2C-B84E-4457-2143CF05C0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5003BBA8-7C68-2E63-7306-D6B93152FE18}"/>
              </a:ext>
            </a:extLst>
          </p:cNvPr>
          <p:cNvSpPr/>
          <p:nvPr/>
        </p:nvSpPr>
        <p:spPr>
          <a:xfrm>
            <a:off x="2865749" y="5786250"/>
            <a:ext cx="6136850" cy="52028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50800" dir="30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" name="Textplatzhalter 3">
            <a:extLst>
              <a:ext uri="{FF2B5EF4-FFF2-40B4-BE49-F238E27FC236}">
                <a16:creationId xmlns:a16="http://schemas.microsoft.com/office/drawing/2014/main" id="{2BCEDC62-3045-EAA1-CCB0-4A7E49DE03E6}"/>
              </a:ext>
            </a:extLst>
          </p:cNvPr>
          <p:cNvSpPr txBox="1">
            <a:spLocks/>
          </p:cNvSpPr>
          <p:nvPr/>
        </p:nvSpPr>
        <p:spPr>
          <a:xfrm>
            <a:off x="467946" y="3747514"/>
            <a:ext cx="11042182" cy="2896101"/>
          </a:xfrm>
          <a:prstGeom prst="rect">
            <a:avLst/>
          </a:prstGeom>
        </p:spPr>
        <p:txBody>
          <a:bodyPr lIns="0" tIns="0" rIns="0" bIns="0"/>
          <a:lstStyle>
            <a:lvl1pPr marL="324000" marR="0" indent="-32400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Blip>
                <a:blip r:embed="rId3"/>
              </a:buBlip>
              <a:tabLst/>
              <a:defRPr lang="de-DE" sz="1900" kern="1200" baseline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  <a:lvl2pPr marL="611668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21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944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7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7225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5003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2782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0560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58339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611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Remarks:</a:t>
            </a:r>
          </a:p>
          <a:p>
            <a:pPr marL="324000" marR="0" lvl="0" indent="-32400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Blip>
                <a:blip r:embed="rId3"/>
              </a:buBlip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More biologically realistic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than first and second generation artificial neurons.</a:t>
            </a:r>
          </a:p>
          <a:p>
            <a:pPr marL="324000" marR="0" lvl="0" indent="-32400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Blip>
                <a:blip r:embed="rId3"/>
              </a:buBlip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Information is encoded in the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timing of individual spikes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</a:t>
            </a:r>
          </a:p>
          <a:p>
            <a:pPr marL="324000" marR="0" lvl="0" indent="-32400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Blip>
                <a:blip r:embed="rId3"/>
              </a:buBlip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Numerous models for spiking neurons exist; one of those is the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Spike Response Model.</a:t>
            </a:r>
          </a:p>
          <a:p>
            <a:pPr marL="0" marR="0" lvl="0" indent="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00883A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Time is one crucial factor in this model!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E030FA5-E16A-139A-1255-35F82122B2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2800" y="441325"/>
            <a:ext cx="11306175" cy="508794"/>
          </a:xfrm>
        </p:spPr>
        <p:txBody>
          <a:bodyPr/>
          <a:lstStyle/>
          <a:p>
            <a:r>
              <a:rPr lang="en-US" sz="2400" dirty="0">
                <a:solidFill>
                  <a:srgbClr val="00883A"/>
                </a:solidFill>
              </a:rPr>
              <a:t>The Framework of Spiking Neural Networks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B7052C91-BEAC-D21A-3327-AF94CD65BA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474" y="950119"/>
            <a:ext cx="9458226" cy="2896101"/>
          </a:xfrm>
          <a:prstGeom prst="rect">
            <a:avLst/>
          </a:prstGeom>
        </p:spPr>
      </p:pic>
      <p:pic>
        <p:nvPicPr>
          <p:cNvPr id="2" name="Grafik 1" descr="Ein Bild, das Grafiken, Grafikdesign, Screenshot, Schrift enthält.&#10;&#10;Automatisch generierte Beschreibung">
            <a:extLst>
              <a:ext uri="{FF2B5EF4-FFF2-40B4-BE49-F238E27FC236}">
                <a16:creationId xmlns:a16="http://schemas.microsoft.com/office/drawing/2014/main" id="{354E292E-1867-CC75-1A69-5B41C8EF57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78373" y="322655"/>
            <a:ext cx="769022" cy="874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67002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744CD3-93D2-6B7E-26B2-0E82552E3D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erader Verbinder 4">
            <a:extLst>
              <a:ext uri="{FF2B5EF4-FFF2-40B4-BE49-F238E27FC236}">
                <a16:creationId xmlns:a16="http://schemas.microsoft.com/office/drawing/2014/main" id="{600B50AB-42F5-AFD0-C69E-20438C0D1B41}"/>
              </a:ext>
            </a:extLst>
          </p:cNvPr>
          <p:cNvSpPr/>
          <p:nvPr/>
        </p:nvSpPr>
        <p:spPr>
          <a:xfrm>
            <a:off x="0" y="-360"/>
            <a:ext cx="914400" cy="360"/>
          </a:xfrm>
          <a:prstGeom prst="line">
            <a:avLst/>
          </a:prstGeom>
          <a:ln w="0">
            <a:solidFill>
              <a:srgbClr val="FB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4640" rIns="90000" bIns="-4464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DejaVu Sans"/>
              <a:cs typeface="+mn-cs"/>
            </a:endParaRPr>
          </a:p>
        </p:txBody>
      </p:sp>
      <p:sp>
        <p:nvSpPr>
          <p:cNvPr id="311" name="PlaceHolder 1">
            <a:extLst>
              <a:ext uri="{FF2B5EF4-FFF2-40B4-BE49-F238E27FC236}">
                <a16:creationId xmlns:a16="http://schemas.microsoft.com/office/drawing/2014/main" id="{252F1484-C28F-3C74-1F16-C8D648F0F41E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442800" y="441360"/>
            <a:ext cx="11304720" cy="507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ts val="2639"/>
              </a:lnSpc>
              <a:buNone/>
              <a:tabLst>
                <a:tab pos="0" algn="l"/>
              </a:tabLst>
            </a:pPr>
            <a:r>
              <a:rPr lang="de-DE" sz="2200" b="1" u="none" strike="noStrike" dirty="0" err="1">
                <a:solidFill>
                  <a:srgbClr val="00883A"/>
                </a:solidFill>
                <a:effectLst/>
                <a:uFillTx/>
                <a:latin typeface="Arial"/>
                <a:ea typeface="DejaVu Sans"/>
              </a:rPr>
              <a:t>Our</a:t>
            </a:r>
            <a:r>
              <a:rPr lang="de-DE" sz="2200" b="1" u="none" strike="noStrike" dirty="0">
                <a:solidFill>
                  <a:srgbClr val="00883A"/>
                </a:solidFill>
                <a:effectLst/>
                <a:uFillTx/>
                <a:latin typeface="Arial"/>
                <a:ea typeface="DejaVu Sans"/>
              </a:rPr>
              <a:t> Focus: </a:t>
            </a:r>
            <a:r>
              <a:rPr lang="de-DE" sz="2200" b="1" dirty="0" err="1">
                <a:solidFill>
                  <a:srgbClr val="00883A"/>
                </a:solidFill>
                <a:latin typeface="Arial"/>
                <a:ea typeface="DejaVu Sans"/>
              </a:rPr>
              <a:t>E</a:t>
            </a:r>
            <a:r>
              <a:rPr lang="de-DE" sz="2200" b="1" u="none" strike="noStrike" dirty="0" err="1">
                <a:solidFill>
                  <a:srgbClr val="00883A"/>
                </a:solidFill>
                <a:effectLst/>
                <a:uFillTx/>
                <a:latin typeface="Arial"/>
                <a:ea typeface="DejaVu Sans"/>
              </a:rPr>
              <a:t>xpressivity</a:t>
            </a:r>
            <a:endParaRPr lang="fr-FR" sz="2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312" name="Grafik 5" descr="Ein Bild, das Grafiken, Grafikdesign, Screenshot, Schrift enthält.&#10;&#10;Automatisch generierte Beschreibung">
            <a:extLst>
              <a:ext uri="{FF2B5EF4-FFF2-40B4-BE49-F238E27FC236}">
                <a16:creationId xmlns:a16="http://schemas.microsoft.com/office/drawing/2014/main" id="{FFAE1C54-C3A2-1A0E-D864-9CA616A6C949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1078280" y="322560"/>
            <a:ext cx="767520" cy="8730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13" name="Textplatzhalter 13">
            <a:extLst>
              <a:ext uri="{FF2B5EF4-FFF2-40B4-BE49-F238E27FC236}">
                <a16:creationId xmlns:a16="http://schemas.microsoft.com/office/drawing/2014/main" id="{0C66C81E-D68B-A669-9B7F-FA85635699B5}"/>
              </a:ext>
            </a:extLst>
          </p:cNvPr>
          <p:cNvSpPr/>
          <p:nvPr/>
        </p:nvSpPr>
        <p:spPr>
          <a:xfrm>
            <a:off x="3810718" y="897840"/>
            <a:ext cx="4543200" cy="50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79"/>
              </a:lnSpc>
              <a:spcBef>
                <a:spcPts val="0"/>
              </a:spcBef>
              <a:spcAft>
                <a:spcPts val="110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endParaRPr kumimoji="0" lang="fr-FR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2279"/>
              </a:lnSpc>
              <a:spcBef>
                <a:spcPts val="0"/>
              </a:spcBef>
              <a:spcAft>
                <a:spcPts val="110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endParaRPr kumimoji="0" lang="fr-FR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2279"/>
              </a:lnSpc>
              <a:spcBef>
                <a:spcPts val="0"/>
              </a:spcBef>
              <a:spcAft>
                <a:spcPts val="110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endParaRPr kumimoji="0" lang="fr-FR" sz="1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2279"/>
              </a:lnSpc>
              <a:spcBef>
                <a:spcPts val="0"/>
              </a:spcBef>
              <a:spcAft>
                <a:spcPts val="110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endParaRPr kumimoji="0" lang="fr-FR" sz="1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20" name="Picture 319">
            <a:extLst>
              <a:ext uri="{FF2B5EF4-FFF2-40B4-BE49-F238E27FC236}">
                <a16:creationId xmlns:a16="http://schemas.microsoft.com/office/drawing/2014/main" id="{A9B82268-D781-F9FF-E3CC-B9EC35243524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1479600" y="4118400"/>
            <a:ext cx="2580840" cy="20106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21" name="Picture 320">
            <a:extLst>
              <a:ext uri="{FF2B5EF4-FFF2-40B4-BE49-F238E27FC236}">
                <a16:creationId xmlns:a16="http://schemas.microsoft.com/office/drawing/2014/main" id="{AAD1ED98-0552-A39B-7F7E-3E20173FE75C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6853320" y="4075200"/>
            <a:ext cx="2712600" cy="2159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22" name="Rechteck: abgerundete Ecken 7">
            <a:extLst>
              <a:ext uri="{FF2B5EF4-FFF2-40B4-BE49-F238E27FC236}">
                <a16:creationId xmlns:a16="http://schemas.microsoft.com/office/drawing/2014/main" id="{55127D35-6AA3-724D-ADE5-7F92EDC9FDDC}"/>
              </a:ext>
            </a:extLst>
          </p:cNvPr>
          <p:cNvSpPr/>
          <p:nvPr/>
        </p:nvSpPr>
        <p:spPr>
          <a:xfrm>
            <a:off x="511624" y="1067400"/>
            <a:ext cx="10635480" cy="564480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 w="12600">
            <a:noFill/>
          </a:ln>
          <a:effectLst>
            <a:outerShdw blurRad="50760" dist="50610" dir="3011665" rotWithShape="0">
              <a:srgbClr val="000000">
                <a:alpha val="43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  <a:buClr>
                <a:srgbClr val="000000"/>
              </a:buClr>
              <a:buSzPct val="45000"/>
              <a:tabLst>
                <a:tab pos="0" algn="l"/>
              </a:tabLst>
              <a:defRPr/>
            </a:pPr>
            <a:r>
              <a:rPr kumimoji="0" lang="en-IT" sz="22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PingFang SC"/>
                <a:cs typeface="+mn-cs"/>
              </a:rPr>
              <a:t>How expressive are </a:t>
            </a:r>
            <a:r>
              <a:rPr lang="de-DE" sz="2200" b="1" i="1" dirty="0" err="1">
                <a:solidFill>
                  <a:srgbClr val="C00000"/>
                </a:solidFill>
                <a:latin typeface="Arial"/>
                <a:ea typeface="PingFang SC"/>
              </a:rPr>
              <a:t>spiking</a:t>
            </a:r>
            <a:r>
              <a:rPr lang="de-DE" sz="2200" b="1" i="1" dirty="0">
                <a:solidFill>
                  <a:srgbClr val="C00000"/>
                </a:solidFill>
                <a:latin typeface="Arial"/>
                <a:ea typeface="PingFang SC"/>
              </a:rPr>
              <a:t> </a:t>
            </a:r>
            <a:r>
              <a:rPr lang="de-DE" sz="2200" b="1" i="1" dirty="0" err="1">
                <a:solidFill>
                  <a:srgbClr val="C00000"/>
                </a:solidFill>
                <a:latin typeface="Arial"/>
                <a:ea typeface="PingFang SC"/>
              </a:rPr>
              <a:t>neural</a:t>
            </a:r>
            <a:r>
              <a:rPr lang="de-DE" sz="2200" b="1" i="1" dirty="0">
                <a:solidFill>
                  <a:srgbClr val="C00000"/>
                </a:solidFill>
                <a:latin typeface="Arial"/>
                <a:ea typeface="PingFang SC"/>
              </a:rPr>
              <a:t> </a:t>
            </a:r>
            <a:r>
              <a:rPr lang="de-DE" sz="2200" b="1" i="1" dirty="0" err="1">
                <a:solidFill>
                  <a:srgbClr val="C00000"/>
                </a:solidFill>
                <a:latin typeface="Arial"/>
                <a:ea typeface="PingFang SC"/>
              </a:rPr>
              <a:t>networks</a:t>
            </a:r>
            <a:r>
              <a:rPr kumimoji="0" lang="en-IT" sz="22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PingFang SC"/>
                <a:cs typeface="+mn-cs"/>
              </a:rPr>
              <a:t> compared to </a:t>
            </a:r>
            <a:r>
              <a:rPr lang="de-DE" sz="2200" b="1" i="1" dirty="0" err="1">
                <a:solidFill>
                  <a:srgbClr val="C00000"/>
                </a:solidFill>
                <a:latin typeface="Arial"/>
                <a:ea typeface="PingFang SC"/>
              </a:rPr>
              <a:t>classical</a:t>
            </a:r>
            <a:r>
              <a:rPr lang="de-DE" sz="2200" b="1" i="1" dirty="0">
                <a:solidFill>
                  <a:srgbClr val="C00000"/>
                </a:solidFill>
                <a:latin typeface="Arial"/>
                <a:ea typeface="PingFang SC"/>
              </a:rPr>
              <a:t> </a:t>
            </a:r>
            <a:r>
              <a:rPr lang="de-DE" sz="2200" b="1" i="1" dirty="0" err="1">
                <a:solidFill>
                  <a:srgbClr val="C00000"/>
                </a:solidFill>
                <a:latin typeface="Arial"/>
                <a:ea typeface="PingFang SC"/>
              </a:rPr>
              <a:t>networks</a:t>
            </a:r>
            <a:r>
              <a:rPr kumimoji="0" lang="en-IT" sz="22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PingFang SC"/>
                <a:cs typeface="+mn-cs"/>
              </a:rPr>
              <a:t>?</a:t>
            </a:r>
            <a:endParaRPr kumimoji="0" lang="fr-FR" sz="22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3" name="Rechteck: abgerundete Ecken 11">
            <a:extLst>
              <a:ext uri="{FF2B5EF4-FFF2-40B4-BE49-F238E27FC236}">
                <a16:creationId xmlns:a16="http://schemas.microsoft.com/office/drawing/2014/main" id="{1889D9D8-FDF2-8DC6-71B1-8EE33D570088}"/>
              </a:ext>
            </a:extLst>
          </p:cNvPr>
          <p:cNvSpPr/>
          <p:nvPr/>
        </p:nvSpPr>
        <p:spPr>
          <a:xfrm>
            <a:off x="540000" y="2341440"/>
            <a:ext cx="4462200" cy="1422735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 w="12600">
            <a:noFill/>
          </a:ln>
          <a:effectLst>
            <a:outerShdw blurRad="50760" dist="50610" dir="3011665" rotWithShape="0">
              <a:srgbClr val="000000">
                <a:alpha val="43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1191"/>
              </a:spcBef>
              <a:spcAft>
                <a:spcPts val="800"/>
              </a:spcAft>
              <a:buClr>
                <a:srgbClr val="000000"/>
              </a:buClr>
              <a:buSzPct val="45000"/>
              <a:buFontTx/>
              <a:buNone/>
              <a:tabLst>
                <a:tab pos="0" algn="l"/>
              </a:tabLst>
              <a:defRPr/>
            </a:pPr>
            <a:r>
              <a:rPr kumimoji="0" lang="en-IT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PingFang SC"/>
                <a:cs typeface="+mn-cs"/>
              </a:rPr>
              <a:t>Function approximation: </a:t>
            </a:r>
            <a:r>
              <a:rPr lang="fr-FR" sz="2000" b="1" noProof="0" dirty="0">
                <a:latin typeface="Arial"/>
              </a:rPr>
              <a:t>        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ct val="45000"/>
              <a:buFontTx/>
              <a:buNone/>
              <a:tabLst>
                <a:tab pos="0" algn="l"/>
              </a:tabLst>
              <a:defRPr/>
            </a:pPr>
            <a:r>
              <a:rPr kumimoji="0" lang="en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PingFang SC"/>
                <a:cs typeface="+mn-cs"/>
              </a:rPr>
              <a:t>How well 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PingFang SC"/>
                <a:cs typeface="+mn-cs"/>
              </a:rPr>
              <a:t>do </a:t>
            </a:r>
            <a:r>
              <a:rPr kumimoji="0" lang="en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PingFang SC"/>
                <a:cs typeface="+mn-cs"/>
              </a:rPr>
              <a:t>the realizations of a neural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PingFang SC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ct val="45000"/>
              <a:buFontTx/>
              <a:buNone/>
              <a:tabLst>
                <a:tab pos="0" algn="l"/>
              </a:tabLst>
              <a:defRPr/>
            </a:pPr>
            <a:r>
              <a:rPr kumimoji="0" lang="en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PingFang SC"/>
                <a:cs typeface="+mn-cs"/>
              </a:rPr>
              <a:t>network approximate a target function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PingFang SC"/>
                <a:cs typeface="+mn-cs"/>
              </a:rPr>
              <a:t>?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5" name="Pfeil: nach rechts 1">
            <a:extLst>
              <a:ext uri="{FF2B5EF4-FFF2-40B4-BE49-F238E27FC236}">
                <a16:creationId xmlns:a16="http://schemas.microsoft.com/office/drawing/2014/main" id="{64981A0A-9DA1-78C9-687A-85A4653EC6BE}"/>
              </a:ext>
            </a:extLst>
          </p:cNvPr>
          <p:cNvSpPr/>
          <p:nvPr/>
        </p:nvSpPr>
        <p:spPr>
          <a:xfrm rot="3207000">
            <a:off x="6788471" y="1848819"/>
            <a:ext cx="535056" cy="329991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DejaVu Sans"/>
              <a:cs typeface="+mn-cs"/>
            </a:endParaRPr>
          </a:p>
        </p:txBody>
      </p:sp>
      <p:sp>
        <p:nvSpPr>
          <p:cNvPr id="326" name="Pfeil: nach rechts 2">
            <a:extLst>
              <a:ext uri="{FF2B5EF4-FFF2-40B4-BE49-F238E27FC236}">
                <a16:creationId xmlns:a16="http://schemas.microsoft.com/office/drawing/2014/main" id="{EDCEFC6A-D0D2-6D2F-B7F3-247A2F3DFCF3}"/>
              </a:ext>
            </a:extLst>
          </p:cNvPr>
          <p:cNvSpPr/>
          <p:nvPr/>
        </p:nvSpPr>
        <p:spPr>
          <a:xfrm rot="8300400">
            <a:off x="3496523" y="1828276"/>
            <a:ext cx="578396" cy="32376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DejaVu Sans"/>
              <a:cs typeface="+mn-cs"/>
            </a:endParaRPr>
          </a:p>
        </p:txBody>
      </p:sp>
      <p:sp>
        <p:nvSpPr>
          <p:cNvPr id="3" name="Rechteck: abgerundete Ecken 11">
            <a:extLst>
              <a:ext uri="{FF2B5EF4-FFF2-40B4-BE49-F238E27FC236}">
                <a16:creationId xmlns:a16="http://schemas.microsoft.com/office/drawing/2014/main" id="{F510DA7F-9BD3-31A1-794F-7C8CF943BAC5}"/>
              </a:ext>
            </a:extLst>
          </p:cNvPr>
          <p:cNvSpPr/>
          <p:nvPr/>
        </p:nvSpPr>
        <p:spPr>
          <a:xfrm>
            <a:off x="5962491" y="2341440"/>
            <a:ext cx="4462200" cy="1422735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 w="12600">
            <a:noFill/>
          </a:ln>
          <a:effectLst>
            <a:outerShdw blurRad="50760" dist="50610" dir="3011665" rotWithShape="0">
              <a:srgbClr val="000000">
                <a:alpha val="43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1191"/>
              </a:spcBef>
              <a:spcAft>
                <a:spcPts val="800"/>
              </a:spcAft>
              <a:buClr>
                <a:srgbClr val="000000"/>
              </a:buClr>
              <a:buSzPct val="45000"/>
              <a:buFontTx/>
              <a:buNone/>
              <a:tabLst>
                <a:tab pos="0" algn="l"/>
              </a:tabLst>
              <a:defRPr/>
            </a:pPr>
            <a:r>
              <a:rPr kumimoji="0" lang="de-DE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PingFang SC"/>
                <a:cs typeface="+mn-cs"/>
              </a:rPr>
              <a:t>Number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PingFang SC"/>
                <a:cs typeface="+mn-cs"/>
              </a:rPr>
              <a:t> </a:t>
            </a:r>
            <a:r>
              <a:rPr kumimoji="0" lang="de-DE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PingFang SC"/>
                <a:cs typeface="+mn-cs"/>
              </a:rPr>
              <a:t>of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PingFang SC"/>
                <a:cs typeface="+mn-cs"/>
              </a:rPr>
              <a:t> linear </a:t>
            </a:r>
            <a:r>
              <a:rPr kumimoji="0" lang="de-DE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PingFang SC"/>
                <a:cs typeface="+mn-cs"/>
              </a:rPr>
              <a:t>regions</a:t>
            </a:r>
            <a:r>
              <a:rPr kumimoji="0" lang="en-IT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PingFang SC"/>
                <a:cs typeface="+mn-cs"/>
              </a:rPr>
              <a:t>: </a:t>
            </a:r>
            <a:r>
              <a:rPr lang="fr-FR" sz="2000" b="1" noProof="0" dirty="0">
                <a:latin typeface="Arial"/>
              </a:rPr>
              <a:t>        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ct val="45000"/>
              <a:buFontTx/>
              <a:buNone/>
              <a:tabLst>
                <a:tab pos="0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PingFang SC"/>
                <a:cs typeface="+mn-cs"/>
              </a:rPr>
              <a:t>How does the network partition the input space, affecting decision boundaries?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ct val="45000"/>
              <a:buFontTx/>
              <a:buNone/>
              <a:tabLst>
                <a:tab pos="0" algn="l"/>
              </a:tabLst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extplatzhalter 4">
            <a:extLst>
              <a:ext uri="{FF2B5EF4-FFF2-40B4-BE49-F238E27FC236}">
                <a16:creationId xmlns:a16="http://schemas.microsoft.com/office/drawing/2014/main" id="{4E9486DE-E07A-A4CC-4461-A260CD56650D}"/>
              </a:ext>
            </a:extLst>
          </p:cNvPr>
          <p:cNvSpPr txBox="1">
            <a:spLocks/>
          </p:cNvSpPr>
          <p:nvPr/>
        </p:nvSpPr>
        <p:spPr>
          <a:xfrm>
            <a:off x="442800" y="6311065"/>
            <a:ext cx="5806626" cy="508794"/>
          </a:xfrm>
          <a:prstGeom prst="rect">
            <a:avLst/>
          </a:prstGeom>
        </p:spPr>
        <p:txBody>
          <a:bodyPr/>
          <a:lstStyle>
            <a:lvl1pPr marL="203890" indent="-203890" algn="l" defTabSz="815557" rtl="0" eaLnBrk="1" latinLnBrk="0" hangingPunct="1">
              <a:lnSpc>
                <a:spcPct val="90000"/>
              </a:lnSpc>
              <a:spcBef>
                <a:spcPts val="892"/>
              </a:spcBef>
              <a:buFont typeface="Arial" panose="020B0604020202020204" pitchFamily="34" charset="0"/>
              <a:buChar char="•"/>
              <a:defRPr sz="24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1668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21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944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7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7225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5003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2782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0560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58339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611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solidFill>
                  <a:srgbClr val="00883A"/>
                </a:solidFill>
              </a:rPr>
              <a:t>Generalization: </a:t>
            </a:r>
            <a:r>
              <a:rPr lang="en-US" sz="2000" dirty="0">
                <a:solidFill>
                  <a:schemeClr val="tx2"/>
                </a:solidFill>
              </a:rPr>
              <a:t>Neuman, Dold, Petersen; 2024 </a:t>
            </a:r>
          </a:p>
        </p:txBody>
      </p:sp>
    </p:spTree>
    <p:extLst>
      <p:ext uri="{BB962C8B-B14F-4D97-AF65-F5344CB8AC3E}">
        <p14:creationId xmlns:p14="http://schemas.microsoft.com/office/powerpoint/2010/main" val="2754791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1DAD7D-CE20-653A-91C8-D0AA47FF71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Grafiken, Grafikdesign, Screenshot, Schrift enthält.&#10;&#10;Automatisch generierte Beschreibung">
            <a:extLst>
              <a:ext uri="{FF2B5EF4-FFF2-40B4-BE49-F238E27FC236}">
                <a16:creationId xmlns:a16="http://schemas.microsoft.com/office/drawing/2014/main" id="{0BD5A587-71EA-74D3-4CAF-1112825400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8373" y="322655"/>
            <a:ext cx="769022" cy="874549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8296B9BD-B0C2-621E-453A-23A53E6E0690}"/>
              </a:ext>
            </a:extLst>
          </p:cNvPr>
          <p:cNvSpPr txBox="1"/>
          <p:nvPr/>
        </p:nvSpPr>
        <p:spPr>
          <a:xfrm>
            <a:off x="1405339" y="5804027"/>
            <a:ext cx="94211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defRPr/>
            </a:pPr>
            <a:r>
              <a:rPr lang="de-DE" sz="1200" dirty="0">
                <a:solidFill>
                  <a:srgbClr val="232323"/>
                </a:solidFill>
                <a:latin typeface="Arial" panose="020B0604020202020204"/>
              </a:rPr>
              <a:t>Source: </a:t>
            </a:r>
            <a:r>
              <a:rPr lang="en-US" sz="1200" dirty="0">
                <a:solidFill>
                  <a:srgbClr val="232323"/>
                </a:solidFill>
                <a:latin typeface="Arial" panose="020B0604020202020204"/>
              </a:rPr>
              <a:t>Decadal Plan of the Semiconductor Research Corporation for the Biden (US) Administration, 2021</a:t>
            </a:r>
            <a:endParaRPr lang="de-DE" sz="1200" i="1" dirty="0">
              <a:solidFill>
                <a:srgbClr val="00883A"/>
              </a:solidFill>
              <a:latin typeface="Arial" panose="020B0604020202020204"/>
            </a:endParaRPr>
          </a:p>
        </p:txBody>
      </p:sp>
      <p:grpSp>
        <p:nvGrpSpPr>
          <p:cNvPr id="36" name="Group 7">
            <a:extLst>
              <a:ext uri="{FF2B5EF4-FFF2-40B4-BE49-F238E27FC236}">
                <a16:creationId xmlns:a16="http://schemas.microsoft.com/office/drawing/2014/main" id="{A152DBB5-7182-7D45-6542-1C9AE63F8B35}"/>
              </a:ext>
            </a:extLst>
          </p:cNvPr>
          <p:cNvGrpSpPr/>
          <p:nvPr/>
        </p:nvGrpSpPr>
        <p:grpSpPr>
          <a:xfrm>
            <a:off x="1483360" y="1678277"/>
            <a:ext cx="8484905" cy="3941084"/>
            <a:chOff x="-76199" y="-1137"/>
            <a:chExt cx="12277098" cy="6890922"/>
          </a:xfrm>
        </p:grpSpPr>
        <p:pic>
          <p:nvPicPr>
            <p:cNvPr id="37" name="Picture 10">
              <a:extLst>
                <a:ext uri="{FF2B5EF4-FFF2-40B4-BE49-F238E27FC236}">
                  <a16:creationId xmlns:a16="http://schemas.microsoft.com/office/drawing/2014/main" id="{3DE6748D-28C7-235A-FABD-DF96968AE6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36" r="41979"/>
            <a:stretch/>
          </p:blipFill>
          <p:spPr>
            <a:xfrm>
              <a:off x="-76199" y="0"/>
              <a:ext cx="8165122" cy="6889785"/>
            </a:xfrm>
            <a:prstGeom prst="rect">
              <a:avLst/>
            </a:prstGeom>
          </p:spPr>
        </p:pic>
        <p:pic>
          <p:nvPicPr>
            <p:cNvPr id="38" name="Picture 11">
              <a:extLst>
                <a:ext uri="{FF2B5EF4-FFF2-40B4-BE49-F238E27FC236}">
                  <a16:creationId xmlns:a16="http://schemas.microsoft.com/office/drawing/2014/main" id="{B90937A9-A642-CB6F-3238-E40DF0619A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67" r="41979"/>
            <a:stretch/>
          </p:blipFill>
          <p:spPr>
            <a:xfrm flipH="1">
              <a:off x="8051601" y="-1137"/>
              <a:ext cx="4149298" cy="6889785"/>
            </a:xfrm>
            <a:prstGeom prst="rect">
              <a:avLst/>
            </a:prstGeom>
          </p:spPr>
        </p:pic>
      </p:grpSp>
      <p:pic>
        <p:nvPicPr>
          <p:cNvPr id="3" name="Picture 1">
            <a:extLst>
              <a:ext uri="{FF2B5EF4-FFF2-40B4-BE49-F238E27FC236}">
                <a16:creationId xmlns:a16="http://schemas.microsoft.com/office/drawing/2014/main" id="{34FBDA6C-0F08-5CC0-CC37-7AC31661ED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977" y="2069637"/>
            <a:ext cx="8063734" cy="3454105"/>
          </a:xfrm>
          <a:prstGeom prst="rect">
            <a:avLst/>
          </a:prstGeom>
        </p:spPr>
      </p:pic>
      <p:sp>
        <p:nvSpPr>
          <p:cNvPr id="7" name="Textplatzhalter 4">
            <a:extLst>
              <a:ext uri="{FF2B5EF4-FFF2-40B4-BE49-F238E27FC236}">
                <a16:creationId xmlns:a16="http://schemas.microsoft.com/office/drawing/2014/main" id="{15E92A47-D48E-5FA2-0DAA-BABD0780DD6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2913" y="441325"/>
            <a:ext cx="11306175" cy="509588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Challenges in </a:t>
            </a:r>
            <a:r>
              <a:rPr lang="de-DE" dirty="0" err="1"/>
              <a:t>Artificial</a:t>
            </a:r>
            <a:r>
              <a:rPr lang="de-DE" dirty="0"/>
              <a:t> </a:t>
            </a:r>
            <a:r>
              <a:rPr lang="de-DE" dirty="0" err="1"/>
              <a:t>Intelligence</a:t>
            </a:r>
            <a:r>
              <a:rPr lang="de-DE" dirty="0"/>
              <a:t>: </a:t>
            </a:r>
            <a:r>
              <a:rPr lang="de-DE" dirty="0" err="1"/>
              <a:t>Sustainability</a:t>
            </a:r>
            <a:r>
              <a:rPr lang="de-DE" dirty="0"/>
              <a:t> / Energy Efficiency</a:t>
            </a:r>
          </a:p>
        </p:txBody>
      </p:sp>
    </p:spTree>
    <p:extLst>
      <p:ext uri="{BB962C8B-B14F-4D97-AF65-F5344CB8AC3E}">
        <p14:creationId xmlns:p14="http://schemas.microsoft.com/office/powerpoint/2010/main" val="402725518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38F083-2746-8C62-98F1-6E2F6BB7FB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eck: abgerundete Ecken 15">
            <a:extLst>
              <a:ext uri="{FF2B5EF4-FFF2-40B4-BE49-F238E27FC236}">
                <a16:creationId xmlns:a16="http://schemas.microsoft.com/office/drawing/2014/main" id="{BAC4B598-FE99-6A73-FB0F-2B671E4E0E8A}"/>
              </a:ext>
            </a:extLst>
          </p:cNvPr>
          <p:cNvSpPr/>
          <p:nvPr/>
        </p:nvSpPr>
        <p:spPr>
          <a:xfrm>
            <a:off x="2903878" y="5051770"/>
            <a:ext cx="4526503" cy="97143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50800" dir="30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2" name="Grafik 11" descr="Ein Bild, das Diagramm, Reihe, Kreis, Entwurf enthält.&#10;&#10;Automatisch generierte Beschreibung">
            <a:extLst>
              <a:ext uri="{FF2B5EF4-FFF2-40B4-BE49-F238E27FC236}">
                <a16:creationId xmlns:a16="http://schemas.microsoft.com/office/drawing/2014/main" id="{C918B84A-9538-5C44-66D8-46AB1A4C3A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0919" y="1385013"/>
            <a:ext cx="2582835" cy="1409728"/>
          </a:xfrm>
          <a:prstGeom prst="rect">
            <a:avLst/>
          </a:prstGeom>
        </p:spPr>
      </p:pic>
      <p:pic>
        <p:nvPicPr>
          <p:cNvPr id="13" name="Grafik 12" descr="Ein Bild, das Text, Reihe, Diagramm, Screenshot enthält.&#10;&#10;Automatisch generierte Beschreibung">
            <a:extLst>
              <a:ext uri="{FF2B5EF4-FFF2-40B4-BE49-F238E27FC236}">
                <a16:creationId xmlns:a16="http://schemas.microsoft.com/office/drawing/2014/main" id="{33280D66-55B9-F143-0C37-49DA7346CB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5174" y="2794741"/>
            <a:ext cx="4409490" cy="3307117"/>
          </a:xfrm>
          <a:prstGeom prst="rect">
            <a:avLst/>
          </a:prstGeom>
        </p:spPr>
      </p:pic>
      <p:pic>
        <p:nvPicPr>
          <p:cNvPr id="14" name="Grafik 13" descr="Ein Bild, das Grafiken, Grafikdesign, Screenshot, Schrift enthält.&#10;&#10;Automatisch generierte Beschreibung">
            <a:extLst>
              <a:ext uri="{FF2B5EF4-FFF2-40B4-BE49-F238E27FC236}">
                <a16:creationId xmlns:a16="http://schemas.microsoft.com/office/drawing/2014/main" id="{C40395CA-00CE-F1D2-6FD7-CF77827CE5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78373" y="322655"/>
            <a:ext cx="769022" cy="874549"/>
          </a:xfrm>
          <a:prstGeom prst="rect">
            <a:avLst/>
          </a:prstGeom>
        </p:spPr>
      </p:pic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26A4944A-4BA0-B610-F76B-A577DC7F5176}"/>
              </a:ext>
            </a:extLst>
          </p:cNvPr>
          <p:cNvSpPr txBox="1">
            <a:spLocks/>
          </p:cNvSpPr>
          <p:nvPr/>
        </p:nvSpPr>
        <p:spPr>
          <a:xfrm>
            <a:off x="442800" y="441325"/>
            <a:ext cx="11306175" cy="508794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815557" rtl="0" eaLnBrk="1" latinLnBrk="0" hangingPunct="1">
              <a:lnSpc>
                <a:spcPts val="2640"/>
              </a:lnSpc>
              <a:spcBef>
                <a:spcPts val="0"/>
              </a:spcBef>
              <a:buFontTx/>
              <a:buNone/>
              <a:defRPr sz="22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11668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Tx/>
              <a:buNone/>
              <a:defRPr sz="21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944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Tx/>
              <a:buNone/>
              <a:defRPr sz="17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7225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Tx/>
              <a:buNone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5003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Tx/>
              <a:buNone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2782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0560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58339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611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15557" rtl="0" eaLnBrk="1" fontAlgn="auto" latinLnBrk="0" hangingPunct="1">
              <a:lnSpc>
                <a:spcPts val="2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The Spike Response Model (SRM)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883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platzhalter 3">
                <a:extLst>
                  <a:ext uri="{FF2B5EF4-FFF2-40B4-BE49-F238E27FC236}">
                    <a16:creationId xmlns:a16="http://schemas.microsoft.com/office/drawing/2014/main" id="{4D9118AF-1D07-17C6-723C-C639668EB61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2375" y="1072466"/>
                <a:ext cx="9054245" cy="5714833"/>
              </a:xfrm>
              <a:prstGeom prst="rect">
                <a:avLst/>
              </a:prstGeom>
            </p:spPr>
            <p:txBody>
              <a:bodyPr lIns="0" tIns="0" rIns="0" bIns="0"/>
              <a:lstStyle>
                <a:lvl1pPr marL="324000" marR="0" indent="-324000" algn="l" defTabSz="815557" rtl="0" eaLnBrk="1" fontAlgn="auto" latinLnBrk="0" hangingPunct="1">
                  <a:lnSpc>
                    <a:spcPts val="2280"/>
                  </a:lnSpc>
                  <a:spcBef>
                    <a:spcPts val="0"/>
                  </a:spcBef>
                  <a:spcAft>
                    <a:spcPts val="1100"/>
                  </a:spcAft>
                  <a:buClrTx/>
                  <a:buSzPct val="125000"/>
                  <a:buFontTx/>
                  <a:buBlip>
                    <a:blip r:embed="rId6"/>
                  </a:buBlip>
                  <a:tabLst/>
                  <a:defRPr lang="de-DE" sz="1900" kern="1200" baseline="0" smtClean="0">
                    <a:solidFill>
                      <a:schemeClr val="tx2"/>
                    </a:solidFill>
                    <a:effectLst/>
                    <a:latin typeface="+mn-lt"/>
                    <a:ea typeface="+mn-ea"/>
                    <a:cs typeface="+mn-cs"/>
                  </a:defRPr>
                </a:lvl1pPr>
                <a:lvl2pPr marL="611668" indent="-203890" algn="l" defTabSz="815557" rtl="0" eaLnBrk="1" latinLnBrk="0" hangingPunct="1">
                  <a:lnSpc>
                    <a:spcPct val="90000"/>
                  </a:lnSpc>
                  <a:spcBef>
                    <a:spcPts val="446"/>
                  </a:spcBef>
                  <a:buFont typeface="Arial" panose="020B0604020202020204" pitchFamily="34" charset="0"/>
                  <a:buChar char="•"/>
                  <a:defRPr sz="214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9447" indent="-203890" algn="l" defTabSz="815557" rtl="0" eaLnBrk="1" latinLnBrk="0" hangingPunct="1">
                  <a:lnSpc>
                    <a:spcPct val="90000"/>
                  </a:lnSpc>
                  <a:spcBef>
                    <a:spcPts val="446"/>
                  </a:spcBef>
                  <a:buFont typeface="Arial" panose="020B0604020202020204" pitchFamily="34" charset="0"/>
                  <a:buChar char="•"/>
                  <a:defRPr sz="178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427225" indent="-203890" algn="l" defTabSz="815557" rtl="0" eaLnBrk="1" latinLnBrk="0" hangingPunct="1">
                  <a:lnSpc>
                    <a:spcPct val="90000"/>
                  </a:lnSpc>
                  <a:spcBef>
                    <a:spcPts val="446"/>
                  </a:spcBef>
                  <a:buFont typeface="Arial" panose="020B0604020202020204" pitchFamily="34" charset="0"/>
                  <a:buChar char="•"/>
                  <a:defRPr sz="160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35003" indent="-203890" algn="l" defTabSz="815557" rtl="0" eaLnBrk="1" latinLnBrk="0" hangingPunct="1">
                  <a:lnSpc>
                    <a:spcPct val="90000"/>
                  </a:lnSpc>
                  <a:spcBef>
                    <a:spcPts val="446"/>
                  </a:spcBef>
                  <a:buFont typeface="Arial" panose="020B0604020202020204" pitchFamily="34" charset="0"/>
                  <a:buChar char="•"/>
                  <a:defRPr sz="160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42782" indent="-203890" algn="l" defTabSz="815557" rtl="0" eaLnBrk="1" latinLnBrk="0" hangingPunct="1">
                  <a:lnSpc>
                    <a:spcPct val="90000"/>
                  </a:lnSpc>
                  <a:spcBef>
                    <a:spcPts val="446"/>
                  </a:spcBef>
                  <a:buFont typeface="Arial" panose="020B0604020202020204" pitchFamily="34" charset="0"/>
                  <a:buChar char="•"/>
                  <a:defRPr sz="160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650560" indent="-203890" algn="l" defTabSz="815557" rtl="0" eaLnBrk="1" latinLnBrk="0" hangingPunct="1">
                  <a:lnSpc>
                    <a:spcPct val="90000"/>
                  </a:lnSpc>
                  <a:spcBef>
                    <a:spcPts val="446"/>
                  </a:spcBef>
                  <a:buFont typeface="Arial" panose="020B0604020202020204" pitchFamily="34" charset="0"/>
                  <a:buChar char="•"/>
                  <a:defRPr sz="160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058339" indent="-203890" algn="l" defTabSz="815557" rtl="0" eaLnBrk="1" latinLnBrk="0" hangingPunct="1">
                  <a:lnSpc>
                    <a:spcPct val="90000"/>
                  </a:lnSpc>
                  <a:spcBef>
                    <a:spcPts val="446"/>
                  </a:spcBef>
                  <a:buFont typeface="Arial" panose="020B0604020202020204" pitchFamily="34" charset="0"/>
                  <a:buChar char="•"/>
                  <a:defRPr sz="160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466117" indent="-203890" algn="l" defTabSz="815557" rtl="0" eaLnBrk="1" latinLnBrk="0" hangingPunct="1">
                  <a:lnSpc>
                    <a:spcPct val="90000"/>
                  </a:lnSpc>
                  <a:spcBef>
                    <a:spcPts val="446"/>
                  </a:spcBef>
                  <a:buFont typeface="Arial" panose="020B0604020202020204" pitchFamily="34" charset="0"/>
                  <a:buChar char="•"/>
                  <a:defRPr sz="160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815557" rtl="0" eaLnBrk="1" fontAlgn="auto" latinLnBrk="0" hangingPunct="1">
                  <a:lnSpc>
                    <a:spcPts val="2280"/>
                  </a:lnSpc>
                  <a:spcBef>
                    <a:spcPts val="0"/>
                  </a:spcBef>
                  <a:spcAft>
                    <a:spcPts val="1100"/>
                  </a:spcAft>
                  <a:buClrTx/>
                  <a:buSzPct val="125000"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83A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Definition: 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A </a:t>
                </a:r>
                <a:r>
                  <a:rPr kumimoji="0" lang="en-US" sz="20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883A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SRM (spiking neural) network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de-DE" sz="2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Φ</m:t>
                    </m:r>
                    <m:r>
                      <a:rPr kumimoji="0" lang="de-DE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883A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is a directed graph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de-DE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de-DE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𝑉</m:t>
                        </m:r>
                        <m:r>
                          <a:rPr kumimoji="0" lang="de-DE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</m:t>
                        </m:r>
                        <m:r>
                          <a:rPr kumimoji="0" lang="de-DE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𝐸</m:t>
                        </m:r>
                      </m:e>
                    </m:d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and consists of a finite set </a:t>
                </a:r>
                <a14:m>
                  <m:oMath xmlns:m="http://schemas.openxmlformats.org/officeDocument/2006/math">
                    <m:r>
                      <a:rPr kumimoji="0" lang="de-DE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𝑉</m:t>
                    </m:r>
                    <m:r>
                      <a:rPr kumimoji="0" lang="de-DE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of spiking neurons, a subset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de-DE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de-DE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𝑉</m:t>
                        </m:r>
                      </m:e>
                      <m:sub>
                        <m:r>
                          <a:rPr kumimoji="0" lang="de-DE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𝑖𝑛</m:t>
                        </m:r>
                      </m:sub>
                    </m:sSub>
                    <m:r>
                      <a:rPr kumimoji="0" lang="de-DE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⊂</m:t>
                    </m:r>
                    <m:r>
                      <a:rPr kumimoji="0" lang="de-DE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𝑉</m:t>
                    </m:r>
                    <m:r>
                      <a:rPr kumimoji="0" lang="de-DE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of input neurons, and a set </a:t>
                </a:r>
                <a14:m>
                  <m:oMath xmlns:m="http://schemas.openxmlformats.org/officeDocument/2006/math">
                    <m:r>
                      <a:rPr kumimoji="0" lang="de-DE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𝐸</m:t>
                    </m:r>
                    <m:r>
                      <a:rPr kumimoji="0" lang="de-DE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⊂</m:t>
                    </m:r>
                    <m:r>
                      <a:rPr kumimoji="0" lang="de-DE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𝑉</m:t>
                    </m:r>
                    <m:r>
                      <a:rPr kumimoji="0" lang="de-DE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×</m:t>
                    </m:r>
                    <m:r>
                      <a:rPr kumimoji="0" lang="de-DE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𝑉</m:t>
                    </m:r>
                    <m:r>
                      <a:rPr kumimoji="0" lang="de-DE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of synapses. Each </a:t>
                </a:r>
                <a:r>
                  <a:rPr kumimoji="0" lang="en-US" sz="20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883A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synapse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de-DE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de-DE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𝑢</m:t>
                        </m:r>
                        <m:r>
                          <a:rPr kumimoji="0" lang="de-DE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</m:t>
                        </m:r>
                        <m:r>
                          <a:rPr kumimoji="0" lang="de-DE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𝑣</m:t>
                        </m:r>
                      </m:e>
                    </m:d>
                    <m:r>
                      <a:rPr kumimoji="0" lang="de-DE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∈</m:t>
                    </m:r>
                    <m:r>
                      <a:rPr kumimoji="0" lang="de-DE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𝐸</m:t>
                    </m:r>
                    <m:r>
                      <a:rPr kumimoji="0" lang="de-DE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de-DE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is associated with</a:t>
                </a:r>
              </a:p>
              <a:p>
                <a:pPr marL="324000" marR="0" lvl="0" indent="-324000" algn="l" defTabSz="815557" rtl="0" eaLnBrk="1" fontAlgn="auto" latinLnBrk="0" hangingPunct="1">
                  <a:lnSpc>
                    <a:spcPts val="2280"/>
                  </a:lnSpc>
                  <a:spcBef>
                    <a:spcPts val="0"/>
                  </a:spcBef>
                  <a:spcAft>
                    <a:spcPts val="1100"/>
                  </a:spcAft>
                  <a:buClrTx/>
                  <a:buSzPct val="125000"/>
                  <a:buFontTx/>
                  <a:buBlip>
                    <a:blip r:embed="rId6"/>
                  </a:buBlip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a </a:t>
                </a:r>
                <a:r>
                  <a:rPr kumimoji="0" lang="en-US" sz="20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883A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synaptic weight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de-DE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de-DE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𝑤</m:t>
                        </m:r>
                      </m:e>
                      <m:sub>
                        <m:r>
                          <a:rPr kumimoji="0" lang="de-DE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𝑢𝑣</m:t>
                        </m:r>
                      </m:sub>
                    </m:sSub>
                    <m:r>
                      <a:rPr kumimoji="0" lang="de-DE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≥0,</m:t>
                    </m:r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232323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  <a:p>
                <a:pPr marL="324000" marR="0" lvl="0" indent="-324000" algn="l" defTabSz="815557" rtl="0" eaLnBrk="1" fontAlgn="auto" latinLnBrk="0" hangingPunct="1">
                  <a:lnSpc>
                    <a:spcPts val="2280"/>
                  </a:lnSpc>
                  <a:spcBef>
                    <a:spcPts val="0"/>
                  </a:spcBef>
                  <a:spcAft>
                    <a:spcPts val="1100"/>
                  </a:spcAft>
                  <a:buClrTx/>
                  <a:buSzPct val="125000"/>
                  <a:buFontTx/>
                  <a:buBlip>
                    <a:blip r:embed="rId6"/>
                  </a:buBlip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a </a:t>
                </a:r>
                <a:r>
                  <a:rPr kumimoji="0" lang="en-US" sz="20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883A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synaptic delay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de-DE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de-DE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𝑑</m:t>
                        </m:r>
                      </m:e>
                      <m:sub>
                        <m:r>
                          <a:rPr kumimoji="0" lang="de-DE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𝑢𝑣</m:t>
                        </m:r>
                      </m:sub>
                    </m:sSub>
                    <m:r>
                      <a:rPr kumimoji="0" lang="de-DE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≥0, </m:t>
                    </m:r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232323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  <a:p>
                <a:pPr marL="324000" marR="0" lvl="0" indent="-324000" algn="l" defTabSz="815557" rtl="0" eaLnBrk="1" fontAlgn="auto" latinLnBrk="0" hangingPunct="1">
                  <a:lnSpc>
                    <a:spcPts val="2280"/>
                  </a:lnSpc>
                  <a:spcBef>
                    <a:spcPts val="0"/>
                  </a:spcBef>
                  <a:spcAft>
                    <a:spcPts val="1100"/>
                  </a:spcAft>
                  <a:buClrTx/>
                  <a:buSzPct val="125000"/>
                  <a:buFontTx/>
                  <a:buBlip>
                    <a:blip r:embed="rId6"/>
                  </a:buBlip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and a </a:t>
                </a:r>
                <a:r>
                  <a:rPr kumimoji="0" lang="en-US" sz="20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883A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response function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de-DE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de-DE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𝜖</m:t>
                        </m:r>
                      </m:e>
                      <m:sub>
                        <m:r>
                          <a:rPr kumimoji="0" lang="de-DE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𝑢𝑣</m:t>
                        </m:r>
                      </m:sub>
                    </m:sSub>
                    <m:r>
                      <a:rPr kumimoji="0" lang="de-DE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:  </m:t>
                    </m:r>
                    <m:r>
                      <a:rPr kumimoji="0" lang="de-DE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ℝ</m:t>
                    </m:r>
                    <m:r>
                      <a:rPr kumimoji="0" lang="de-DE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→</m:t>
                    </m:r>
                    <m:r>
                      <a:rPr kumimoji="0" lang="de-DE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ℝ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.</a:t>
                </a:r>
              </a:p>
              <a:p>
                <a:pPr marL="0" marR="0" lvl="0" indent="0" algn="l" defTabSz="815557" rtl="0" eaLnBrk="1" fontAlgn="auto" latinLnBrk="0" hangingPunct="1">
                  <a:lnSpc>
                    <a:spcPts val="2280"/>
                  </a:lnSpc>
                  <a:spcBef>
                    <a:spcPts val="0"/>
                  </a:spcBef>
                  <a:spcAft>
                    <a:spcPts val="1100"/>
                  </a:spcAft>
                  <a:buClrTx/>
                  <a:buSzPct val="125000"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Each neuron </a:t>
                </a:r>
                <a14:m>
                  <m:oMath xmlns:m="http://schemas.openxmlformats.org/officeDocument/2006/math">
                    <m:r>
                      <a:rPr kumimoji="0" lang="de-DE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𝑣</m:t>
                    </m:r>
                    <m:r>
                      <a:rPr kumimoji="0" lang="de-DE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∈</m:t>
                    </m:r>
                    <m:r>
                      <a:rPr kumimoji="0" lang="de-DE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𝑉</m:t>
                    </m:r>
                    <m:r>
                      <a:rPr kumimoji="0" lang="de-DE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∖</m:t>
                    </m:r>
                    <m:r>
                      <m:rPr>
                        <m:lit/>
                      </m:rPr>
                      <a:rPr kumimoji="0" lang="de-DE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sSub>
                      <m:sSubPr>
                        <m:ctrlPr>
                          <a:rPr kumimoji="0" lang="de-DE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de-DE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𝑉</m:t>
                        </m:r>
                      </m:e>
                      <m:sub>
                        <m:r>
                          <a:rPr kumimoji="0" lang="de-DE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𝑖𝑛</m:t>
                        </m:r>
                      </m:sub>
                    </m:sSub>
                    <m:r>
                      <a:rPr kumimoji="0" lang="de-DE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is associated with  </a:t>
                </a:r>
              </a:p>
              <a:p>
                <a:pPr marL="324000" marR="0" lvl="0" indent="-324000" algn="l" defTabSz="815557" rtl="0" eaLnBrk="1" fontAlgn="auto" latinLnBrk="0" hangingPunct="1">
                  <a:lnSpc>
                    <a:spcPts val="2280"/>
                  </a:lnSpc>
                  <a:spcBef>
                    <a:spcPts val="0"/>
                  </a:spcBef>
                  <a:spcAft>
                    <a:spcPts val="1100"/>
                  </a:spcAft>
                  <a:buClrTx/>
                  <a:buSzPct val="125000"/>
                  <a:buFontTx/>
                  <a:buBlip>
                    <a:blip r:embed="rId6"/>
                  </a:buBlip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a </a:t>
                </a:r>
                <a:r>
                  <a:rPr kumimoji="0" lang="en-US" sz="20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883A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firing threshold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de-DE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de-DE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𝜃</m:t>
                        </m:r>
                      </m:e>
                      <m:sub>
                        <m:r>
                          <a:rPr kumimoji="0" lang="de-DE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𝑣</m:t>
                        </m:r>
                      </m:sub>
                    </m:sSub>
                    <m:r>
                      <a:rPr kumimoji="0" lang="de-DE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&gt;  0,</m:t>
                    </m:r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232323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  <a:p>
                <a:pPr marL="324000" marR="0" lvl="0" indent="-324000" algn="l" defTabSz="815557" rtl="0" eaLnBrk="1" fontAlgn="auto" latinLnBrk="0" hangingPunct="1">
                  <a:lnSpc>
                    <a:spcPts val="2280"/>
                  </a:lnSpc>
                  <a:spcBef>
                    <a:spcPts val="0"/>
                  </a:spcBef>
                  <a:spcAft>
                    <a:spcPts val="1100"/>
                  </a:spcAft>
                  <a:buClrTx/>
                  <a:buSzPct val="125000"/>
                  <a:buFontTx/>
                  <a:buBlip>
                    <a:blip r:embed="rId6"/>
                  </a:buBlip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and a </a:t>
                </a:r>
                <a:r>
                  <a:rPr kumimoji="0" lang="en-US" sz="20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883A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membrane potential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de-DE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de-DE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</m:e>
                      <m:sub>
                        <m:r>
                          <a:rPr kumimoji="0" lang="de-DE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𝑣</m:t>
                        </m:r>
                      </m:sub>
                    </m:sSub>
                    <m:r>
                      <a:rPr kumimoji="0" lang="de-DE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:  </m:t>
                    </m:r>
                    <m:r>
                      <a:rPr kumimoji="0" lang="de-DE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ℝ</m:t>
                    </m:r>
                    <m:r>
                      <a:rPr kumimoji="0" lang="de-DE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→</m:t>
                    </m:r>
                    <m:r>
                      <a:rPr kumimoji="0" lang="de-DE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ℝ</m:t>
                    </m:r>
                    <m:r>
                      <a:rPr kumimoji="0" lang="de-DE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, </m:t>
                    </m:r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232323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  <a:p>
                <a:pPr marL="0" marR="0" lvl="0" indent="0" algn="l" defTabSz="815557" rtl="0" eaLnBrk="1" fontAlgn="auto" latinLnBrk="0" hangingPunct="1">
                  <a:lnSpc>
                    <a:spcPts val="2280"/>
                  </a:lnSpc>
                  <a:spcBef>
                    <a:spcPts val="0"/>
                  </a:spcBef>
                  <a:spcAft>
                    <a:spcPts val="1100"/>
                  </a:spcAft>
                  <a:buClrTx/>
                  <a:buSzPct val="125000"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w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hich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is given by</a:t>
                </a:r>
              </a:p>
              <a:p>
                <a:pPr marL="0" marR="0" lvl="0" indent="0" algn="l" defTabSz="815557" rtl="0" eaLnBrk="1" fontAlgn="auto" latinLnBrk="0" hangingPunct="1">
                  <a:lnSpc>
                    <a:spcPts val="2280"/>
                  </a:lnSpc>
                  <a:spcBef>
                    <a:spcPts val="0"/>
                  </a:spcBef>
                  <a:spcAft>
                    <a:spcPts val="1100"/>
                  </a:spcAft>
                  <a:buClrTx/>
                  <a:buSzPct val="125000"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3232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marR="0" lvl="0" indent="0" algn="l" defTabSz="815557" rtl="0" eaLnBrk="1" fontAlgn="auto" latinLnBrk="0" hangingPunct="1">
                  <a:lnSpc>
                    <a:spcPts val="2280"/>
                  </a:lnSpc>
                  <a:spcBef>
                    <a:spcPts val="0"/>
                  </a:spcBef>
                  <a:spcAft>
                    <a:spcPts val="1100"/>
                  </a:spcAft>
                  <a:buClrTx/>
                  <a:buSzPct val="125000"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de-DE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232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de-DE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232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𝑃</m:t>
                          </m:r>
                        </m:e>
                        <m:sub>
                          <m:r>
                            <a:rPr kumimoji="0" lang="de-DE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232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𝑣</m:t>
                          </m:r>
                        </m:sub>
                      </m:sSub>
                      <m:d>
                        <m:dPr>
                          <m:ctrlPr>
                            <a:rPr kumimoji="0" lang="de-DE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232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de-DE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232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e>
                      </m:d>
                      <m:r>
                        <a:rPr kumimoji="0" lang="de-DE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32323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0" lang="de-DE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232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naryPr>
                        <m:sub>
                          <m:d>
                            <m:dPr>
                              <m:ctrlPr>
                                <a:rPr kumimoji="0" lang="de-DE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232323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m:rPr>
                                  <m:brk m:alnAt="7"/>
                                </m:rPr>
                                <a:rPr kumimoji="0" lang="de-DE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232323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𝑢</m:t>
                              </m:r>
                              <m:r>
                                <a:rPr kumimoji="0" lang="de-DE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232323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,</m:t>
                              </m:r>
                              <m:r>
                                <a:rPr kumimoji="0" lang="de-DE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232323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𝑣</m:t>
                              </m:r>
                            </m:e>
                          </m:d>
                          <m:r>
                            <a:rPr kumimoji="0" lang="de-DE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232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∈</m:t>
                          </m:r>
                          <m:r>
                            <a:rPr kumimoji="0" lang="de-DE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232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𝐸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kumimoji="0" lang="de-DE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232323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naryPr>
                            <m:sub>
                              <m:sSubSup>
                                <m:sSubSupPr>
                                  <m:ctrlPr>
                                    <a:rPr kumimoji="0" lang="de-DE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232323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brk m:alnAt="7"/>
                                    </m:rPr>
                                    <a:rPr kumimoji="0" lang="de-DE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232323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kumimoji="0" lang="de-DE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232323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𝑢</m:t>
                                  </m:r>
                                </m:sub>
                                <m:sup>
                                  <m:r>
                                    <m:rPr>
                                      <m:brk m:alnAt="7"/>
                                    </m:rPr>
                                    <a:rPr kumimoji="0" lang="de-DE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232323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𝑓</m:t>
                                  </m:r>
                                </m:sup>
                              </m:sSubSup>
                              <m:r>
                                <a:rPr kumimoji="0" lang="de-DE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232323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∈</m:t>
                              </m:r>
                              <m:sSub>
                                <m:sSubPr>
                                  <m:ctrlPr>
                                    <a:rPr kumimoji="0" lang="de-DE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232323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de-DE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232323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kumimoji="0" lang="de-DE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232323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𝑢</m:t>
                                  </m:r>
                                </m:sub>
                              </m:sSub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kumimoji="0" lang="de-DE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232323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de-DE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232323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kumimoji="0" lang="de-DE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232323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𝑢𝑣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kumimoji="0" lang="de-DE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232323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de-DE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232323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𝜖</m:t>
                                  </m:r>
                                </m:e>
                                <m:sub>
                                  <m:r>
                                    <a:rPr kumimoji="0" lang="de-DE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232323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𝑢𝑣</m:t>
                                  </m:r>
                                </m:sub>
                              </m:sSub>
                              <m:r>
                                <a:rPr kumimoji="0" lang="de-DE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232323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(</m:t>
                              </m:r>
                              <m:r>
                                <a:rPr kumimoji="0" lang="de-DE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232323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𝑡</m:t>
                              </m:r>
                              <m:r>
                                <a:rPr kumimoji="0" lang="de-DE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232323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kumimoji="0" lang="de-DE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232323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SupPr>
                                <m:e>
                                  <m:r>
                                    <a:rPr kumimoji="0" lang="de-DE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232323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kumimoji="0" lang="de-DE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232323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𝑢</m:t>
                                  </m:r>
                                </m:sub>
                                <m:sup>
                                  <m:r>
                                    <a:rPr kumimoji="0" lang="de-DE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232323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𝑓</m:t>
                                  </m:r>
                                </m:sup>
                              </m:sSubSup>
                              <m:r>
                                <a:rPr kumimoji="0" lang="de-DE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232323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)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3232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marR="0" lvl="0" indent="0" algn="l" defTabSz="815557" rtl="0" eaLnBrk="1" fontAlgn="auto" latinLnBrk="0" hangingPunct="1">
                  <a:lnSpc>
                    <a:spcPts val="2280"/>
                  </a:lnSpc>
                  <a:spcBef>
                    <a:spcPts val="1200"/>
                  </a:spcBef>
                  <a:spcAft>
                    <a:spcPts val="1100"/>
                  </a:spcAft>
                  <a:buClrTx/>
                  <a:buSzPct val="125000"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w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ith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de-DE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de-DE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𝐹</m:t>
                        </m:r>
                      </m:e>
                      <m:sub>
                        <m:r>
                          <a:rPr kumimoji="0" lang="de-DE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𝑢</m:t>
                        </m:r>
                      </m:sub>
                    </m:sSub>
                    <m:r>
                      <a:rPr kumimoji="0" lang="de-DE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={</m:t>
                    </m:r>
                    <m:sSubSup>
                      <m:sSubSupPr>
                        <m:ctrlPr>
                          <a:rPr kumimoji="0" lang="de-DE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SupPr>
                      <m:e>
                        <m:r>
                          <a:rPr kumimoji="0" lang="de-DE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𝑡</m:t>
                        </m:r>
                      </m:e>
                      <m:sub>
                        <m:r>
                          <a:rPr kumimoji="0" lang="de-DE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𝑢</m:t>
                        </m:r>
                      </m:sub>
                      <m:sup>
                        <m:r>
                          <a:rPr kumimoji="0" lang="de-DE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𝑓</m:t>
                        </m:r>
                      </m:sup>
                    </m:sSubSup>
                    <m:r>
                      <a:rPr kumimoji="0" lang="de-DE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:1≤</m:t>
                    </m:r>
                    <m:r>
                      <a:rPr kumimoji="0" lang="de-DE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𝑓</m:t>
                    </m:r>
                    <m:r>
                      <a:rPr kumimoji="0" lang="de-DE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≤</m:t>
                    </m:r>
                    <m:r>
                      <a:rPr kumimoji="0" lang="de-DE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𝑛</m:t>
                    </m:r>
                    <m:r>
                      <a:rPr kumimoji="0" lang="de-DE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for some </a:t>
                </a:r>
                <a14:m>
                  <m:oMath xmlns:m="http://schemas.openxmlformats.org/officeDocument/2006/math">
                    <m:r>
                      <a:rPr kumimoji="0" lang="de-DE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𝑛</m:t>
                    </m:r>
                    <m:r>
                      <a:rPr kumimoji="0" lang="de-DE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∈</m:t>
                    </m:r>
                    <m:r>
                      <a:rPr kumimoji="0" lang="de-DE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ℕ</m:t>
                    </m:r>
                    <m:r>
                      <a:rPr kumimoji="0" lang="de-DE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} 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being the set of </a:t>
                </a:r>
                <a:r>
                  <a:rPr kumimoji="0" lang="en-US" sz="20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883A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firing times 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of neuron </a:t>
                </a:r>
                <a14:m>
                  <m:oMath xmlns:m="http://schemas.openxmlformats.org/officeDocument/2006/math">
                    <m:r>
                      <a:rPr kumimoji="0" lang="de-DE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𝑢</m:t>
                    </m:r>
                    <m:r>
                      <a:rPr kumimoji="0" lang="de-DE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, i.e., times </a:t>
                </a:r>
                <a14:m>
                  <m:oMath xmlns:m="http://schemas.openxmlformats.org/officeDocument/2006/math">
                    <m:r>
                      <a:rPr kumimoji="0" lang="de-DE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𝑡</m:t>
                    </m:r>
                    <m:r>
                      <a:rPr kumimoji="0" lang="de-DE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whenever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de-DE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de-DE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</m:e>
                      <m:sub>
                        <m:r>
                          <a:rPr kumimoji="0" lang="de-DE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𝑢</m:t>
                        </m:r>
                      </m:sub>
                    </m:sSub>
                    <m:d>
                      <m:dPr>
                        <m:ctrlPr>
                          <a:rPr kumimoji="0" lang="de-DE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de-DE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𝑡</m:t>
                        </m:r>
                      </m:e>
                    </m:d>
                    <m:r>
                      <a:rPr kumimoji="0" lang="de-DE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reaches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de-DE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de-DE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𝜃</m:t>
                        </m:r>
                      </m:e>
                      <m:sub>
                        <m:r>
                          <a:rPr kumimoji="0" lang="de-DE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𝑢</m:t>
                        </m:r>
                      </m:sub>
                    </m:sSub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.</a:t>
                </a:r>
              </a:p>
            </p:txBody>
          </p:sp>
        </mc:Choice>
        <mc:Fallback xmlns="">
          <p:sp>
            <p:nvSpPr>
              <p:cNvPr id="10" name="Textplatzhalter 3">
                <a:extLst>
                  <a:ext uri="{FF2B5EF4-FFF2-40B4-BE49-F238E27FC236}">
                    <a16:creationId xmlns:a16="http://schemas.microsoft.com/office/drawing/2014/main" id="{4D9118AF-1D07-17C6-723C-C639668EB6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375" y="1072466"/>
                <a:ext cx="9054245" cy="5714833"/>
              </a:xfrm>
              <a:prstGeom prst="rect">
                <a:avLst/>
              </a:prstGeom>
              <a:blipFill>
                <a:blip r:embed="rId7"/>
                <a:stretch>
                  <a:fillRect l="-1751" t="-1708" r="-1953" b="-1067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22169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9FD541-643F-1A79-79A7-A9AE4E8CD1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ABFE956-27C6-CBE8-F79F-C047546D964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2800" y="441325"/>
            <a:ext cx="11306175" cy="508794"/>
          </a:xfrm>
        </p:spPr>
        <p:txBody>
          <a:bodyPr/>
          <a:lstStyle/>
          <a:p>
            <a:r>
              <a:rPr lang="en-US" sz="2400" dirty="0">
                <a:solidFill>
                  <a:srgbClr val="00883A"/>
                </a:solidFill>
              </a:rPr>
              <a:t>Spike Response Model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Networks: Function Approximation</a:t>
            </a:r>
            <a:endParaRPr lang="en-US" sz="2400" dirty="0">
              <a:solidFill>
                <a:srgbClr val="00883A"/>
              </a:solidFill>
            </a:endParaRPr>
          </a:p>
        </p:txBody>
      </p:sp>
      <p:pic>
        <p:nvPicPr>
          <p:cNvPr id="2" name="Grafik 1" descr="Ein Bild, das Grafiken, Grafikdesign, Screenshot, Schrift enthält.&#10;&#10;Automatisch generierte Beschreibung">
            <a:extLst>
              <a:ext uri="{FF2B5EF4-FFF2-40B4-BE49-F238E27FC236}">
                <a16:creationId xmlns:a16="http://schemas.microsoft.com/office/drawing/2014/main" id="{CBF0FCEF-D0D2-B9BC-87DE-C5E1E7624B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8373" y="322655"/>
            <a:ext cx="769022" cy="874549"/>
          </a:xfrm>
          <a:prstGeom prst="rect">
            <a:avLst/>
          </a:prstGeom>
        </p:spPr>
      </p:pic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8E150528-D203-6891-D88F-CD5ED7C575D8}"/>
              </a:ext>
            </a:extLst>
          </p:cNvPr>
          <p:cNvSpPr/>
          <p:nvPr/>
        </p:nvSpPr>
        <p:spPr>
          <a:xfrm>
            <a:off x="791243" y="1243843"/>
            <a:ext cx="10139081" cy="152092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50800" dir="30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platzhalter 3">
                <a:extLst>
                  <a:ext uri="{FF2B5EF4-FFF2-40B4-BE49-F238E27FC236}">
                    <a16:creationId xmlns:a16="http://schemas.microsoft.com/office/drawing/2014/main" id="{52E26BB7-C7DF-5A9E-4A98-C3305AE063F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23658" y="1368439"/>
                <a:ext cx="9764197" cy="1342961"/>
              </a:xfrm>
              <a:prstGeom prst="rect">
                <a:avLst/>
              </a:prstGeom>
            </p:spPr>
            <p:txBody>
              <a:bodyPr lIns="0" tIns="0" rIns="0" bIns="0"/>
              <a:lstStyle>
                <a:lvl1pPr marL="324000" marR="0" indent="-324000" algn="l" defTabSz="815557" rtl="0" eaLnBrk="1" fontAlgn="auto" latinLnBrk="0" hangingPunct="1">
                  <a:lnSpc>
                    <a:spcPts val="2280"/>
                  </a:lnSpc>
                  <a:spcBef>
                    <a:spcPts val="0"/>
                  </a:spcBef>
                  <a:spcAft>
                    <a:spcPts val="1100"/>
                  </a:spcAft>
                  <a:buClrTx/>
                  <a:buSzPct val="125000"/>
                  <a:buFontTx/>
                  <a:buBlip>
                    <a:blip r:embed="rId4"/>
                  </a:buBlip>
                  <a:tabLst/>
                  <a:defRPr lang="de-DE" sz="1900" kern="1200" baseline="0" smtClean="0">
                    <a:solidFill>
                      <a:schemeClr val="tx2"/>
                    </a:solidFill>
                    <a:effectLst/>
                    <a:latin typeface="+mn-lt"/>
                    <a:ea typeface="+mn-ea"/>
                    <a:cs typeface="+mn-cs"/>
                  </a:defRPr>
                </a:lvl1pPr>
                <a:lvl2pPr marL="611668" indent="-203890" algn="l" defTabSz="815557" rtl="0" eaLnBrk="1" latinLnBrk="0" hangingPunct="1">
                  <a:lnSpc>
                    <a:spcPct val="90000"/>
                  </a:lnSpc>
                  <a:spcBef>
                    <a:spcPts val="446"/>
                  </a:spcBef>
                  <a:buFont typeface="Arial" panose="020B0604020202020204" pitchFamily="34" charset="0"/>
                  <a:buChar char="•"/>
                  <a:defRPr sz="214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9447" indent="-203890" algn="l" defTabSz="815557" rtl="0" eaLnBrk="1" latinLnBrk="0" hangingPunct="1">
                  <a:lnSpc>
                    <a:spcPct val="90000"/>
                  </a:lnSpc>
                  <a:spcBef>
                    <a:spcPts val="446"/>
                  </a:spcBef>
                  <a:buFont typeface="Arial" panose="020B0604020202020204" pitchFamily="34" charset="0"/>
                  <a:buChar char="•"/>
                  <a:defRPr sz="178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427225" indent="-203890" algn="l" defTabSz="815557" rtl="0" eaLnBrk="1" latinLnBrk="0" hangingPunct="1">
                  <a:lnSpc>
                    <a:spcPct val="90000"/>
                  </a:lnSpc>
                  <a:spcBef>
                    <a:spcPts val="446"/>
                  </a:spcBef>
                  <a:buFont typeface="Arial" panose="020B0604020202020204" pitchFamily="34" charset="0"/>
                  <a:buChar char="•"/>
                  <a:defRPr sz="160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35003" indent="-203890" algn="l" defTabSz="815557" rtl="0" eaLnBrk="1" latinLnBrk="0" hangingPunct="1">
                  <a:lnSpc>
                    <a:spcPct val="90000"/>
                  </a:lnSpc>
                  <a:spcBef>
                    <a:spcPts val="446"/>
                  </a:spcBef>
                  <a:buFont typeface="Arial" panose="020B0604020202020204" pitchFamily="34" charset="0"/>
                  <a:buChar char="•"/>
                  <a:defRPr sz="160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42782" indent="-203890" algn="l" defTabSz="815557" rtl="0" eaLnBrk="1" latinLnBrk="0" hangingPunct="1">
                  <a:lnSpc>
                    <a:spcPct val="90000"/>
                  </a:lnSpc>
                  <a:spcBef>
                    <a:spcPts val="446"/>
                  </a:spcBef>
                  <a:buFont typeface="Arial" panose="020B0604020202020204" pitchFamily="34" charset="0"/>
                  <a:buChar char="•"/>
                  <a:defRPr sz="160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650560" indent="-203890" algn="l" defTabSz="815557" rtl="0" eaLnBrk="1" latinLnBrk="0" hangingPunct="1">
                  <a:lnSpc>
                    <a:spcPct val="90000"/>
                  </a:lnSpc>
                  <a:spcBef>
                    <a:spcPts val="446"/>
                  </a:spcBef>
                  <a:buFont typeface="Arial" panose="020B0604020202020204" pitchFamily="34" charset="0"/>
                  <a:buChar char="•"/>
                  <a:defRPr sz="160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058339" indent="-203890" algn="l" defTabSz="815557" rtl="0" eaLnBrk="1" latinLnBrk="0" hangingPunct="1">
                  <a:lnSpc>
                    <a:spcPct val="90000"/>
                  </a:lnSpc>
                  <a:spcBef>
                    <a:spcPts val="446"/>
                  </a:spcBef>
                  <a:buFont typeface="Arial" panose="020B0604020202020204" pitchFamily="34" charset="0"/>
                  <a:buChar char="•"/>
                  <a:defRPr sz="160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466117" indent="-203890" algn="l" defTabSz="815557" rtl="0" eaLnBrk="1" latinLnBrk="0" hangingPunct="1">
                  <a:lnSpc>
                    <a:spcPct val="90000"/>
                  </a:lnSpc>
                  <a:spcBef>
                    <a:spcPts val="446"/>
                  </a:spcBef>
                  <a:buFont typeface="Arial" panose="020B0604020202020204" pitchFamily="34" charset="0"/>
                  <a:buChar char="•"/>
                  <a:defRPr sz="160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815557" rtl="0" eaLnBrk="1" fontAlgn="auto" latinLnBrk="0" hangingPunct="1">
                  <a:lnSpc>
                    <a:spcPts val="2280"/>
                  </a:lnSpc>
                  <a:spcBef>
                    <a:spcPts val="0"/>
                  </a:spcBef>
                  <a:spcAft>
                    <a:spcPts val="1100"/>
                  </a:spcAft>
                  <a:buClrTx/>
                  <a:buSzPct val="125000"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83A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Theorem (Singh, </a:t>
                </a: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883A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Fono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83A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, Kutyniok; 2024):</a:t>
                </a:r>
              </a:p>
              <a:p>
                <a:pPr marL="0" marR="0" lvl="0" indent="0" algn="l" defTabSz="815557" rtl="0" eaLnBrk="1" fontAlgn="auto" latinLnBrk="0" hangingPunct="1">
                  <a:lnSpc>
                    <a:spcPts val="2280"/>
                  </a:lnSpc>
                  <a:spcBef>
                    <a:spcPts val="0"/>
                  </a:spcBef>
                  <a:spcAft>
                    <a:spcPts val="1100"/>
                  </a:spcAft>
                  <a:buClrTx/>
                  <a:buSzPct val="125000"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0232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Let </a:t>
                </a:r>
                <a14:m>
                  <m:oMath xmlns:m="http://schemas.openxmlformats.org/officeDocument/2006/math">
                    <m:r>
                      <a:rPr kumimoji="0" lang="de-DE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0232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𝐿</m:t>
                    </m:r>
                    <m:r>
                      <a:rPr kumimoji="0" lang="de-DE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0232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</m:t>
                    </m:r>
                    <m:r>
                      <a:rPr kumimoji="0" lang="de-DE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0232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de-DE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0232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∈</m:t>
                    </m:r>
                    <m:r>
                      <a:rPr kumimoji="0" lang="de-DE" sz="2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ℕ</m:t>
                    </m:r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0232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de-DE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0232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kumimoji="0" lang="de-DE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20232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de-DE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20232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𝑎</m:t>
                            </m:r>
                            <m:r>
                              <a:rPr kumimoji="0" lang="de-DE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20232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,</m:t>
                            </m:r>
                            <m:r>
                              <a:rPr kumimoji="0" lang="de-DE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20232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𝑏</m:t>
                            </m:r>
                          </m:e>
                        </m:d>
                      </m:e>
                      <m:sup>
                        <m:r>
                          <a:rPr kumimoji="0" lang="de-DE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0232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𝑑</m:t>
                        </m:r>
                      </m:sup>
                    </m:sSup>
                    <m:r>
                      <a:rPr kumimoji="0" lang="de-DE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0232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⊆</m:t>
                    </m:r>
                    <m:r>
                      <a:rPr kumimoji="0" lang="de-DE" sz="2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ℝ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0232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, and let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de-DE" sz="2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0232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Ψ</m:t>
                    </m:r>
                    <m:r>
                      <a:rPr kumimoji="0" lang="de-DE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0232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0232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be a classical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0232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ReLU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0232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-neural network of depth </a:t>
                </a:r>
                <a14:m>
                  <m:oMath xmlns:m="http://schemas.openxmlformats.org/officeDocument/2006/math">
                    <m:r>
                      <a:rPr kumimoji="0" lang="de-DE" sz="2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0232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𝐿</m:t>
                    </m:r>
                    <m:r>
                      <a:rPr kumimoji="0" lang="de-DE" sz="2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0232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0232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and width </a:t>
                </a:r>
                <a14:m>
                  <m:oMath xmlns:m="http://schemas.openxmlformats.org/officeDocument/2006/math">
                    <m:r>
                      <a:rPr kumimoji="0" lang="de-DE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0232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0232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. 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0232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Then there exists a SRM network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de-DE" sz="2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0232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Φ</m:t>
                    </m:r>
                    <m:r>
                      <a:rPr kumimoji="0" lang="de-DE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0232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0232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with </a:t>
                </a:r>
                <a14:m>
                  <m:oMath xmlns:m="http://schemas.openxmlformats.org/officeDocument/2006/math">
                    <m:r>
                      <a:rPr kumimoji="0" lang="de-DE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883A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𝑁</m:t>
                    </m:r>
                    <m:d>
                      <m:dPr>
                        <m:ctrlPr>
                          <a:rPr kumimoji="0" lang="de-DE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883A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kumimoji="0" lang="de-DE" sz="2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883A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Φ</m:t>
                        </m:r>
                      </m:e>
                    </m:d>
                    <m:r>
                      <a:rPr kumimoji="0" lang="de-DE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883A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de-DE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883A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𝑁</m:t>
                    </m:r>
                    <m:d>
                      <m:dPr>
                        <m:ctrlPr>
                          <a:rPr kumimoji="0" lang="de-DE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883A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kumimoji="0" lang="de-DE" sz="2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883A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Ψ</m:t>
                        </m:r>
                      </m:e>
                    </m:d>
                    <m:r>
                      <a:rPr kumimoji="0" lang="de-DE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883A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r>
                      <a:rPr kumimoji="0" lang="de-DE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883A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𝐿</m:t>
                    </m:r>
                    <m:d>
                      <m:dPr>
                        <m:ctrlPr>
                          <a:rPr kumimoji="0" lang="de-DE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883A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de-DE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883A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  <m:r>
                          <a:rPr kumimoji="0" lang="de-DE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883A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𝑑</m:t>
                        </m:r>
                        <m:r>
                          <a:rPr kumimoji="0" lang="de-DE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883A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+3</m:t>
                        </m:r>
                      </m:e>
                    </m:d>
                    <m:r>
                      <a:rPr kumimoji="0" lang="de-DE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883A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d>
                      <m:dPr>
                        <m:ctrlPr>
                          <a:rPr kumimoji="0" lang="de-DE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883A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de-DE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883A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  <m:r>
                          <a:rPr kumimoji="0" lang="de-DE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883A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𝑑</m:t>
                        </m:r>
                        <m:r>
                          <a:rPr kumimoji="0" lang="de-DE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883A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+2</m:t>
                        </m:r>
                      </m:e>
                    </m:d>
                    <m:r>
                      <a:rPr kumimoji="0" lang="de-DE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0232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0232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and </a:t>
                </a:r>
                <a14:m>
                  <m:oMath xmlns:m="http://schemas.openxmlformats.org/officeDocument/2006/math">
                    <m:r>
                      <a:rPr kumimoji="0" lang="de-DE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883A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𝐿</m:t>
                    </m:r>
                    <m:d>
                      <m:dPr>
                        <m:ctrlPr>
                          <a:rPr kumimoji="0" lang="de-DE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883A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kumimoji="0" lang="de-DE" sz="2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883A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Φ</m:t>
                        </m:r>
                      </m:e>
                    </m:d>
                    <m:r>
                      <a:rPr kumimoji="0" lang="de-DE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883A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=3</m:t>
                    </m:r>
                    <m:r>
                      <a:rPr kumimoji="0" lang="de-DE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883A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𝐿</m:t>
                    </m:r>
                    <m:r>
                      <a:rPr kumimoji="0" lang="de-DE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883A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−2 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0232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that realizes the output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de-DE" sz="2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0232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Ψ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0232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de-DE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20232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kumimoji="0" lang="de-DE" sz="2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20232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de-DE" sz="2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20232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𝑎</m:t>
                            </m:r>
                            <m:r>
                              <a:rPr kumimoji="0" lang="de-DE" sz="2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20232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,</m:t>
                            </m:r>
                            <m:r>
                              <a:rPr kumimoji="0" lang="de-DE" sz="2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20232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𝑏</m:t>
                            </m:r>
                          </m:e>
                        </m:d>
                      </m:e>
                      <m:sup>
                        <m:r>
                          <a:rPr kumimoji="0" lang="de-DE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20232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𝑑</m:t>
                        </m:r>
                      </m:sup>
                    </m:sSup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0232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.</a:t>
                </a:r>
              </a:p>
            </p:txBody>
          </p:sp>
        </mc:Choice>
        <mc:Fallback xmlns="">
          <p:sp>
            <p:nvSpPr>
              <p:cNvPr id="8" name="Textplatzhalter 3">
                <a:extLst>
                  <a:ext uri="{FF2B5EF4-FFF2-40B4-BE49-F238E27FC236}">
                    <a16:creationId xmlns:a16="http://schemas.microsoft.com/office/drawing/2014/main" id="{51AA734A-8695-49C4-BF04-5F97EBF5FE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3658" y="1368439"/>
                <a:ext cx="9764197" cy="1342961"/>
              </a:xfrm>
              <a:prstGeom prst="rect">
                <a:avLst/>
              </a:prstGeom>
              <a:blipFill>
                <a:blip r:embed="rId5"/>
                <a:stretch>
                  <a:fillRect l="-3745" t="-6787" b="-6244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810B404E-5AEF-0B9C-AC6E-FB65591AB90F}"/>
              </a:ext>
            </a:extLst>
          </p:cNvPr>
          <p:cNvSpPr/>
          <p:nvPr/>
        </p:nvSpPr>
        <p:spPr>
          <a:xfrm>
            <a:off x="791243" y="3058487"/>
            <a:ext cx="10139081" cy="299074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50800" dir="30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platzhalter 3">
                <a:extLst>
                  <a:ext uri="{FF2B5EF4-FFF2-40B4-BE49-F238E27FC236}">
                    <a16:creationId xmlns:a16="http://schemas.microsoft.com/office/drawing/2014/main" id="{7F88A0A4-B569-471F-653A-B9F1BB08FAD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96226" y="3183083"/>
                <a:ext cx="9764197" cy="2802144"/>
              </a:xfrm>
              <a:prstGeom prst="rect">
                <a:avLst/>
              </a:prstGeom>
            </p:spPr>
            <p:txBody>
              <a:bodyPr lIns="0" tIns="0" rIns="0" bIns="0"/>
              <a:lstStyle>
                <a:lvl1pPr marL="324000" marR="0" indent="-324000" algn="l" defTabSz="815557" rtl="0" eaLnBrk="1" fontAlgn="auto" latinLnBrk="0" hangingPunct="1">
                  <a:lnSpc>
                    <a:spcPts val="2280"/>
                  </a:lnSpc>
                  <a:spcBef>
                    <a:spcPts val="0"/>
                  </a:spcBef>
                  <a:spcAft>
                    <a:spcPts val="1100"/>
                  </a:spcAft>
                  <a:buClrTx/>
                  <a:buSzPct val="125000"/>
                  <a:buFontTx/>
                  <a:buBlip>
                    <a:blip r:embed="rId4"/>
                  </a:buBlip>
                  <a:tabLst/>
                  <a:defRPr lang="de-DE" sz="1900" kern="1200" baseline="0" smtClean="0">
                    <a:solidFill>
                      <a:schemeClr val="tx2"/>
                    </a:solidFill>
                    <a:effectLst/>
                    <a:latin typeface="+mn-lt"/>
                    <a:ea typeface="+mn-ea"/>
                    <a:cs typeface="+mn-cs"/>
                  </a:defRPr>
                </a:lvl1pPr>
                <a:lvl2pPr marL="611668" indent="-203890" algn="l" defTabSz="815557" rtl="0" eaLnBrk="1" latinLnBrk="0" hangingPunct="1">
                  <a:lnSpc>
                    <a:spcPct val="90000"/>
                  </a:lnSpc>
                  <a:spcBef>
                    <a:spcPts val="446"/>
                  </a:spcBef>
                  <a:buFont typeface="Arial" panose="020B0604020202020204" pitchFamily="34" charset="0"/>
                  <a:buChar char="•"/>
                  <a:defRPr sz="214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9447" indent="-203890" algn="l" defTabSz="815557" rtl="0" eaLnBrk="1" latinLnBrk="0" hangingPunct="1">
                  <a:lnSpc>
                    <a:spcPct val="90000"/>
                  </a:lnSpc>
                  <a:spcBef>
                    <a:spcPts val="446"/>
                  </a:spcBef>
                  <a:buFont typeface="Arial" panose="020B0604020202020204" pitchFamily="34" charset="0"/>
                  <a:buChar char="•"/>
                  <a:defRPr sz="178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427225" indent="-203890" algn="l" defTabSz="815557" rtl="0" eaLnBrk="1" latinLnBrk="0" hangingPunct="1">
                  <a:lnSpc>
                    <a:spcPct val="90000"/>
                  </a:lnSpc>
                  <a:spcBef>
                    <a:spcPts val="446"/>
                  </a:spcBef>
                  <a:buFont typeface="Arial" panose="020B0604020202020204" pitchFamily="34" charset="0"/>
                  <a:buChar char="•"/>
                  <a:defRPr sz="160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35003" indent="-203890" algn="l" defTabSz="815557" rtl="0" eaLnBrk="1" latinLnBrk="0" hangingPunct="1">
                  <a:lnSpc>
                    <a:spcPct val="90000"/>
                  </a:lnSpc>
                  <a:spcBef>
                    <a:spcPts val="446"/>
                  </a:spcBef>
                  <a:buFont typeface="Arial" panose="020B0604020202020204" pitchFamily="34" charset="0"/>
                  <a:buChar char="•"/>
                  <a:defRPr sz="160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42782" indent="-203890" algn="l" defTabSz="815557" rtl="0" eaLnBrk="1" latinLnBrk="0" hangingPunct="1">
                  <a:lnSpc>
                    <a:spcPct val="90000"/>
                  </a:lnSpc>
                  <a:spcBef>
                    <a:spcPts val="446"/>
                  </a:spcBef>
                  <a:buFont typeface="Arial" panose="020B0604020202020204" pitchFamily="34" charset="0"/>
                  <a:buChar char="•"/>
                  <a:defRPr sz="160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650560" indent="-203890" algn="l" defTabSz="815557" rtl="0" eaLnBrk="1" latinLnBrk="0" hangingPunct="1">
                  <a:lnSpc>
                    <a:spcPct val="90000"/>
                  </a:lnSpc>
                  <a:spcBef>
                    <a:spcPts val="446"/>
                  </a:spcBef>
                  <a:buFont typeface="Arial" panose="020B0604020202020204" pitchFamily="34" charset="0"/>
                  <a:buChar char="•"/>
                  <a:defRPr sz="160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058339" indent="-203890" algn="l" defTabSz="815557" rtl="0" eaLnBrk="1" latinLnBrk="0" hangingPunct="1">
                  <a:lnSpc>
                    <a:spcPct val="90000"/>
                  </a:lnSpc>
                  <a:spcBef>
                    <a:spcPts val="446"/>
                  </a:spcBef>
                  <a:buFont typeface="Arial" panose="020B0604020202020204" pitchFamily="34" charset="0"/>
                  <a:buChar char="•"/>
                  <a:defRPr sz="160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466117" indent="-203890" algn="l" defTabSz="815557" rtl="0" eaLnBrk="1" latinLnBrk="0" hangingPunct="1">
                  <a:lnSpc>
                    <a:spcPct val="90000"/>
                  </a:lnSpc>
                  <a:spcBef>
                    <a:spcPts val="446"/>
                  </a:spcBef>
                  <a:buFont typeface="Arial" panose="020B0604020202020204" pitchFamily="34" charset="0"/>
                  <a:buChar char="•"/>
                  <a:defRPr sz="160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815557" rtl="0" eaLnBrk="1" fontAlgn="auto" latinLnBrk="0" hangingPunct="1">
                  <a:lnSpc>
                    <a:spcPts val="2280"/>
                  </a:lnSpc>
                  <a:spcBef>
                    <a:spcPts val="0"/>
                  </a:spcBef>
                  <a:spcAft>
                    <a:spcPts val="1100"/>
                  </a:spcAft>
                  <a:buClrTx/>
                  <a:buSzPct val="125000"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83A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Theorem (Singh, </a:t>
                </a: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883A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Fono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83A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, Kutyniok; 2024):</a:t>
                </a:r>
              </a:p>
              <a:p>
                <a:pPr marL="0" marR="0" lvl="0" indent="0" algn="l" defTabSz="815557" rtl="0" eaLnBrk="1" fontAlgn="auto" latinLnBrk="0" hangingPunct="1">
                  <a:lnSpc>
                    <a:spcPts val="2280"/>
                  </a:lnSpc>
                  <a:spcBef>
                    <a:spcPts val="0"/>
                  </a:spcBef>
                  <a:spcAft>
                    <a:spcPts val="1100"/>
                  </a:spcAft>
                  <a:buClrTx/>
                  <a:buSzPct val="125000"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0232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For </a:t>
                </a:r>
                <a14:m>
                  <m:oMath xmlns:m="http://schemas.openxmlformats.org/officeDocument/2006/math">
                    <m:r>
                      <a:rPr kumimoji="0" lang="de-DE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0232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de-DE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0232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≥2,  ℓ≔</m:t>
                    </m:r>
                    <m:d>
                      <m:dPr>
                        <m:begChr m:val="["/>
                        <m:endChr m:val="]"/>
                        <m:ctrlPr>
                          <a:rPr kumimoji="0" lang="de-DE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0232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kumimoji="0" lang="de-DE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20232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kumimoji="0" lang="de-DE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20232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kumimoji="0" lang="de-DE" sz="22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20232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kumimoji="0" lang="de-DE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20232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d>
                              <m:dPr>
                                <m:ctrlPr>
                                  <a:rPr kumimoji="0" lang="de-DE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20232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de-DE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20232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𝑑</m:t>
                                </m:r>
                                <m:r>
                                  <a:rPr kumimoji="0" lang="de-DE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20232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+1</m:t>
                                </m:r>
                              </m:e>
                            </m:d>
                          </m:e>
                        </m:func>
                      </m:e>
                    </m:d>
                    <m:r>
                      <a:rPr kumimoji="0" lang="de-DE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0232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+1</m:t>
                    </m:r>
                    <m:r>
                      <a:rPr kumimoji="0" lang="de-DE" sz="2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0232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.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0232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For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de-DE" sz="2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0232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Φ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0232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being a 1-layer SRM network with one output neuron </a:t>
                </a:r>
                <a14:m>
                  <m:oMath xmlns:m="http://schemas.openxmlformats.org/officeDocument/2006/math">
                    <m:r>
                      <a:rPr kumimoji="0" lang="de-DE" sz="2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𝑣</m:t>
                    </m:r>
                    <m:r>
                      <a:rPr kumimoji="0" lang="de-DE" sz="2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0232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and </a:t>
                </a:r>
                <a14:m>
                  <m:oMath xmlns:m="http://schemas.openxmlformats.org/officeDocument/2006/math">
                    <m:r>
                      <a:rPr kumimoji="0" lang="de-DE" sz="2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0232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de-DE" sz="2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0232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0232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input neurons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de-DE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0232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de-DE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0232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𝑢</m:t>
                        </m:r>
                      </m:e>
                      <m:sub>
                        <m:r>
                          <a:rPr kumimoji="0" lang="de-DE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0232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sub>
                    </m:sSub>
                    <m:r>
                      <a:rPr kumimoji="0" lang="de-DE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0232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,…</m:t>
                    </m:r>
                    <m:sSub>
                      <m:sSubPr>
                        <m:ctrlPr>
                          <a:rPr kumimoji="0" lang="de-DE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0232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de-DE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0232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𝑢</m:t>
                        </m:r>
                      </m:e>
                      <m:sub>
                        <m:r>
                          <a:rPr kumimoji="0" lang="de-DE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0232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𝑑</m:t>
                        </m:r>
                      </m:sub>
                    </m:sSub>
                    <m:r>
                      <a:rPr kumimoji="0" lang="de-DE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0232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0232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de-DE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0232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de-DE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0232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𝑤</m:t>
                        </m:r>
                      </m:e>
                      <m:sub>
                        <m:sSub>
                          <m:sSubPr>
                            <m:ctrlPr>
                              <a:rPr kumimoji="0" lang="de-DE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20232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de-DE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20232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𝑢</m:t>
                            </m:r>
                          </m:e>
                          <m:sub>
                            <m:r>
                              <a:rPr kumimoji="0" lang="de-DE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20232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𝑖</m:t>
                            </m:r>
                          </m:sub>
                        </m:sSub>
                        <m:r>
                          <a:rPr kumimoji="0" lang="de-DE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0232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𝑣</m:t>
                        </m:r>
                      </m:sub>
                    </m:sSub>
                    <m:r>
                      <a:rPr kumimoji="0" lang="de-DE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0232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∈</m:t>
                    </m:r>
                    <m:sSub>
                      <m:sSubPr>
                        <m:ctrlPr>
                          <a:rPr kumimoji="0" lang="de-DE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de-DE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ℝ</m:t>
                        </m:r>
                      </m:e>
                      <m:sub>
                        <m:r>
                          <a:rPr kumimoji="0" lang="de-DE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&gt;0</m:t>
                        </m:r>
                      </m:sub>
                    </m:sSub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0232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for </a:t>
                </a:r>
                <a14:m>
                  <m:oMath xmlns:m="http://schemas.openxmlformats.org/officeDocument/2006/math">
                    <m:r>
                      <a:rPr kumimoji="0" lang="de-DE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0232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𝑖</m:t>
                    </m:r>
                    <m:r>
                      <a:rPr kumimoji="0" lang="de-DE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0232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∈</m:t>
                    </m:r>
                    <m:r>
                      <m:rPr>
                        <m:lit/>
                      </m:rPr>
                      <a:rPr kumimoji="0" lang="de-DE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0232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{</m:t>
                    </m:r>
                    <m:r>
                      <a:rPr kumimoji="0" lang="de-DE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0232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1,…,</m:t>
                    </m:r>
                    <m:r>
                      <a:rPr kumimoji="0" lang="de-DE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0232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m:rPr>
                        <m:lit/>
                      </m:rPr>
                      <a:rPr kumimoji="0" lang="de-DE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0232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}</m:t>
                    </m:r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0232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. 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0232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Then</a:t>
                </a:r>
              </a:p>
              <a:p>
                <a:pPr marL="457200" marR="0" lvl="0" indent="-457200" algn="l" defTabSz="815557" rtl="0" eaLnBrk="1" fontAlgn="auto" latinLnBrk="0" hangingPunct="1">
                  <a:lnSpc>
                    <a:spcPts val="2280"/>
                  </a:lnSpc>
                  <a:spcBef>
                    <a:spcPts val="0"/>
                  </a:spcBef>
                  <a:spcAft>
                    <a:spcPts val="1100"/>
                  </a:spcAft>
                  <a:buClrTx/>
                  <a:buSzPct val="100000"/>
                  <a:buFont typeface="+mj-lt"/>
                  <a:buAutoNum type="arabicParenBoth"/>
                  <a:tabLst/>
                  <a:defRPr/>
                </a:pPr>
                <a:r>
                  <a:rPr kumimoji="0" lang="de-DE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02321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de-DE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0232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de-DE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0232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𝑡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0" lang="de-DE" sz="2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0232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Φ</m:t>
                        </m:r>
                      </m:sub>
                    </m:sSub>
                    <m:r>
                      <a:rPr kumimoji="0" lang="de-DE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0232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0232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can be realized by a classical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0232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ReLU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0232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-neural network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de-DE" sz="2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0232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Ψ</m:t>
                    </m:r>
                    <m:r>
                      <a:rPr kumimoji="0" lang="de-DE" sz="2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0232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0232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with </a:t>
                </a:r>
                <a14:m>
                  <m:oMath xmlns:m="http://schemas.openxmlformats.org/officeDocument/2006/math">
                    <m:r>
                      <a:rPr kumimoji="0" lang="de-DE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883A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𝐿</m:t>
                    </m:r>
                    <m:d>
                      <m:dPr>
                        <m:ctrlPr>
                          <a:rPr kumimoji="0" lang="de-DE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883A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kumimoji="0" lang="de-DE" sz="2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883A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Ψ</m:t>
                        </m:r>
                      </m:e>
                    </m:d>
                    <m:r>
                      <a:rPr kumimoji="0" lang="de-DE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883A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=ℓ 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0232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and </a:t>
                </a:r>
                <a14:m>
                  <m:oMath xmlns:m="http://schemas.openxmlformats.org/officeDocument/2006/math">
                    <m:r>
                      <a:rPr kumimoji="0" lang="de-DE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883A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𝑁</m:t>
                    </m:r>
                    <m:d>
                      <m:dPr>
                        <m:ctrlPr>
                          <a:rPr kumimoji="0" lang="de-DE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883A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kumimoji="0" lang="de-DE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883A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Φ</m:t>
                        </m:r>
                      </m:e>
                    </m:d>
                    <m:r>
                      <a:rPr kumimoji="0" lang="de-DE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883A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∈</m:t>
                    </m:r>
                    <m:r>
                      <a:rPr kumimoji="0" lang="de-DE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883A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𝑂</m:t>
                    </m:r>
                    <m:d>
                      <m:dPr>
                        <m:ctrlPr>
                          <a:rPr kumimoji="0" lang="de-DE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883A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de-DE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883A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𝑡</m:t>
                        </m:r>
                        <m:r>
                          <a:rPr kumimoji="0" lang="de-DE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883A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⋅</m:t>
                        </m:r>
                        <m:sSup>
                          <m:sSupPr>
                            <m:ctrlPr>
                              <a:rPr kumimoji="0" lang="de-DE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883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de-DE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883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e>
                          <m:sup>
                            <m:r>
                              <a:rPr kumimoji="0" lang="de-DE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883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  <m:sSup>
                              <m:sSupPr>
                                <m:ctrlPr>
                                  <a:rPr kumimoji="0" lang="de-DE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883A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pPr>
                              <m:e>
                                <m:r>
                                  <a:rPr kumimoji="0" lang="de-DE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883A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𝑑</m:t>
                                </m:r>
                              </m:e>
                              <m:sup>
                                <m:r>
                                  <a:rPr kumimoji="0" lang="de-DE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883A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3</m:t>
                                </m:r>
                              </m:sup>
                            </m:sSup>
                            <m:r>
                              <a:rPr kumimoji="0" lang="de-DE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883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+3</m:t>
                            </m:r>
                            <m:sSup>
                              <m:sSupPr>
                                <m:ctrlPr>
                                  <a:rPr kumimoji="0" lang="de-DE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883A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pPr>
                              <m:e>
                                <m:r>
                                  <a:rPr kumimoji="0" lang="de-DE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883A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𝑑</m:t>
                                </m:r>
                              </m:e>
                              <m:sup>
                                <m:r>
                                  <a:rPr kumimoji="0" lang="de-DE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883A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kumimoji="0" lang="de-DE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883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+</m:t>
                            </m:r>
                            <m:r>
                              <a:rPr kumimoji="0" lang="de-DE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883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𝑑</m:t>
                            </m:r>
                          </m:sup>
                        </m:sSup>
                      </m:e>
                    </m:d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0232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.</a:t>
                </a:r>
              </a:p>
              <a:p>
                <a:pPr marL="457200" marR="0" lvl="0" indent="-457200" algn="l" defTabSz="815557" rtl="0" eaLnBrk="1" fontAlgn="auto" latinLnBrk="0" hangingPunct="1">
                  <a:lnSpc>
                    <a:spcPts val="2280"/>
                  </a:lnSpc>
                  <a:spcBef>
                    <a:spcPts val="0"/>
                  </a:spcBef>
                  <a:spcAft>
                    <a:spcPts val="1100"/>
                  </a:spcAft>
                  <a:buClrTx/>
                  <a:buSzPct val="100000"/>
                  <a:buFont typeface="+mj-lt"/>
                  <a:buAutoNum type="arabicParenBoth"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0232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de-DE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20232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de-DE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20232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𝑡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0" lang="de-DE" sz="22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20232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Φ</m:t>
                        </m:r>
                      </m:sub>
                    </m:sSub>
                    <m:r>
                      <a:rPr kumimoji="0" lang="de-DE" sz="2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0232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0232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can be realized by a classical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0232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ReLU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0232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-neural network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de-DE" sz="2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0232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Ψ</m:t>
                    </m:r>
                    <m:r>
                      <a:rPr kumimoji="0" lang="de-DE" sz="2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0232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0232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with </a:t>
                </a:r>
                <a14:m>
                  <m:oMath xmlns:m="http://schemas.openxmlformats.org/officeDocument/2006/math">
                    <m:r>
                      <a:rPr kumimoji="0" lang="de-DE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883A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𝐿</m:t>
                    </m:r>
                    <m:d>
                      <m:dPr>
                        <m:ctrlPr>
                          <a:rPr kumimoji="0" lang="de-DE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883A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kumimoji="0" lang="de-DE" sz="22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883A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Ψ</m:t>
                        </m:r>
                      </m:e>
                    </m:d>
                    <m:r>
                      <a:rPr kumimoji="0" lang="de-DE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883A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∈</m:t>
                    </m:r>
                    <m:r>
                      <a:rPr kumimoji="0" lang="de-DE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883A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𝑂</m:t>
                    </m:r>
                    <m:r>
                      <a:rPr kumimoji="0" lang="de-DE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883A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kumimoji="0" lang="de-DE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883A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de-DE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883A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 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0232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and </a:t>
                </a:r>
                <a14:m>
                  <m:oMath xmlns:m="http://schemas.openxmlformats.org/officeDocument/2006/math">
                    <m:r>
                      <a:rPr kumimoji="0" lang="de-DE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883A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𝑁</m:t>
                    </m:r>
                    <m:d>
                      <m:dPr>
                        <m:ctrlPr>
                          <a:rPr kumimoji="0" lang="de-DE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883A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kumimoji="0" lang="de-DE" sz="2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883A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Φ</m:t>
                        </m:r>
                      </m:e>
                    </m:d>
                    <m:r>
                      <a:rPr kumimoji="0" lang="de-DE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883A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∈</m:t>
                    </m:r>
                    <m:r>
                      <a:rPr kumimoji="0" lang="de-DE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883A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𝑂</m:t>
                    </m:r>
                    <m:d>
                      <m:dPr>
                        <m:ctrlPr>
                          <a:rPr kumimoji="0" lang="de-DE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883A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de-DE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883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de-DE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883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8</m:t>
                            </m:r>
                          </m:e>
                          <m:sup>
                            <m:r>
                              <a:rPr kumimoji="0" lang="de-DE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883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𝑑</m:t>
                            </m:r>
                          </m:sup>
                        </m:sSup>
                      </m:e>
                    </m:d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0232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.</a:t>
                </a:r>
              </a:p>
              <a:p>
                <a:pPr marL="457200" marR="0" lvl="0" indent="-457200" algn="l" defTabSz="815557" rtl="0" eaLnBrk="1" fontAlgn="auto" latinLnBrk="0" hangingPunct="1">
                  <a:lnSpc>
                    <a:spcPts val="2280"/>
                  </a:lnSpc>
                  <a:spcBef>
                    <a:spcPts val="0"/>
                  </a:spcBef>
                  <a:spcAft>
                    <a:spcPts val="1100"/>
                  </a:spcAft>
                  <a:buClrTx/>
                  <a:buSzPct val="100000"/>
                  <a:buFont typeface="+mj-lt"/>
                  <a:buAutoNum type="arabicParenBoth"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0232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marR="0" lvl="0" indent="0" algn="l" defTabSz="815557" rtl="0" eaLnBrk="1" fontAlgn="auto" latinLnBrk="0" hangingPunct="1">
                  <a:lnSpc>
                    <a:spcPts val="2280"/>
                  </a:lnSpc>
                  <a:spcBef>
                    <a:spcPts val="0"/>
                  </a:spcBef>
                  <a:spcAft>
                    <a:spcPts val="1100"/>
                  </a:spcAft>
                  <a:buClrTx/>
                  <a:buSzPct val="125000"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0232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platzhalter 3">
                <a:extLst>
                  <a:ext uri="{FF2B5EF4-FFF2-40B4-BE49-F238E27FC236}">
                    <a16:creationId xmlns:a16="http://schemas.microsoft.com/office/drawing/2014/main" id="{B9293083-0E40-46B8-D386-22ABD11F14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6226" y="3183083"/>
                <a:ext cx="9764197" cy="2802144"/>
              </a:xfrm>
              <a:prstGeom prst="rect">
                <a:avLst/>
              </a:prstGeom>
              <a:blipFill>
                <a:blip r:embed="rId6"/>
                <a:stretch>
                  <a:fillRect l="-1748" t="-3261" r="-68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55121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6" grpId="0" animBg="1"/>
      <p:bldP spid="7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2A0D20-0346-E1D7-CA5C-BE055752A3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hteck: abgerundete Ecken 18">
                <a:extLst>
                  <a:ext uri="{FF2B5EF4-FFF2-40B4-BE49-F238E27FC236}">
                    <a16:creationId xmlns:a16="http://schemas.microsoft.com/office/drawing/2014/main" id="{44CD16AC-4779-EFA6-DC28-88B47A1A908E}"/>
                  </a:ext>
                </a:extLst>
              </p:cNvPr>
              <p:cNvSpPr/>
              <p:nvPr/>
            </p:nvSpPr>
            <p:spPr>
              <a:xfrm>
                <a:off x="510786" y="1028101"/>
                <a:ext cx="10402560" cy="2182714"/>
              </a:xfrm>
              <a:prstGeom prst="roundRect">
                <a:avLst>
                  <a:gd name="adj" fmla="val 16667"/>
                </a:avLst>
              </a:prstGeom>
              <a:solidFill>
                <a:srgbClr val="F2F2F2"/>
              </a:solidFill>
              <a:ln w="12600">
                <a:noFill/>
              </a:ln>
              <a:effectLst>
                <a:outerShdw blurRad="50760" dist="50610" dir="3011665" rotWithShape="0">
                  <a:srgbClr val="000000">
                    <a:alpha val="43000"/>
                  </a:srgb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0" algn="l"/>
                  </a:tabLst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83A"/>
                    </a:solidFill>
                    <a:effectLst/>
                    <a:uLnTx/>
                    <a:uFillTx/>
                    <a:latin typeface="Arial"/>
                    <a:ea typeface="DejaVu Sans"/>
                    <a:cs typeface="+mn-cs"/>
                  </a:rPr>
                  <a:t>Theorem (Singh, </a:t>
                </a: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883A"/>
                    </a:solidFill>
                    <a:effectLst/>
                    <a:uLnTx/>
                    <a:uFillTx/>
                    <a:latin typeface="Arial"/>
                    <a:ea typeface="DejaVu Sans"/>
                    <a:cs typeface="+mn-cs"/>
                  </a:rPr>
                  <a:t>Fono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83A"/>
                    </a:solidFill>
                    <a:effectLst/>
                    <a:uLnTx/>
                    <a:uFillTx/>
                    <a:latin typeface="Arial"/>
                    <a:ea typeface="DejaVu Sans"/>
                    <a:cs typeface="+mn-cs"/>
                  </a:rPr>
                  <a:t>, Kutyniok; 2024):</a:t>
                </a:r>
                <a:endParaRPr kumimoji="0" lang="fr-FR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0" algn="l"/>
                  </a:tabLst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exMaths Symbols"/>
                    <a:cs typeface="+mn-cs"/>
                  </a:rPr>
                  <a:t>For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/>
                        <a:cs typeface="+mn-cs"/>
                      </a:rPr>
                      <m:t>𝑑</m:t>
                    </m:r>
                    <m:r>
                      <a:rPr kumimoji="0" lang="en-US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/>
                        <a:cs typeface="+mn-cs"/>
                      </a:rPr>
                      <m:t>≥2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+mn-cs"/>
                  </a:rPr>
                  <a:t>, there exists a single layer SRM network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2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/>
                        <a:cs typeface="+mn-cs"/>
                      </a:rPr>
                      <m:t>Φ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+mn-cs"/>
                  </a:rPr>
                  <a:t>, with linear response function, with one output neuron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/>
                        <a:cs typeface="+mn-cs"/>
                      </a:rPr>
                      <m:t>𝑣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+mn-cs"/>
                  </a:rPr>
                  <a:t> and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/>
                        <a:cs typeface="+mn-cs"/>
                      </a:rPr>
                      <m:t>𝑑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+mn-cs"/>
                  </a:rPr>
                  <a:t> input neurons, such that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0" algn="l"/>
                  </a:tabLs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kumimoji="0" lang="en-US" sz="2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Φ</m:t>
                          </m:r>
                          <m:d>
                            <m:d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,…,</m:t>
                              </m:r>
                              <m:sSub>
                                <m:sSub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𝑑</m:t>
                                  </m:r>
                                </m:sub>
                              </m:sSub>
                            </m:e>
                          </m:d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kumimoji="0" lang="en-US" sz="2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min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⁡{</m:t>
                          </m:r>
                          <m:sSub>
                            <m:sSub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𝑥</m:t>
                              </m:r>
                            </m:e>
                            <m:sub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1</m:t>
                              </m:r>
                            </m:sub>
                          </m:s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,…,</m:t>
                          </m:r>
                          <m:sSub>
                            <m:sSub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𝑥</m:t>
                              </m:r>
                            </m:e>
                            <m:sub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𝑑</m:t>
                              </m:r>
                            </m:sub>
                          </m:s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}</m:t>
                          </m:r>
                        </m:e>
                      </m:d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≤</m:t>
                      </m:r>
                      <m:f>
                        <m:f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𝑑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−1</m:t>
                              </m:r>
                            </m:e>
                          </m:d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𝜃</m:t>
                          </m:r>
                        </m:num>
                        <m:den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𝑑𝑤</m:t>
                          </m:r>
                        </m:den>
                      </m:f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</m:t>
                      </m:r>
                    </m:oMath>
                  </m:oMathPara>
                </a14:m>
                <a:endParaRPr kumimoji="0" lang="fr-FR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0" algn="l"/>
                  </a:tabLst>
                  <a:defRPr/>
                </a:pPr>
                <a:r>
                  <a:rPr kumimoji="0" lang="fr-FR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where</a:t>
                </a:r>
                <a:r>
                  <a:rPr kumimoji="0" lang="fr-F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𝜃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&gt;0</m:t>
                    </m:r>
                  </m:oMath>
                </a14:m>
                <a:r>
                  <a:rPr kumimoji="0" lang="fr-F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fr-FR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is</a:t>
                </a:r>
                <a:r>
                  <a:rPr kumimoji="0" lang="fr-F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the </a:t>
                </a:r>
                <a:r>
                  <a:rPr kumimoji="0" lang="fr-FR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threshold</a:t>
                </a:r>
                <a:r>
                  <a:rPr kumimoji="0" lang="fr-F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of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/>
                        <a:cs typeface="+mn-cs"/>
                      </a:rPr>
                      <m:t>𝑣</m:t>
                    </m:r>
                  </m:oMath>
                </a14:m>
                <a:r>
                  <a:rPr kumimoji="0" lang="fr-F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and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𝑤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&gt;0</m:t>
                    </m:r>
                  </m:oMath>
                </a14:m>
                <a:r>
                  <a:rPr kumimoji="0" lang="fr-F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fr-FR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is</a:t>
                </a:r>
                <a:r>
                  <a:rPr kumimoji="0" lang="fr-F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the </a:t>
                </a:r>
                <a:r>
                  <a:rPr kumimoji="0" lang="fr-FR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weight</a:t>
                </a:r>
                <a:r>
                  <a:rPr kumimoji="0" lang="fr-F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of </a:t>
                </a:r>
                <a:r>
                  <a:rPr kumimoji="0" lang="fr-FR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each</a:t>
                </a:r>
                <a:r>
                  <a:rPr kumimoji="0" lang="fr-F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fr-FR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connection</a:t>
                </a:r>
                <a:r>
                  <a:rPr kumimoji="0" lang="fr-F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0" algn="l"/>
                  </a:tabLst>
                  <a:defRPr/>
                </a:pPr>
                <a:endParaRPr kumimoji="0" lang="fr-FR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" name="Rechteck: abgerundete Ecken 18">
                <a:extLst>
                  <a:ext uri="{FF2B5EF4-FFF2-40B4-BE49-F238E27FC236}">
                    <a16:creationId xmlns:a16="http://schemas.microsoft.com/office/drawing/2014/main" id="{44CD16AC-4779-EFA6-DC28-88B47A1A90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786" y="1028101"/>
                <a:ext cx="10402560" cy="2182714"/>
              </a:xfrm>
              <a:prstGeom prst="roundRect">
                <a:avLst>
                  <a:gd name="adj" fmla="val 16667"/>
                </a:avLst>
              </a:prstGeom>
              <a:blipFill>
                <a:blip r:embed="rId3"/>
                <a:stretch>
                  <a:fillRect/>
                </a:stretch>
              </a:blipFill>
              <a:ln w="12600">
                <a:noFill/>
              </a:ln>
              <a:effectLst>
                <a:outerShdw blurRad="50760" dist="50610" dir="3011665" rotWithShape="0">
                  <a:srgbClr val="000000">
                    <a:alpha val="43000"/>
                  </a:srgbClr>
                </a:outerShdw>
              </a:effectLst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4" name="Gerader Verbinder 8">
            <a:extLst>
              <a:ext uri="{FF2B5EF4-FFF2-40B4-BE49-F238E27FC236}">
                <a16:creationId xmlns:a16="http://schemas.microsoft.com/office/drawing/2014/main" id="{2F50B1BE-25A8-58F3-008A-19C3F338B77D}"/>
              </a:ext>
            </a:extLst>
          </p:cNvPr>
          <p:cNvSpPr/>
          <p:nvPr/>
        </p:nvSpPr>
        <p:spPr>
          <a:xfrm>
            <a:off x="0" y="0"/>
            <a:ext cx="914400" cy="360"/>
          </a:xfrm>
          <a:prstGeom prst="line">
            <a:avLst/>
          </a:prstGeom>
          <a:ln w="0">
            <a:solidFill>
              <a:srgbClr val="FB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4640" rIns="90000" bIns="-4464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DejaVu Sans"/>
              <a:cs typeface="+mn-cs"/>
            </a:endParaRPr>
          </a:p>
        </p:txBody>
      </p:sp>
      <p:sp>
        <p:nvSpPr>
          <p:cNvPr id="375" name="PlaceHolder 1">
            <a:extLst>
              <a:ext uri="{FF2B5EF4-FFF2-40B4-BE49-F238E27FC236}">
                <a16:creationId xmlns:a16="http://schemas.microsoft.com/office/drawing/2014/main" id="{352C9A28-BA58-7038-1BE6-2789320E470D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442800" y="441360"/>
            <a:ext cx="11304720" cy="507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defTabSz="914400">
              <a:lnSpc>
                <a:spcPts val="2639"/>
              </a:lnSpc>
              <a:tabLst>
                <a:tab pos="0" algn="l"/>
              </a:tabLst>
            </a:pPr>
            <a:r>
              <a:rPr lang="en-US" sz="2400" b="1" dirty="0">
                <a:solidFill>
                  <a:srgbClr val="00883A"/>
                </a:solidFill>
                <a:latin typeface="Arial" panose="020B0604020202020204" pitchFamily="34" charset="0"/>
              </a:rPr>
              <a:t>SRM Networks: </a:t>
            </a:r>
            <a:r>
              <a:rPr lang="de-DE" sz="2400" b="1" u="none" strike="noStrike" dirty="0">
                <a:solidFill>
                  <a:srgbClr val="00883A"/>
                </a:solidFill>
                <a:effectLst/>
                <a:uFillTx/>
                <a:latin typeface="Arial"/>
                <a:ea typeface="DejaVu Sans"/>
              </a:rPr>
              <a:t>Approximation </a:t>
            </a:r>
            <a:r>
              <a:rPr lang="de-DE" sz="2400" b="1" u="none" strike="noStrike" dirty="0" err="1">
                <a:solidFill>
                  <a:srgbClr val="00883A"/>
                </a:solidFill>
                <a:effectLst/>
                <a:uFillTx/>
                <a:latin typeface="Arial"/>
                <a:ea typeface="DejaVu Sans"/>
              </a:rPr>
              <a:t>of</a:t>
            </a:r>
            <a:r>
              <a:rPr lang="de-DE" sz="2400" b="1" u="none" strike="noStrike" dirty="0">
                <a:solidFill>
                  <a:srgbClr val="00883A"/>
                </a:solidFill>
                <a:effectLst/>
                <a:uFillTx/>
                <a:latin typeface="Arial"/>
                <a:ea typeface="DejaVu Sans"/>
              </a:rPr>
              <a:t> </a:t>
            </a:r>
            <a:r>
              <a:rPr lang="de-DE" sz="2400" b="1" u="none" strike="noStrike" dirty="0" err="1">
                <a:solidFill>
                  <a:srgbClr val="00883A"/>
                </a:solidFill>
                <a:effectLst/>
                <a:uFillTx/>
                <a:latin typeface="Arial"/>
                <a:ea typeface="DejaVu Sans"/>
              </a:rPr>
              <a:t>the</a:t>
            </a:r>
            <a:r>
              <a:rPr lang="de-DE" sz="2400" b="1" u="none" strike="noStrike" dirty="0">
                <a:solidFill>
                  <a:srgbClr val="00883A"/>
                </a:solidFill>
                <a:effectLst/>
                <a:uFillTx/>
                <a:latin typeface="Arial"/>
                <a:ea typeface="DejaVu Sans"/>
              </a:rPr>
              <a:t> M</a:t>
            </a:r>
            <a:r>
              <a:rPr lang="de-DE" sz="2400" b="1" dirty="0">
                <a:solidFill>
                  <a:srgbClr val="00883A"/>
                </a:solidFill>
                <a:latin typeface="Arial"/>
                <a:ea typeface="DejaVu Sans"/>
              </a:rPr>
              <a:t>inimum</a:t>
            </a:r>
            <a:r>
              <a:rPr lang="de-DE" sz="2400" b="1" u="none" strike="noStrike" dirty="0">
                <a:solidFill>
                  <a:srgbClr val="00883A"/>
                </a:solidFill>
                <a:effectLst/>
                <a:uFillTx/>
                <a:latin typeface="Arial"/>
                <a:ea typeface="DejaVu Sans"/>
              </a:rPr>
              <a:t> </a:t>
            </a:r>
            <a:r>
              <a:rPr lang="de-DE" sz="2400" b="1" u="none" strike="noStrike" dirty="0" err="1">
                <a:solidFill>
                  <a:srgbClr val="00883A"/>
                </a:solidFill>
                <a:effectLst/>
                <a:uFillTx/>
                <a:latin typeface="Arial"/>
                <a:ea typeface="DejaVu Sans"/>
              </a:rPr>
              <a:t>F</a:t>
            </a:r>
            <a:r>
              <a:rPr lang="de-DE" sz="2400" b="1" dirty="0" err="1">
                <a:solidFill>
                  <a:srgbClr val="00883A"/>
                </a:solidFill>
                <a:latin typeface="Arial"/>
                <a:ea typeface="DejaVu Sans"/>
              </a:rPr>
              <a:t>unction</a:t>
            </a:r>
            <a:endParaRPr lang="fr-FR" sz="2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376" name="Grafik 26" descr="Ein Bild, das Grafiken, Grafikdesign, Screenshot, Schrift enthält.&#10;&#10;Automatisch generierte Beschreibung">
            <a:extLst>
              <a:ext uri="{FF2B5EF4-FFF2-40B4-BE49-F238E27FC236}">
                <a16:creationId xmlns:a16="http://schemas.microsoft.com/office/drawing/2014/main" id="{78A2E666-C7E2-08ED-52E0-A482121196D7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11078280" y="322560"/>
            <a:ext cx="767520" cy="873000"/>
          </a:xfrm>
          <a:prstGeom prst="rect">
            <a:avLst/>
          </a:prstGeom>
          <a:noFill/>
          <a:ln w="0"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A4D541C-0934-EB10-3C0C-36296AA27DE3}"/>
                  </a:ext>
                </a:extLst>
              </p:cNvPr>
              <p:cNvSpPr txBox="1"/>
              <p:nvPr/>
            </p:nvSpPr>
            <p:spPr>
              <a:xfrm>
                <a:off x="8133166" y="2268698"/>
                <a:ext cx="257503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for all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𝑥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1</m:t>
                        </m:r>
                      </m:sub>
                    </m:sSub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,…,</m:t>
                    </m:r>
                    <m:sSub>
                      <m:sSub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𝑥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𝑑</m:t>
                        </m:r>
                      </m:sub>
                    </m:sSub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∈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ℝ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,</m:t>
                    </m:r>
                  </m:oMath>
                </a14:m>
                <a:endParaRPr kumimoji="0" lang="en-IT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A4D541C-0934-EB10-3C0C-36296AA27D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3166" y="2268698"/>
                <a:ext cx="2575034" cy="369332"/>
              </a:xfrm>
              <a:prstGeom prst="rect">
                <a:avLst/>
              </a:prstGeom>
              <a:blipFill>
                <a:blip r:embed="rId5"/>
                <a:stretch>
                  <a:fillRect l="-1891" t="-8197" b="-2459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0F04341-74D3-0175-AB1A-6E1DB71BC787}"/>
              </a:ext>
            </a:extLst>
          </p:cNvPr>
          <p:cNvSpPr txBox="1">
            <a:spLocks/>
          </p:cNvSpPr>
          <p:nvPr/>
        </p:nvSpPr>
        <p:spPr>
          <a:xfrm>
            <a:off x="682115" y="3552312"/>
            <a:ext cx="10826090" cy="1798200"/>
          </a:xfrm>
          <a:prstGeom prst="rect">
            <a:avLst/>
          </a:prstGeom>
        </p:spPr>
        <p:txBody>
          <a:bodyPr lIns="0" tIns="0" rIns="0" bIns="0"/>
          <a:lstStyle>
            <a:lvl1pPr marL="324000" marR="0" indent="-32400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Blip>
                <a:blip r:embed="rId6"/>
              </a:buBlip>
              <a:tabLst/>
              <a:defRPr lang="de-DE" sz="1900" kern="1200" baseline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  <a:lvl2pPr marL="611668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21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944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7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7225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5003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2782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0560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58339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611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en-US" sz="2000" b="1" dirty="0">
                <a:solidFill>
                  <a:srgbClr val="00883A"/>
                </a:solidFill>
                <a:latin typeface="Arial" panose="020B0604020202020204" pitchFamily="34" charset="0"/>
              </a:rPr>
              <a:t>Comparison with </a:t>
            </a:r>
            <a:r>
              <a:rPr lang="en-US" sz="2000" b="1" dirty="0" err="1">
                <a:solidFill>
                  <a:srgbClr val="00883A"/>
                </a:solidFill>
                <a:latin typeface="Arial" panose="020B0604020202020204" pitchFamily="34" charset="0"/>
              </a:rPr>
              <a:t>ReLU</a:t>
            </a:r>
            <a:r>
              <a:rPr lang="en-US" sz="2000" b="1" dirty="0">
                <a:solidFill>
                  <a:srgbClr val="00883A"/>
                </a:solidFill>
                <a:latin typeface="Arial" panose="020B0604020202020204" pitchFamily="34" charset="0"/>
              </a:rPr>
              <a:t>-neural networks: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883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>
              <a:defRPr/>
            </a:pPr>
            <a:r>
              <a:rPr lang="en-US" sz="2000" dirty="0">
                <a:solidFill>
                  <a:srgbClr val="000000"/>
                </a:solidFill>
                <a:ea typeface="Noto Sans CJK SC"/>
              </a:rPr>
              <a:t>For any classical </a:t>
            </a:r>
            <a:r>
              <a:rPr lang="en-US" sz="2000" dirty="0" err="1">
                <a:solidFill>
                  <a:srgbClr val="000000"/>
                </a:solidFill>
                <a:ea typeface="Noto Sans CJK SC"/>
              </a:rPr>
              <a:t>ReLU</a:t>
            </a:r>
            <a:r>
              <a:rPr lang="en-US" sz="2000" dirty="0">
                <a:solidFill>
                  <a:srgbClr val="000000"/>
                </a:solidFill>
                <a:ea typeface="Noto Sans CJK SC"/>
              </a:rPr>
              <a:t>-neural network, irrespective of depth, to approximate </a:t>
            </a:r>
            <a:r>
              <a:rPr lang="en-US" sz="2000" i="1" dirty="0">
                <a:solidFill>
                  <a:srgbClr val="000000"/>
                </a:solidFill>
                <a:ea typeface="Noto Sans CJK SC"/>
              </a:rPr>
              <a:t>min</a:t>
            </a:r>
            <a:r>
              <a:rPr lang="en-US" sz="2000" dirty="0">
                <a:solidFill>
                  <a:srgbClr val="000000"/>
                </a:solidFill>
                <a:ea typeface="Noto Sans CJK SC"/>
              </a:rPr>
              <a:t>, </a:t>
            </a:r>
            <a:r>
              <a:rPr lang="en-US" sz="2000" i="1" dirty="0">
                <a:solidFill>
                  <a:srgbClr val="C00000"/>
                </a:solidFill>
                <a:ea typeface="Noto Sans CJK SC"/>
              </a:rPr>
              <a:t>each hidden layer must have at least 𝑑 neurons</a:t>
            </a:r>
            <a:r>
              <a:rPr lang="en-US" sz="2000" dirty="0">
                <a:solidFill>
                  <a:srgbClr val="000000"/>
                </a:solidFill>
                <a:ea typeface="Noto Sans CJK SC"/>
              </a:rPr>
              <a:t>. </a:t>
            </a:r>
          </a:p>
          <a:p>
            <a:pPr>
              <a:defRPr/>
            </a:pPr>
            <a:r>
              <a:rPr lang="en-US" sz="2000" dirty="0">
                <a:solidFill>
                  <a:srgbClr val="000000"/>
                </a:solidFill>
                <a:ea typeface="Noto Sans CJK SC"/>
              </a:rPr>
              <a:t>Under certain assumption on the weights and data distribution, a classical </a:t>
            </a:r>
            <a:r>
              <a:rPr lang="en-US" sz="2000" dirty="0" err="1">
                <a:solidFill>
                  <a:srgbClr val="000000"/>
                </a:solidFill>
                <a:ea typeface="Noto Sans CJK SC"/>
              </a:rPr>
              <a:t>ReLU</a:t>
            </a:r>
            <a:r>
              <a:rPr lang="en-US" sz="2000" dirty="0">
                <a:solidFill>
                  <a:srgbClr val="000000"/>
                </a:solidFill>
                <a:ea typeface="Noto Sans CJK SC"/>
              </a:rPr>
              <a:t>-neural network of </a:t>
            </a:r>
            <a:r>
              <a:rPr lang="en-US" sz="2000" i="1" dirty="0">
                <a:solidFill>
                  <a:srgbClr val="C00000"/>
                </a:solidFill>
                <a:ea typeface="Noto Sans CJK SC"/>
              </a:rPr>
              <a:t>depth 3 is necessary</a:t>
            </a:r>
            <a:r>
              <a:rPr lang="en-US" sz="2000" dirty="0">
                <a:solidFill>
                  <a:srgbClr val="008740"/>
                </a:solidFill>
                <a:ea typeface="Noto Sans CJK SC"/>
              </a:rPr>
              <a:t> </a:t>
            </a:r>
            <a:r>
              <a:rPr lang="en-US" sz="2000" dirty="0">
                <a:solidFill>
                  <a:srgbClr val="000000"/>
                </a:solidFill>
                <a:ea typeface="Noto Sans CJK SC"/>
              </a:rPr>
              <a:t>to efficiently approximate </a:t>
            </a:r>
            <a:r>
              <a:rPr lang="en-US" sz="2000" i="1" dirty="0">
                <a:solidFill>
                  <a:srgbClr val="000000"/>
                </a:solidFill>
                <a:ea typeface="Noto Sans CJK SC"/>
              </a:rPr>
              <a:t>min.</a:t>
            </a:r>
          </a:p>
          <a:p>
            <a:pPr>
              <a:defRPr/>
            </a:pPr>
            <a:endParaRPr lang="en-US" dirty="0">
              <a:solidFill>
                <a:srgbClr val="000000"/>
              </a:solidFill>
              <a:ea typeface="Noto Sans CJK SC"/>
            </a:endParaRPr>
          </a:p>
        </p:txBody>
      </p:sp>
      <p:sp>
        <p:nvSpPr>
          <p:cNvPr id="5" name="Textplatzhalter 3">
            <a:extLst>
              <a:ext uri="{FF2B5EF4-FFF2-40B4-BE49-F238E27FC236}">
                <a16:creationId xmlns:a16="http://schemas.microsoft.com/office/drawing/2014/main" id="{2B28DEB8-7499-CF84-AAE4-1030F923D24E}"/>
              </a:ext>
            </a:extLst>
          </p:cNvPr>
          <p:cNvSpPr txBox="1">
            <a:spLocks/>
          </p:cNvSpPr>
          <p:nvPr/>
        </p:nvSpPr>
        <p:spPr>
          <a:xfrm>
            <a:off x="1055740" y="5829899"/>
            <a:ext cx="9150144" cy="431997"/>
          </a:xfrm>
          <a:prstGeom prst="rect">
            <a:avLst/>
          </a:prstGeom>
        </p:spPr>
        <p:txBody>
          <a:bodyPr lIns="0" tIns="0" rIns="0" bIns="0"/>
          <a:lstStyle>
            <a:lvl1pPr marL="324000" marR="0" indent="-32400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Blip>
                <a:blip r:embed="rId6"/>
              </a:buBlip>
              <a:tabLst/>
              <a:defRPr lang="de-DE" sz="1900" kern="1200" baseline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  <a:lvl2pPr marL="611668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21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944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7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7225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5003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2782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0560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58339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611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de-DE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Spiking</a:t>
            </a:r>
            <a:r>
              <a:rPr kumimoji="0" lang="de-DE" sz="2800" b="1" i="1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de-DE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neural</a:t>
            </a:r>
            <a:r>
              <a:rPr kumimoji="0" lang="de-DE" sz="2800" b="1" i="1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de-DE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networks</a:t>
            </a:r>
            <a:r>
              <a:rPr kumimoji="0" lang="de-DE" sz="2800" b="1" i="1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de-DE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are</a:t>
            </a:r>
            <a:r>
              <a:rPr kumimoji="0" lang="de-DE" sz="2800" b="1" i="1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de-DE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strictly</a:t>
            </a:r>
            <a:r>
              <a:rPr kumimoji="0" lang="de-DE" sz="2800" b="1" i="1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de-DE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more</a:t>
            </a:r>
            <a:r>
              <a:rPr kumimoji="0" lang="de-DE" sz="2800" b="1" i="1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expressive!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00883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883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4530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D435F5-F900-C85A-834C-140458E03F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PlaceHolder 1">
            <a:extLst>
              <a:ext uri="{FF2B5EF4-FFF2-40B4-BE49-F238E27FC236}">
                <a16:creationId xmlns:a16="http://schemas.microsoft.com/office/drawing/2014/main" id="{D0406E5C-1F66-03C1-BA9F-8EFF0BA474B5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442800" y="441360"/>
            <a:ext cx="11304720" cy="507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en-US" sz="2400" b="1" dirty="0">
                <a:solidFill>
                  <a:srgbClr val="00883A"/>
                </a:solidFill>
                <a:latin typeface="Arial" panose="020B0604020202020204" pitchFamily="34" charset="0"/>
              </a:rPr>
              <a:t>SRM Networks: Linear Regions</a:t>
            </a:r>
            <a:endParaRPr lang="en-US" sz="2400" dirty="0">
              <a:solidFill>
                <a:srgbClr val="00883A"/>
              </a:solidFill>
            </a:endParaRPr>
          </a:p>
        </p:txBody>
      </p:sp>
      <p:pic>
        <p:nvPicPr>
          <p:cNvPr id="376" name="Grafik 26" descr="Ein Bild, das Grafiken, Grafikdesign, Screenshot, Schrift enthält.&#10;&#10;Automatisch generierte Beschreibung">
            <a:extLst>
              <a:ext uri="{FF2B5EF4-FFF2-40B4-BE49-F238E27FC236}">
                <a16:creationId xmlns:a16="http://schemas.microsoft.com/office/drawing/2014/main" id="{1530FAED-90F0-87F9-6F34-69D7614246A4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1078280" y="322560"/>
            <a:ext cx="767520" cy="8730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77" name="Textplatzhalter 54">
            <a:extLst>
              <a:ext uri="{FF2B5EF4-FFF2-40B4-BE49-F238E27FC236}">
                <a16:creationId xmlns:a16="http://schemas.microsoft.com/office/drawing/2014/main" id="{D398CFAD-3259-FA56-7599-3542705E6774}"/>
              </a:ext>
            </a:extLst>
          </p:cNvPr>
          <p:cNvSpPr/>
          <p:nvPr/>
        </p:nvSpPr>
        <p:spPr>
          <a:xfrm>
            <a:off x="3471120" y="1104480"/>
            <a:ext cx="4543200" cy="50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79"/>
              </a:lnSpc>
              <a:spcBef>
                <a:spcPts val="0"/>
              </a:spcBef>
              <a:spcAft>
                <a:spcPts val="110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endParaRPr kumimoji="0" lang="fr-FR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2279"/>
              </a:lnSpc>
              <a:spcBef>
                <a:spcPts val="0"/>
              </a:spcBef>
              <a:spcAft>
                <a:spcPts val="110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endParaRPr kumimoji="0" lang="fr-FR" sz="1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2279"/>
              </a:lnSpc>
              <a:spcBef>
                <a:spcPts val="0"/>
              </a:spcBef>
              <a:spcAft>
                <a:spcPts val="110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endParaRPr kumimoji="0" lang="fr-FR" sz="1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hteck: abgerundete Ecken 18">
                <a:extLst>
                  <a:ext uri="{FF2B5EF4-FFF2-40B4-BE49-F238E27FC236}">
                    <a16:creationId xmlns:a16="http://schemas.microsoft.com/office/drawing/2014/main" id="{90E3F657-F44D-3E92-B798-7DD14C937173}"/>
                  </a:ext>
                </a:extLst>
              </p:cNvPr>
              <p:cNvSpPr/>
              <p:nvPr/>
            </p:nvSpPr>
            <p:spPr>
              <a:xfrm>
                <a:off x="540000" y="1072440"/>
                <a:ext cx="10402560" cy="1856160"/>
              </a:xfrm>
              <a:prstGeom prst="roundRect">
                <a:avLst>
                  <a:gd name="adj" fmla="val 16667"/>
                </a:avLst>
              </a:prstGeom>
              <a:solidFill>
                <a:srgbClr val="F2F2F2"/>
              </a:solidFill>
              <a:ln w="12600">
                <a:noFill/>
              </a:ln>
              <a:effectLst>
                <a:outerShdw blurRad="50760" dist="50610" dir="3011665" rotWithShape="0">
                  <a:srgbClr val="000000">
                    <a:alpha val="43000"/>
                  </a:srgb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0" algn="l"/>
                  </a:tabLst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83A"/>
                    </a:solidFill>
                    <a:effectLst/>
                    <a:uLnTx/>
                    <a:uFillTx/>
                    <a:latin typeface="Arial"/>
                    <a:ea typeface="DejaVu Sans"/>
                    <a:cs typeface="+mn-cs"/>
                  </a:rPr>
                  <a:t>Theorem (Singh, </a:t>
                </a: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883A"/>
                    </a:solidFill>
                    <a:effectLst/>
                    <a:uLnTx/>
                    <a:uFillTx/>
                    <a:latin typeface="Arial"/>
                    <a:ea typeface="DejaVu Sans"/>
                    <a:cs typeface="+mn-cs"/>
                  </a:rPr>
                  <a:t>Fono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83A"/>
                    </a:solidFill>
                    <a:effectLst/>
                    <a:uLnTx/>
                    <a:uFillTx/>
                    <a:latin typeface="Arial"/>
                    <a:ea typeface="DejaVu Sans"/>
                    <a:cs typeface="+mn-cs"/>
                  </a:rPr>
                  <a:t>, Kutyniok; 2024):</a:t>
                </a:r>
                <a:endParaRPr kumimoji="0" lang="fr-FR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0" algn="l"/>
                  </a:tabLst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exMaths Symbols"/>
                    <a:ea typeface="TexMaths Symbols"/>
                    <a:cs typeface="+mn-cs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+mn-cs"/>
                  </a:rPr>
                  <a:t>Let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2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/>
                        <a:cs typeface="+mn-cs"/>
                      </a:rPr>
                      <m:t>Φ</m:t>
                    </m:r>
                    <m:r>
                      <a:rPr kumimoji="0" lang="en-US" sz="2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/>
                        <a:cs typeface="+mn-cs"/>
                      </a:rPr>
                      <m:t> 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+mn-cs"/>
                  </a:rPr>
                  <a:t>be a one-layer SRM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+mn-cs"/>
                  </a:rPr>
                  <a:t> network 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+mn-cs"/>
                  </a:rPr>
                  <a:t>with linear response, with input dimension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/>
                        <a:cs typeface="+mn-cs"/>
                      </a:rPr>
                      <m:t>𝑑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+mn-cs"/>
                  </a:rPr>
                  <a:t> and a single output neuron. Then the </a:t>
                </a:r>
                <a:r>
                  <a:rPr kumimoji="0" lang="en-US" sz="20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8740"/>
                    </a:solidFill>
                    <a:effectLst/>
                    <a:uLnTx/>
                    <a:uFillTx/>
                    <a:latin typeface="Arial"/>
                    <a:ea typeface="Arial"/>
                    <a:cs typeface="+mn-cs"/>
                  </a:rPr>
                  <a:t>maximum number of linear regions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|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ℜ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|</m:t>
                    </m:r>
                  </m:oMath>
                </a14:m>
                <a:r>
                  <a:rPr kumimoji="0" lang="fr-F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fr-FR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satisfies</a:t>
                </a:r>
                <a:r>
                  <a:rPr kumimoji="0" lang="fr-F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the </a:t>
                </a:r>
                <a:r>
                  <a:rPr kumimoji="0" lang="fr-FR" sz="2000" b="0" i="1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tight</a:t>
                </a:r>
                <a:r>
                  <a:rPr kumimoji="0" lang="fr-FR" sz="20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fr-FR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upper</a:t>
                </a:r>
                <a:r>
                  <a:rPr kumimoji="0" lang="fr-F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fr-FR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bound</a:t>
                </a:r>
                <a:r>
                  <a:rPr kumimoji="0" lang="fr-F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fr-FR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 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0" algn="l"/>
                  </a:tabLs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ℜ</m:t>
                          </m:r>
                        </m:e>
                      </m:d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≤</m:t>
                      </m:r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</m:t>
                          </m:r>
                        </m:sup>
                      </m:sSup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−1</m:t>
                      </m:r>
                    </m:oMath>
                  </m:oMathPara>
                </a14:m>
                <a:endParaRPr kumimoji="0" lang="fr-FR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" name="Rechteck: abgerundete Ecken 18">
                <a:extLst>
                  <a:ext uri="{FF2B5EF4-FFF2-40B4-BE49-F238E27FC236}">
                    <a16:creationId xmlns:a16="http://schemas.microsoft.com/office/drawing/2014/main" id="{90E3F657-F44D-3E92-B798-7DD14C9371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000" y="1072440"/>
                <a:ext cx="10402560" cy="1856160"/>
              </a:xfrm>
              <a:prstGeom prst="roundRect">
                <a:avLst>
                  <a:gd name="adj" fmla="val 16667"/>
                </a:avLst>
              </a:prstGeom>
              <a:blipFill>
                <a:blip r:embed="rId4"/>
                <a:stretch>
                  <a:fillRect/>
                </a:stretch>
              </a:blipFill>
              <a:ln w="12600">
                <a:noFill/>
              </a:ln>
              <a:effectLst>
                <a:outerShdw blurRad="50760" dist="50610" dir="3011665" rotWithShape="0">
                  <a:srgbClr val="000000">
                    <a:alpha val="43000"/>
                  </a:srgbClr>
                </a:outerShdw>
              </a:effectLst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platzhalter 3">
                <a:extLst>
                  <a:ext uri="{FF2B5EF4-FFF2-40B4-BE49-F238E27FC236}">
                    <a16:creationId xmlns:a16="http://schemas.microsoft.com/office/drawing/2014/main" id="{D2849DCD-ACC0-E700-96C4-C50C59EBEEA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17755" y="3404516"/>
                <a:ext cx="10579509" cy="1798200"/>
              </a:xfrm>
              <a:prstGeom prst="rect">
                <a:avLst/>
              </a:prstGeom>
            </p:spPr>
            <p:txBody>
              <a:bodyPr lIns="0" tIns="0" rIns="0" bIns="0"/>
              <a:lstStyle>
                <a:lvl1pPr marL="324000" marR="0" indent="-324000" algn="l" defTabSz="815557" rtl="0" eaLnBrk="1" fontAlgn="auto" latinLnBrk="0" hangingPunct="1">
                  <a:lnSpc>
                    <a:spcPts val="2280"/>
                  </a:lnSpc>
                  <a:spcBef>
                    <a:spcPts val="0"/>
                  </a:spcBef>
                  <a:spcAft>
                    <a:spcPts val="1100"/>
                  </a:spcAft>
                  <a:buClrTx/>
                  <a:buSzPct val="125000"/>
                  <a:buFontTx/>
                  <a:buBlip>
                    <a:blip r:embed="rId5"/>
                  </a:buBlip>
                  <a:tabLst/>
                  <a:defRPr lang="de-DE" sz="1900" kern="1200" baseline="0" smtClean="0">
                    <a:solidFill>
                      <a:schemeClr val="tx2"/>
                    </a:solidFill>
                    <a:effectLst/>
                    <a:latin typeface="+mn-lt"/>
                    <a:ea typeface="+mn-ea"/>
                    <a:cs typeface="+mn-cs"/>
                  </a:defRPr>
                </a:lvl1pPr>
                <a:lvl2pPr marL="611668" indent="-203890" algn="l" defTabSz="815557" rtl="0" eaLnBrk="1" latinLnBrk="0" hangingPunct="1">
                  <a:lnSpc>
                    <a:spcPct val="90000"/>
                  </a:lnSpc>
                  <a:spcBef>
                    <a:spcPts val="446"/>
                  </a:spcBef>
                  <a:buFont typeface="Arial" panose="020B0604020202020204" pitchFamily="34" charset="0"/>
                  <a:buChar char="•"/>
                  <a:defRPr sz="214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9447" indent="-203890" algn="l" defTabSz="815557" rtl="0" eaLnBrk="1" latinLnBrk="0" hangingPunct="1">
                  <a:lnSpc>
                    <a:spcPct val="90000"/>
                  </a:lnSpc>
                  <a:spcBef>
                    <a:spcPts val="446"/>
                  </a:spcBef>
                  <a:buFont typeface="Arial" panose="020B0604020202020204" pitchFamily="34" charset="0"/>
                  <a:buChar char="•"/>
                  <a:defRPr sz="178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427225" indent="-203890" algn="l" defTabSz="815557" rtl="0" eaLnBrk="1" latinLnBrk="0" hangingPunct="1">
                  <a:lnSpc>
                    <a:spcPct val="90000"/>
                  </a:lnSpc>
                  <a:spcBef>
                    <a:spcPts val="446"/>
                  </a:spcBef>
                  <a:buFont typeface="Arial" panose="020B0604020202020204" pitchFamily="34" charset="0"/>
                  <a:buChar char="•"/>
                  <a:defRPr sz="160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35003" indent="-203890" algn="l" defTabSz="815557" rtl="0" eaLnBrk="1" latinLnBrk="0" hangingPunct="1">
                  <a:lnSpc>
                    <a:spcPct val="90000"/>
                  </a:lnSpc>
                  <a:spcBef>
                    <a:spcPts val="446"/>
                  </a:spcBef>
                  <a:buFont typeface="Arial" panose="020B0604020202020204" pitchFamily="34" charset="0"/>
                  <a:buChar char="•"/>
                  <a:defRPr sz="160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42782" indent="-203890" algn="l" defTabSz="815557" rtl="0" eaLnBrk="1" latinLnBrk="0" hangingPunct="1">
                  <a:lnSpc>
                    <a:spcPct val="90000"/>
                  </a:lnSpc>
                  <a:spcBef>
                    <a:spcPts val="446"/>
                  </a:spcBef>
                  <a:buFont typeface="Arial" panose="020B0604020202020204" pitchFamily="34" charset="0"/>
                  <a:buChar char="•"/>
                  <a:defRPr sz="160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650560" indent="-203890" algn="l" defTabSz="815557" rtl="0" eaLnBrk="1" latinLnBrk="0" hangingPunct="1">
                  <a:lnSpc>
                    <a:spcPct val="90000"/>
                  </a:lnSpc>
                  <a:spcBef>
                    <a:spcPts val="446"/>
                  </a:spcBef>
                  <a:buFont typeface="Arial" panose="020B0604020202020204" pitchFamily="34" charset="0"/>
                  <a:buChar char="•"/>
                  <a:defRPr sz="160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058339" indent="-203890" algn="l" defTabSz="815557" rtl="0" eaLnBrk="1" latinLnBrk="0" hangingPunct="1">
                  <a:lnSpc>
                    <a:spcPct val="90000"/>
                  </a:lnSpc>
                  <a:spcBef>
                    <a:spcPts val="446"/>
                  </a:spcBef>
                  <a:buFont typeface="Arial" panose="020B0604020202020204" pitchFamily="34" charset="0"/>
                  <a:buChar char="•"/>
                  <a:defRPr sz="160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466117" indent="-203890" algn="l" defTabSz="815557" rtl="0" eaLnBrk="1" latinLnBrk="0" hangingPunct="1">
                  <a:lnSpc>
                    <a:spcPct val="90000"/>
                  </a:lnSpc>
                  <a:spcBef>
                    <a:spcPts val="446"/>
                  </a:spcBef>
                  <a:buFont typeface="Arial" panose="020B0604020202020204" pitchFamily="34" charset="0"/>
                  <a:buChar char="•"/>
                  <a:defRPr sz="160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815557" rtl="0" eaLnBrk="1" fontAlgn="auto" latinLnBrk="0" hangingPunct="1">
                  <a:lnSpc>
                    <a:spcPts val="2280"/>
                  </a:lnSpc>
                  <a:spcBef>
                    <a:spcPts val="0"/>
                  </a:spcBef>
                  <a:spcAft>
                    <a:spcPts val="1100"/>
                  </a:spcAft>
                  <a:buClrTx/>
                  <a:buSzPct val="125000"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83A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Some Remarks:</a:t>
                </a:r>
              </a:p>
              <a:p>
                <a:pPr>
                  <a:defRPr/>
                </a:pPr>
                <a:r>
                  <a:rPr lang="en-US" sz="2000" dirty="0">
                    <a:solidFill>
                      <a:srgbClr val="000000"/>
                    </a:solidFill>
                    <a:ea typeface="Noto Sans CJK SC"/>
                  </a:rPr>
                  <a:t>In comparison, one </a:t>
                </a:r>
                <a:r>
                  <a:rPr lang="en-US" sz="2000" dirty="0" err="1">
                    <a:solidFill>
                      <a:srgbClr val="000000"/>
                    </a:solidFill>
                    <a:ea typeface="Noto Sans CJK SC"/>
                  </a:rPr>
                  <a:t>ReLU</a:t>
                </a:r>
                <a:r>
                  <a:rPr lang="en-US" sz="2000" dirty="0">
                    <a:solidFill>
                      <a:srgbClr val="000000"/>
                    </a:solidFill>
                    <a:ea typeface="Noto Sans CJK SC"/>
                  </a:rPr>
                  <a:t> neuron divides the space </a:t>
                </a:r>
                <a:r>
                  <a:rPr lang="en-US" sz="2000" i="1" dirty="0">
                    <a:solidFill>
                      <a:srgbClr val="C00000"/>
                    </a:solidFill>
                    <a:ea typeface="Noto Sans CJK SC"/>
                  </a:rPr>
                  <a:t>only into two regions</a:t>
                </a:r>
                <a:r>
                  <a:rPr lang="en-US" sz="2000" dirty="0">
                    <a:solidFill>
                      <a:srgbClr val="000000"/>
                    </a:solidFill>
                    <a:ea typeface="Noto Sans CJK SC"/>
                  </a:rPr>
                  <a:t>, regardless of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CJK SC"/>
                      </a:rPr>
                      <m:t>𝑑</m:t>
                    </m:r>
                    <m:r>
                      <a:rPr lang="de-DE" sz="20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CJK SC"/>
                      </a:rPr>
                      <m:t>.</m:t>
                    </m:r>
                  </m:oMath>
                </a14:m>
                <a:endParaRPr lang="en-US" sz="2000" dirty="0">
                  <a:solidFill>
                    <a:srgbClr val="000000"/>
                  </a:solidFill>
                  <a:ea typeface="Noto Sans CJK SC"/>
                </a:endParaRPr>
              </a:p>
              <a:p>
                <a:pPr>
                  <a:defRPr/>
                </a:pPr>
                <a:r>
                  <a:rPr lang="en-US" sz="2000" dirty="0">
                    <a:solidFill>
                      <a:srgbClr val="000000"/>
                    </a:solidFill>
                    <a:ea typeface="Noto Sans CJK SC"/>
                  </a:rPr>
                  <a:t>A single spiking neuron divides the input space with the </a:t>
                </a:r>
                <a:r>
                  <a:rPr lang="en-US" sz="2000" i="1" dirty="0">
                    <a:solidFill>
                      <a:schemeClr val="tx1"/>
                    </a:solidFill>
                    <a:ea typeface="Noto Sans CJK SC"/>
                  </a:rPr>
                  <a:t>same number of linear         regions </a:t>
                </a:r>
                <a:r>
                  <a:rPr lang="en-US" sz="2000" dirty="0">
                    <a:solidFill>
                      <a:srgbClr val="000000"/>
                    </a:solidFill>
                    <a:ea typeface="Noto Sans CJK SC"/>
                  </a:rPr>
                  <a:t>as a classical two-layer neural network with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CJK SC"/>
                      </a:rPr>
                      <m:t>𝑑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a typeface="Noto Sans CJK SC"/>
                  </a:rPr>
                  <a:t> hidden neurons. </a:t>
                </a:r>
              </a:p>
            </p:txBody>
          </p:sp>
        </mc:Choice>
        <mc:Fallback xmlns="">
          <p:sp>
            <p:nvSpPr>
              <p:cNvPr id="3" name="Textplatzhalter 3">
                <a:extLst>
                  <a:ext uri="{FF2B5EF4-FFF2-40B4-BE49-F238E27FC236}">
                    <a16:creationId xmlns:a16="http://schemas.microsoft.com/office/drawing/2014/main" id="{D2849DCD-ACC0-E700-96C4-C50C59EBEE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755" y="3404516"/>
                <a:ext cx="10579509" cy="1798200"/>
              </a:xfrm>
              <a:prstGeom prst="rect">
                <a:avLst/>
              </a:prstGeom>
              <a:blipFill>
                <a:blip r:embed="rId6"/>
                <a:stretch>
                  <a:fillRect l="-1499" t="-508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platzhalter 3">
            <a:extLst>
              <a:ext uri="{FF2B5EF4-FFF2-40B4-BE49-F238E27FC236}">
                <a16:creationId xmlns:a16="http://schemas.microsoft.com/office/drawing/2014/main" id="{810CADCE-542E-8E90-440C-B603133EF0A5}"/>
              </a:ext>
            </a:extLst>
          </p:cNvPr>
          <p:cNvSpPr txBox="1">
            <a:spLocks/>
          </p:cNvSpPr>
          <p:nvPr/>
        </p:nvSpPr>
        <p:spPr>
          <a:xfrm>
            <a:off x="717755" y="5555005"/>
            <a:ext cx="9134168" cy="431997"/>
          </a:xfrm>
          <a:prstGeom prst="rect">
            <a:avLst/>
          </a:prstGeom>
        </p:spPr>
        <p:txBody>
          <a:bodyPr lIns="0" tIns="0" rIns="0" bIns="0"/>
          <a:lstStyle>
            <a:lvl1pPr marL="324000" marR="0" indent="-32400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Blip>
                <a:blip r:embed="rId5"/>
              </a:buBlip>
              <a:tabLst/>
              <a:defRPr lang="de-DE" sz="1900" kern="1200" baseline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  <a:lvl2pPr marL="611668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21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944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7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7225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5003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2782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0560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58339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611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de-DE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Spiking</a:t>
            </a:r>
            <a:r>
              <a:rPr kumimoji="0" lang="de-DE" sz="2800" b="1" i="1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de-DE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neural</a:t>
            </a:r>
            <a:r>
              <a:rPr kumimoji="0" lang="de-DE" sz="2800" b="1" i="1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de-DE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networks</a:t>
            </a:r>
            <a:r>
              <a:rPr kumimoji="0" lang="de-DE" sz="2800" b="1" i="1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de-DE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are</a:t>
            </a:r>
            <a:r>
              <a:rPr kumimoji="0" lang="de-DE" sz="2800" b="1" i="1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de-DE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strictly</a:t>
            </a:r>
            <a:r>
              <a:rPr kumimoji="0" lang="de-DE" sz="2800" b="1" i="1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de-DE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more</a:t>
            </a:r>
            <a:r>
              <a:rPr kumimoji="0" lang="de-DE" sz="2800" b="1" i="1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expressive!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00883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883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4311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438A1A35-98BB-9F4A-9C19-A7DB72241B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 descr="Ein Bild, das Grafiken, Grafikdesign, Screenshot, Schrift enthält.&#10;&#10;Automatisch generierte Beschreibung">
            <a:extLst>
              <a:ext uri="{FF2B5EF4-FFF2-40B4-BE49-F238E27FC236}">
                <a16:creationId xmlns:a16="http://schemas.microsoft.com/office/drawing/2014/main" id="{EC2EA2F4-C23E-A24F-B94D-5CAE1C2F80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8373" y="322655"/>
            <a:ext cx="769022" cy="874549"/>
          </a:xfrm>
          <a:prstGeom prst="rect">
            <a:avLst/>
          </a:prstGeom>
        </p:spPr>
      </p:pic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56D1B7D0-E21B-181C-CDCD-B97ABFFB4FE5}"/>
              </a:ext>
            </a:extLst>
          </p:cNvPr>
          <p:cNvSpPr txBox="1">
            <a:spLocks/>
          </p:cNvSpPr>
          <p:nvPr/>
        </p:nvSpPr>
        <p:spPr>
          <a:xfrm>
            <a:off x="442800" y="441325"/>
            <a:ext cx="11306175" cy="508794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815557" rtl="0" eaLnBrk="1" latinLnBrk="0" hangingPunct="1">
              <a:lnSpc>
                <a:spcPts val="2640"/>
              </a:lnSpc>
              <a:spcBef>
                <a:spcPts val="0"/>
              </a:spcBef>
              <a:buFontTx/>
              <a:buNone/>
              <a:defRPr sz="22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11668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Tx/>
              <a:buNone/>
              <a:defRPr sz="21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944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Tx/>
              <a:buNone/>
              <a:defRPr sz="17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7225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Tx/>
              <a:buNone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5003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Tx/>
              <a:buNone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2782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0560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58339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611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15557" rtl="0" eaLnBrk="1" fontAlgn="auto" latinLnBrk="0" hangingPunct="1">
              <a:lnSpc>
                <a:spcPts val="2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The Discrete Leaky-Integrate-and-Fire (LIF)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platzhalter 3">
                <a:extLst>
                  <a:ext uri="{FF2B5EF4-FFF2-40B4-BE49-F238E27FC236}">
                    <a16:creationId xmlns:a16="http://schemas.microsoft.com/office/drawing/2014/main" id="{D4296115-A6FA-A585-2EA0-AFD214C17C7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2800" y="1068789"/>
                <a:ext cx="10480839" cy="4681025"/>
              </a:xfrm>
              <a:prstGeom prst="rect">
                <a:avLst/>
              </a:prstGeom>
            </p:spPr>
            <p:txBody>
              <a:bodyPr lIns="0" tIns="0" rIns="0" bIns="0"/>
              <a:lstStyle>
                <a:lvl1pPr marL="324000" marR="0" indent="-324000" algn="l" defTabSz="815557" rtl="0" eaLnBrk="1" fontAlgn="auto" latinLnBrk="0" hangingPunct="1">
                  <a:lnSpc>
                    <a:spcPts val="2280"/>
                  </a:lnSpc>
                  <a:spcBef>
                    <a:spcPts val="0"/>
                  </a:spcBef>
                  <a:spcAft>
                    <a:spcPts val="1100"/>
                  </a:spcAft>
                  <a:buClrTx/>
                  <a:buSzPct val="125000"/>
                  <a:buFontTx/>
                  <a:buBlip>
                    <a:blip r:embed="rId4"/>
                  </a:buBlip>
                  <a:tabLst/>
                  <a:defRPr lang="de-DE" sz="1900" kern="1200" baseline="0" smtClean="0">
                    <a:solidFill>
                      <a:schemeClr val="tx2"/>
                    </a:solidFill>
                    <a:effectLst/>
                    <a:latin typeface="+mn-lt"/>
                    <a:ea typeface="+mn-ea"/>
                    <a:cs typeface="+mn-cs"/>
                  </a:defRPr>
                </a:lvl1pPr>
                <a:lvl2pPr marL="611668" indent="-203890" algn="l" defTabSz="815557" rtl="0" eaLnBrk="1" latinLnBrk="0" hangingPunct="1">
                  <a:lnSpc>
                    <a:spcPct val="90000"/>
                  </a:lnSpc>
                  <a:spcBef>
                    <a:spcPts val="446"/>
                  </a:spcBef>
                  <a:buFont typeface="Arial" panose="020B0604020202020204" pitchFamily="34" charset="0"/>
                  <a:buChar char="•"/>
                  <a:defRPr sz="214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9447" indent="-203890" algn="l" defTabSz="815557" rtl="0" eaLnBrk="1" latinLnBrk="0" hangingPunct="1">
                  <a:lnSpc>
                    <a:spcPct val="90000"/>
                  </a:lnSpc>
                  <a:spcBef>
                    <a:spcPts val="446"/>
                  </a:spcBef>
                  <a:buFont typeface="Arial" panose="020B0604020202020204" pitchFamily="34" charset="0"/>
                  <a:buChar char="•"/>
                  <a:defRPr sz="178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427225" indent="-203890" algn="l" defTabSz="815557" rtl="0" eaLnBrk="1" latinLnBrk="0" hangingPunct="1">
                  <a:lnSpc>
                    <a:spcPct val="90000"/>
                  </a:lnSpc>
                  <a:spcBef>
                    <a:spcPts val="446"/>
                  </a:spcBef>
                  <a:buFont typeface="Arial" panose="020B0604020202020204" pitchFamily="34" charset="0"/>
                  <a:buChar char="•"/>
                  <a:defRPr sz="160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35003" indent="-203890" algn="l" defTabSz="815557" rtl="0" eaLnBrk="1" latinLnBrk="0" hangingPunct="1">
                  <a:lnSpc>
                    <a:spcPct val="90000"/>
                  </a:lnSpc>
                  <a:spcBef>
                    <a:spcPts val="446"/>
                  </a:spcBef>
                  <a:buFont typeface="Arial" panose="020B0604020202020204" pitchFamily="34" charset="0"/>
                  <a:buChar char="•"/>
                  <a:defRPr sz="160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42782" indent="-203890" algn="l" defTabSz="815557" rtl="0" eaLnBrk="1" latinLnBrk="0" hangingPunct="1">
                  <a:lnSpc>
                    <a:spcPct val="90000"/>
                  </a:lnSpc>
                  <a:spcBef>
                    <a:spcPts val="446"/>
                  </a:spcBef>
                  <a:buFont typeface="Arial" panose="020B0604020202020204" pitchFamily="34" charset="0"/>
                  <a:buChar char="•"/>
                  <a:defRPr sz="160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650560" indent="-203890" algn="l" defTabSz="815557" rtl="0" eaLnBrk="1" latinLnBrk="0" hangingPunct="1">
                  <a:lnSpc>
                    <a:spcPct val="90000"/>
                  </a:lnSpc>
                  <a:spcBef>
                    <a:spcPts val="446"/>
                  </a:spcBef>
                  <a:buFont typeface="Arial" panose="020B0604020202020204" pitchFamily="34" charset="0"/>
                  <a:buChar char="•"/>
                  <a:defRPr sz="160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058339" indent="-203890" algn="l" defTabSz="815557" rtl="0" eaLnBrk="1" latinLnBrk="0" hangingPunct="1">
                  <a:lnSpc>
                    <a:spcPct val="90000"/>
                  </a:lnSpc>
                  <a:spcBef>
                    <a:spcPts val="446"/>
                  </a:spcBef>
                  <a:buFont typeface="Arial" panose="020B0604020202020204" pitchFamily="34" charset="0"/>
                  <a:buChar char="•"/>
                  <a:defRPr sz="160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466117" indent="-203890" algn="l" defTabSz="815557" rtl="0" eaLnBrk="1" latinLnBrk="0" hangingPunct="1">
                  <a:lnSpc>
                    <a:spcPct val="90000"/>
                  </a:lnSpc>
                  <a:spcBef>
                    <a:spcPts val="446"/>
                  </a:spcBef>
                  <a:buFont typeface="Arial" panose="020B0604020202020204" pitchFamily="34" charset="0"/>
                  <a:buChar char="•"/>
                  <a:defRPr sz="160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815557" rtl="0" eaLnBrk="1" fontAlgn="auto" latinLnBrk="0" hangingPunct="1">
                  <a:lnSpc>
                    <a:spcPts val="2280"/>
                  </a:lnSpc>
                  <a:spcBef>
                    <a:spcPts val="0"/>
                  </a:spcBef>
                  <a:spcAft>
                    <a:spcPts val="1100"/>
                  </a:spcAft>
                  <a:buClrTx/>
                  <a:buSzPct val="125000"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83A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Definition: 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A </a:t>
                </a:r>
                <a:r>
                  <a:rPr kumimoji="0" lang="en-US" sz="20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883A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discrete LIF (spiking neural) network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de-DE" sz="2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Φ</m:t>
                    </m:r>
                    <m:r>
                      <a:rPr kumimoji="0" lang="de-DE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883A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is a directed graph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de-DE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de-DE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𝑉</m:t>
                        </m:r>
                        <m:r>
                          <a:rPr kumimoji="0" lang="de-DE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</m:t>
                        </m:r>
                        <m:r>
                          <a:rPr kumimoji="0" lang="de-DE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𝐸</m:t>
                        </m:r>
                      </m:e>
                    </m:d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and consists of a finite set </a:t>
                </a:r>
                <a14:m>
                  <m:oMath xmlns:m="http://schemas.openxmlformats.org/officeDocument/2006/math">
                    <m:r>
                      <a:rPr kumimoji="0" lang="de-DE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𝑉</m:t>
                    </m:r>
                    <m:r>
                      <a:rPr kumimoji="0" lang="de-DE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of spiking neurons, a subset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de-DE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de-DE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𝑉</m:t>
                        </m:r>
                      </m:e>
                      <m:sub>
                        <m:r>
                          <a:rPr kumimoji="0" lang="de-DE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𝑖𝑛</m:t>
                        </m:r>
                      </m:sub>
                    </m:sSub>
                    <m:r>
                      <a:rPr kumimoji="0" lang="de-DE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⊂</m:t>
                    </m:r>
                    <m:r>
                      <a:rPr kumimoji="0" lang="de-DE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𝑉</m:t>
                    </m:r>
                    <m:r>
                      <a:rPr kumimoji="0" lang="de-DE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of input neurons, and a set </a:t>
                </a:r>
                <a14:m>
                  <m:oMath xmlns:m="http://schemas.openxmlformats.org/officeDocument/2006/math">
                    <m:r>
                      <a:rPr kumimoji="0" lang="de-DE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𝐸</m:t>
                    </m:r>
                    <m:r>
                      <a:rPr kumimoji="0" lang="de-DE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⊂</m:t>
                    </m:r>
                    <m:r>
                      <a:rPr kumimoji="0" lang="de-DE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𝑉</m:t>
                    </m:r>
                    <m:r>
                      <a:rPr kumimoji="0" lang="de-DE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×</m:t>
                    </m:r>
                    <m:r>
                      <a:rPr kumimoji="0" lang="de-DE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𝑉</m:t>
                    </m:r>
                    <m:r>
                      <a:rPr kumimoji="0" lang="de-DE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of synapses. Each </a:t>
                </a:r>
                <a:r>
                  <a:rPr kumimoji="0" lang="en-US" sz="20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883A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synapse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de-DE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de-DE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𝑢</m:t>
                        </m:r>
                        <m:r>
                          <a:rPr kumimoji="0" lang="de-DE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</m:t>
                        </m:r>
                        <m:r>
                          <a:rPr kumimoji="0" lang="de-DE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𝑣</m:t>
                        </m:r>
                      </m:e>
                    </m:d>
                    <m:r>
                      <a:rPr kumimoji="0" lang="de-DE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∈</m:t>
                    </m:r>
                    <m:r>
                      <a:rPr kumimoji="0" lang="de-DE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𝐸</m:t>
                    </m:r>
                    <m:r>
                      <a:rPr kumimoji="0" lang="de-DE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de-DE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is associated with</a:t>
                </a:r>
              </a:p>
              <a:p>
                <a:pPr marL="324000" marR="0" lvl="0" indent="-324000" algn="l" defTabSz="815557" rtl="0" eaLnBrk="1" fontAlgn="auto" latinLnBrk="0" hangingPunct="1">
                  <a:lnSpc>
                    <a:spcPts val="2280"/>
                  </a:lnSpc>
                  <a:spcBef>
                    <a:spcPts val="0"/>
                  </a:spcBef>
                  <a:spcAft>
                    <a:spcPts val="1100"/>
                  </a:spcAft>
                  <a:buClrTx/>
                  <a:buSzPct val="125000"/>
                  <a:buFontTx/>
                  <a:buBlip>
                    <a:blip r:embed="rId4"/>
                  </a:buBlip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a </a:t>
                </a:r>
                <a:r>
                  <a:rPr kumimoji="0" lang="en-US" sz="20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883A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synaptic weight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de-DE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de-DE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𝑤</m:t>
                        </m:r>
                      </m:e>
                      <m:sub>
                        <m:r>
                          <a:rPr kumimoji="0" lang="de-DE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𝑢𝑣</m:t>
                        </m:r>
                      </m:sub>
                    </m:sSub>
                    <m:r>
                      <a:rPr kumimoji="0" lang="de-DE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≥0, </m:t>
                    </m:r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232323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  <a:p>
                <a:pPr marL="0" marR="0" lvl="0" indent="0" algn="l" defTabSz="815557" rtl="0" eaLnBrk="1" fontAlgn="auto" latinLnBrk="0" hangingPunct="1">
                  <a:lnSpc>
                    <a:spcPts val="2280"/>
                  </a:lnSpc>
                  <a:spcBef>
                    <a:spcPts val="0"/>
                  </a:spcBef>
                  <a:spcAft>
                    <a:spcPts val="1100"/>
                  </a:spcAft>
                  <a:buClrTx/>
                  <a:buSzPct val="125000"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Each neuron </a:t>
                </a:r>
                <a14:m>
                  <m:oMath xmlns:m="http://schemas.openxmlformats.org/officeDocument/2006/math">
                    <m:r>
                      <a:rPr kumimoji="0" lang="de-DE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𝑣</m:t>
                    </m:r>
                    <m:r>
                      <a:rPr kumimoji="0" lang="de-DE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∈</m:t>
                    </m:r>
                    <m:r>
                      <a:rPr kumimoji="0" lang="de-DE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𝑉</m:t>
                    </m:r>
                    <m:r>
                      <a:rPr kumimoji="0" lang="de-DE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∖</m:t>
                    </m:r>
                    <m:r>
                      <m:rPr>
                        <m:lit/>
                      </m:rPr>
                      <a:rPr kumimoji="0" lang="de-DE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sSub>
                      <m:sSubPr>
                        <m:ctrlPr>
                          <a:rPr kumimoji="0" lang="de-DE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de-DE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𝑉</m:t>
                        </m:r>
                      </m:e>
                      <m:sub>
                        <m:r>
                          <a:rPr kumimoji="0" lang="de-DE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𝑖𝑛</m:t>
                        </m:r>
                      </m:sub>
                    </m:sSub>
                    <m:r>
                      <a:rPr kumimoji="0" lang="de-DE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is associated with  </a:t>
                </a:r>
              </a:p>
              <a:p>
                <a:pPr marL="324000" marR="0" lvl="0" indent="-324000" algn="l" defTabSz="815557" rtl="0" eaLnBrk="1" fontAlgn="auto" latinLnBrk="0" hangingPunct="1">
                  <a:lnSpc>
                    <a:spcPts val="2280"/>
                  </a:lnSpc>
                  <a:spcBef>
                    <a:spcPts val="0"/>
                  </a:spcBef>
                  <a:spcAft>
                    <a:spcPts val="1100"/>
                  </a:spcAft>
                  <a:buClrTx/>
                  <a:buSzPct val="125000"/>
                  <a:buFontTx/>
                  <a:buBlip>
                    <a:blip r:embed="rId4"/>
                  </a:buBlip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a </a:t>
                </a:r>
                <a:r>
                  <a:rPr kumimoji="0" lang="en-US" sz="20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883A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firing threshold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de-DE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de-DE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𝜃</m:t>
                        </m:r>
                      </m:e>
                      <m:sub>
                        <m:r>
                          <a:rPr kumimoji="0" lang="de-DE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𝑣</m:t>
                        </m:r>
                      </m:sub>
                    </m:sSub>
                    <m:r>
                      <a:rPr kumimoji="0" lang="de-DE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&gt;  0,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 a 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83A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leaky parameter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𝛽</m:t>
                    </m:r>
                    <m:r>
                      <a:rPr kumimoji="0" lang="en-US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0,1</m:t>
                        </m:r>
                      </m:e>
                    </m:d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,</a:t>
                </a:r>
              </a:p>
              <a:p>
                <a:pPr marL="324000" marR="0" lvl="0" indent="-324000" algn="l" defTabSz="815557" rtl="0" eaLnBrk="1" fontAlgn="auto" latinLnBrk="0" hangingPunct="1">
                  <a:lnSpc>
                    <a:spcPts val="2280"/>
                  </a:lnSpc>
                  <a:spcBef>
                    <a:spcPts val="0"/>
                  </a:spcBef>
                  <a:spcAft>
                    <a:spcPts val="1100"/>
                  </a:spcAft>
                  <a:buClrTx/>
                  <a:buSzPct val="125000"/>
                  <a:buFontTx/>
                  <a:buBlip>
                    <a:blip r:embed="rId4"/>
                  </a:buBlip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a 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83A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latency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𝑇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∈</m:t>
                    </m:r>
                    <m:r>
                      <a:rPr kumimoji="0" lang="el-GR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ℕ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, a 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83A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spike sequence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𝑆</m:t>
                        </m:r>
                      </m:e>
                      <m: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𝑣</m:t>
                        </m:r>
                      </m:sub>
                    </m:sSub>
                    <m:r>
                      <a:rPr kumimoji="0" lang="en-US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∈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232323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232323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𝑇</m:t>
                        </m:r>
                      </m:sup>
                    </m:sSup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,</a:t>
                </a:r>
              </a:p>
              <a:p>
                <a:pPr marL="324000" marR="0" lvl="0" indent="-324000" algn="l" defTabSz="815557" rtl="0" eaLnBrk="1" fontAlgn="auto" latinLnBrk="0" hangingPunct="1">
                  <a:lnSpc>
                    <a:spcPts val="2280"/>
                  </a:lnSpc>
                  <a:spcBef>
                    <a:spcPts val="0"/>
                  </a:spcBef>
                  <a:spcAft>
                    <a:spcPts val="1100"/>
                  </a:spcAft>
                  <a:buClrTx/>
                  <a:buSzPct val="125000"/>
                  <a:buFontTx/>
                  <a:buBlip>
                    <a:blip r:embed="rId4"/>
                  </a:buBlip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an 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83A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initial membrane potential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</m:e>
                      <m: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𝑣</m:t>
                        </m:r>
                      </m:sub>
                    </m:sSub>
                    <m:d>
                      <m:d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</m:t>
                        </m:r>
                      </m:e>
                    </m:d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∈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ℝ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,</m:t>
                    </m:r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32323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  <a:p>
                <a:pPr marL="324000" marR="0" lvl="0" indent="-324000" algn="l" defTabSz="815557" rtl="0" eaLnBrk="1" fontAlgn="auto" latinLnBrk="0" hangingPunct="1">
                  <a:lnSpc>
                    <a:spcPts val="2280"/>
                  </a:lnSpc>
                  <a:spcBef>
                    <a:spcPts val="0"/>
                  </a:spcBef>
                  <a:spcAft>
                    <a:spcPts val="1100"/>
                  </a:spcAft>
                  <a:buClrTx/>
                  <a:buSzPct val="125000"/>
                  <a:buFontTx/>
                  <a:buBlip>
                    <a:blip r:embed="rId4"/>
                  </a:buBlip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and a </a:t>
                </a:r>
                <a:r>
                  <a:rPr kumimoji="0" lang="en-US" sz="20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883A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membrane potential function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de-DE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de-DE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</m:e>
                      <m:sub>
                        <m:r>
                          <a:rPr kumimoji="0" lang="de-DE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23232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𝑣</m:t>
                        </m:r>
                      </m:sub>
                    </m:sSub>
                    <m:r>
                      <a:rPr kumimoji="0" lang="de-DE" sz="2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:  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{1,…,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𝑇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}→</m:t>
                    </m:r>
                    <m:r>
                      <a:rPr kumimoji="0" lang="de-DE" sz="2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ℝ</m:t>
                    </m:r>
                    <m:r>
                      <a:rPr kumimoji="0" lang="de-DE" sz="2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, </m:t>
                    </m:r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232323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  <a:p>
                <a:pPr marL="0" marR="0" lvl="0" indent="0" algn="l" defTabSz="815557" rtl="0" eaLnBrk="1" fontAlgn="auto" latinLnBrk="0" hangingPunct="1">
                  <a:lnSpc>
                    <a:spcPts val="2280"/>
                  </a:lnSpc>
                  <a:spcBef>
                    <a:spcPts val="0"/>
                  </a:spcBef>
                  <a:spcAft>
                    <a:spcPts val="1100"/>
                  </a:spcAft>
                  <a:buClrTx/>
                  <a:buSzPct val="125000"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which is given by </a:t>
                </a:r>
              </a:p>
              <a:p>
                <a:pPr marL="0" marR="0" lvl="0" indent="0" algn="l" defTabSz="815557" rtl="0" eaLnBrk="1" fontAlgn="auto" latinLnBrk="0" hangingPunct="1">
                  <a:lnSpc>
                    <a:spcPts val="2280"/>
                  </a:lnSpc>
                  <a:spcBef>
                    <a:spcPts val="0"/>
                  </a:spcBef>
                  <a:spcAft>
                    <a:spcPts val="1100"/>
                  </a:spcAft>
                  <a:buClrTx/>
                  <a:buSzPct val="125000"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3232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marR="0" lvl="0" indent="0" algn="l" defTabSz="815557" rtl="0" eaLnBrk="1" fontAlgn="auto" latinLnBrk="0" hangingPunct="1">
                  <a:lnSpc>
                    <a:spcPts val="2280"/>
                  </a:lnSpc>
                  <a:spcBef>
                    <a:spcPts val="0"/>
                  </a:spcBef>
                  <a:spcAft>
                    <a:spcPts val="1100"/>
                  </a:spcAft>
                  <a:buClrTx/>
                  <a:buSzPct val="125000"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3232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marR="0" lvl="0" indent="0" algn="l" defTabSz="815557" rtl="0" eaLnBrk="1" fontAlgn="auto" latinLnBrk="0" hangingPunct="1">
                  <a:lnSpc>
                    <a:spcPts val="2280"/>
                  </a:lnSpc>
                  <a:spcBef>
                    <a:spcPts val="0"/>
                  </a:spcBef>
                  <a:spcAft>
                    <a:spcPts val="1100"/>
                  </a:spcAft>
                  <a:buClrTx/>
                  <a:buSzPct val="125000"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3232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marR="0" lvl="0" indent="0" algn="l" defTabSz="815557" rtl="0" eaLnBrk="1" fontAlgn="auto" latinLnBrk="0" hangingPunct="1">
                  <a:lnSpc>
                    <a:spcPts val="2280"/>
                  </a:lnSpc>
                  <a:spcBef>
                    <a:spcPts val="0"/>
                  </a:spcBef>
                  <a:spcAft>
                    <a:spcPts val="1100"/>
                  </a:spcAft>
                  <a:buClrTx/>
                  <a:buSzPct val="125000"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3232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marR="0" lvl="0" indent="0" algn="l" defTabSz="815557" rtl="0" eaLnBrk="1" fontAlgn="auto" latinLnBrk="0" hangingPunct="1">
                  <a:lnSpc>
                    <a:spcPts val="2280"/>
                  </a:lnSpc>
                  <a:spcBef>
                    <a:spcPts val="0"/>
                  </a:spcBef>
                  <a:spcAft>
                    <a:spcPts val="1100"/>
                  </a:spcAft>
                  <a:buClrTx/>
                  <a:buSzPct val="125000"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3232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marR="0" lvl="0" indent="0" algn="l" defTabSz="815557" rtl="0" eaLnBrk="1" fontAlgn="auto" latinLnBrk="0" hangingPunct="1">
                  <a:lnSpc>
                    <a:spcPts val="2280"/>
                  </a:lnSpc>
                  <a:spcBef>
                    <a:spcPts val="0"/>
                  </a:spcBef>
                  <a:spcAft>
                    <a:spcPts val="1100"/>
                  </a:spcAft>
                  <a:buClrTx/>
                  <a:buSzPct val="125000"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3232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marR="0" lvl="0" indent="0" algn="l" defTabSz="815557" rtl="0" eaLnBrk="1" fontAlgn="auto" latinLnBrk="0" hangingPunct="1">
                  <a:lnSpc>
                    <a:spcPts val="2280"/>
                  </a:lnSpc>
                  <a:spcBef>
                    <a:spcPts val="0"/>
                  </a:spcBef>
                  <a:spcAft>
                    <a:spcPts val="1100"/>
                  </a:spcAft>
                  <a:buClrTx/>
                  <a:buSzPct val="125000"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3232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marR="0" lvl="0" indent="0" algn="l" defTabSz="815557" rtl="0" eaLnBrk="1" fontAlgn="auto" latinLnBrk="0" hangingPunct="1">
                  <a:lnSpc>
                    <a:spcPts val="2280"/>
                  </a:lnSpc>
                  <a:spcBef>
                    <a:spcPts val="0"/>
                  </a:spcBef>
                  <a:spcAft>
                    <a:spcPts val="1100"/>
                  </a:spcAft>
                  <a:buClrTx/>
                  <a:buSzPct val="125000"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 </a:t>
                </a:r>
              </a:p>
              <a:p>
                <a:pPr marL="0" marR="0" lvl="0" indent="0" algn="l" defTabSz="815557" rtl="0" eaLnBrk="1" fontAlgn="auto" latinLnBrk="0" hangingPunct="1">
                  <a:lnSpc>
                    <a:spcPts val="2280"/>
                  </a:lnSpc>
                  <a:spcBef>
                    <a:spcPts val="0"/>
                  </a:spcBef>
                  <a:spcAft>
                    <a:spcPts val="1100"/>
                  </a:spcAft>
                  <a:buClrTx/>
                  <a:buSzPct val="125000"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3232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marR="0" lvl="0" indent="0" algn="l" defTabSz="815557" rtl="0" eaLnBrk="1" fontAlgn="auto" latinLnBrk="0" hangingPunct="1">
                  <a:lnSpc>
                    <a:spcPts val="2280"/>
                  </a:lnSpc>
                  <a:spcBef>
                    <a:spcPts val="0"/>
                  </a:spcBef>
                  <a:spcAft>
                    <a:spcPts val="1100"/>
                  </a:spcAft>
                  <a:buClrTx/>
                  <a:buSzPct val="125000"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                         </a:t>
                </a:r>
              </a:p>
            </p:txBody>
          </p:sp>
        </mc:Choice>
        <mc:Fallback xmlns="">
          <p:sp>
            <p:nvSpPr>
              <p:cNvPr id="10" name="Textplatzhalter 3">
                <a:extLst>
                  <a:ext uri="{FF2B5EF4-FFF2-40B4-BE49-F238E27FC236}">
                    <a16:creationId xmlns:a16="http://schemas.microsoft.com/office/drawing/2014/main" id="{D4296115-A6FA-A585-2EA0-AFD214C17C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800" y="1068789"/>
                <a:ext cx="10480839" cy="4681025"/>
              </a:xfrm>
              <a:prstGeom prst="rect">
                <a:avLst/>
              </a:prstGeom>
              <a:blipFill>
                <a:blip r:embed="rId5"/>
                <a:stretch>
                  <a:fillRect l="-1513" t="-2083" r="-81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A63EDB9-0FDB-3A30-E301-E4ED1F0AA23B}"/>
                  </a:ext>
                </a:extLst>
              </p:cNvPr>
              <p:cNvSpPr txBox="1"/>
              <p:nvPr/>
            </p:nvSpPr>
            <p:spPr>
              <a:xfrm>
                <a:off x="2604088" y="4708967"/>
                <a:ext cx="4771696" cy="23190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kumimoji="0" lang="en-IT" sz="19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3232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kumimoji="0" lang="en-IT" sz="19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232323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kumimoji="0" lang="en-US" sz="19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232323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9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232323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kumimoji="0" lang="en-US" sz="19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232323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𝑣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kumimoji="0" lang="en-US" sz="19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232323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19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232323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kumimoji="0" lang="en-US" sz="19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2323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=</m:t>
                              </m:r>
                              <m:r>
                                <a:rPr kumimoji="0" lang="en-US" sz="19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2323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𝛽</m:t>
                              </m:r>
                              <m:sSub>
                                <m:sSubPr>
                                  <m:ctrlPr>
                                    <a:rPr kumimoji="0" lang="en-US" sz="19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232323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9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232323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kumimoji="0" lang="en-US" sz="19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232323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𝑣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kumimoji="0" lang="en-US" sz="19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232323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19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232323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𝑡</m:t>
                                  </m:r>
                                  <m:r>
                                    <a:rPr kumimoji="0" lang="en-US" sz="19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232323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−1</m:t>
                                  </m:r>
                                </m:e>
                              </m:d>
                              <m:r>
                                <a:rPr kumimoji="0" lang="en-US" sz="19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232323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+</m:t>
                              </m:r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kumimoji="0" lang="en-US" sz="19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232323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naryPr>
                                <m:sub>
                                  <m:d>
                                    <m:dPr>
                                      <m:ctrlPr>
                                        <a:rPr kumimoji="0" lang="en-US" sz="19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232323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d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kumimoji="0" lang="en-US" sz="19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232323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𝑢</m:t>
                                      </m:r>
                                      <m:r>
                                        <a:rPr kumimoji="0" lang="en-US" sz="19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232323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,</m:t>
                                      </m:r>
                                      <m:r>
                                        <a:rPr kumimoji="0" lang="en-US" sz="19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232323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𝑣</m:t>
                                      </m:r>
                                    </m:e>
                                  </m:d>
                                  <m:r>
                                    <a:rPr kumimoji="0" lang="en-US" sz="19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232323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∈</m:t>
                                  </m:r>
                                  <m:r>
                                    <a:rPr kumimoji="0" lang="en-US" sz="19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232323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𝐸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kumimoji="0" lang="en-US" sz="19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232323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19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232323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kumimoji="0" lang="en-US" sz="19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232323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𝑢𝑣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kumimoji="0" lang="en-US" sz="19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232323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19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232323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𝑆</m:t>
                                      </m:r>
                                    </m:e>
                                    <m:sub>
                                      <m:r>
                                        <a:rPr kumimoji="0" lang="en-US" sz="19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232323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𝑢</m:t>
                                      </m:r>
                                    </m:sub>
                                  </m:sSub>
                                  <m:r>
                                    <a:rPr kumimoji="0" lang="en-US" sz="19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232323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(</m:t>
                                  </m:r>
                                  <m:r>
                                    <a:rPr kumimoji="0" lang="en-US" sz="19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232323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𝑡</m:t>
                                  </m:r>
                                  <m:r>
                                    <a:rPr kumimoji="0" lang="en-US" sz="19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232323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)</m:t>
                                  </m:r>
                                </m:e>
                              </m:nary>
                              <m:r>
                                <a:rPr kumimoji="0" lang="en-US" sz="19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2323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kumimoji="0" lang="en-US" sz="19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232323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9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232323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kumimoji="0" lang="en-US" sz="19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232323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𝑣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kumimoji="0" lang="en-US" sz="19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232323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9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232323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kumimoji="0" lang="en-US" sz="19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232323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𝑣</m:t>
                                  </m:r>
                                </m:sub>
                              </m:sSub>
                              <m:r>
                                <a:rPr kumimoji="0" lang="en-US" sz="19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2323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(</m:t>
                              </m:r>
                              <m:r>
                                <a:rPr kumimoji="0" lang="en-US" sz="19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2323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𝑡</m:t>
                              </m:r>
                              <m:r>
                                <a:rPr kumimoji="0" lang="en-US" sz="19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32323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)</m:t>
                              </m:r>
                              <m:r>
                                <m:rPr>
                                  <m:nor/>
                                </m:rPr>
                                <a:rPr kumimoji="0" lang="en-US" sz="1900" b="0" i="0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232323"/>
                                  </a:solidFill>
                                  <a:effectLst/>
                                  <a:uLnTx/>
                                  <a:uFillTx/>
                                  <a:latin typeface="Arial" panose="020B0604020202020204" pitchFamily="34" charset="0"/>
                                  <a:ea typeface="+mn-ea"/>
                                  <a:cs typeface="+mn-cs"/>
                                </a:rPr>
                                <m:t> 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kumimoji="0" lang="en-US" sz="19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232323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9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232323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kumimoji="0" lang="en-US" sz="19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232323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𝑣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kumimoji="0" lang="en-US" sz="19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232323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19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232323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kumimoji="0" lang="en-US" sz="19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232323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=</m:t>
                              </m:r>
                              <m:r>
                                <a:rPr kumimoji="0" lang="en-US" sz="19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232323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𝐻</m:t>
                              </m:r>
                              <m:d>
                                <m:dPr>
                                  <m:ctrlPr>
                                    <a:rPr kumimoji="0" lang="en-US" sz="19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232323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19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232323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𝛽</m:t>
                                  </m:r>
                                  <m:sSub>
                                    <m:sSubPr>
                                      <m:ctrlPr>
                                        <a:rPr kumimoji="0" lang="en-US" sz="19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232323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19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232323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kumimoji="0" lang="en-US" sz="19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232323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𝑣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kumimoji="0" lang="en-US" sz="19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232323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kumimoji="0" lang="en-US" sz="19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232323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𝑡</m:t>
                                      </m:r>
                                      <m:r>
                                        <a:rPr kumimoji="0" lang="en-US" sz="19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232323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−1</m:t>
                                      </m:r>
                                    </m:e>
                                  </m:d>
                                  <m:r>
                                    <a:rPr kumimoji="0" lang="en-US" sz="19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232323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+</m:t>
                                  </m:r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kumimoji="0" lang="en-US" sz="19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232323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naryPr>
                                    <m:sub>
                                      <m:d>
                                        <m:dPr>
                                          <m:ctrlPr>
                                            <a:rPr kumimoji="0" lang="en-US" sz="19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232323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kumimoji="0" lang="en-US" sz="19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232323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𝑢</m:t>
                                          </m:r>
                                          <m:r>
                                            <a:rPr kumimoji="0" lang="en-US" sz="19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232323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,</m:t>
                                          </m:r>
                                          <m:r>
                                            <a:rPr kumimoji="0" lang="en-US" sz="19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232323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𝑣</m:t>
                                          </m:r>
                                        </m:e>
                                      </m:d>
                                      <m:r>
                                        <a:rPr kumimoji="0" lang="en-US" sz="19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232323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∈</m:t>
                                      </m:r>
                                      <m:r>
                                        <a:rPr kumimoji="0" lang="en-US" sz="19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232323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𝐸</m:t>
                                      </m:r>
                                    </m:sub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kumimoji="0" lang="en-US" sz="19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232323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0" lang="en-US" sz="19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232323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kumimoji="0" lang="en-US" sz="19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232323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𝑢𝑣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kumimoji="0" lang="en-US" sz="19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232323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0" lang="en-US" sz="19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232323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𝑆</m:t>
                                          </m:r>
                                        </m:e>
                                        <m:sub>
                                          <m:r>
                                            <a:rPr kumimoji="0" lang="en-US" sz="19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232323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𝑢</m:t>
                                          </m:r>
                                        </m:sub>
                                      </m:sSub>
                                      <m:r>
                                        <a:rPr kumimoji="0" lang="en-US" sz="19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232323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(</m:t>
                                      </m:r>
                                      <m:r>
                                        <a:rPr kumimoji="0" lang="en-US" sz="19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232323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𝑡</m:t>
                                      </m:r>
                                      <m:r>
                                        <a:rPr kumimoji="0" lang="en-US" sz="19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232323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)</m:t>
                                      </m:r>
                                    </m:e>
                                  </m:nary>
                                  <m:r>
                                    <a:rPr kumimoji="0" lang="en-US" sz="19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232323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kumimoji="0" lang="en-US" sz="19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232323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19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232323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kumimoji="0" lang="en-US" sz="19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232323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𝑣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kumimoji="0" lang="en-US" sz="19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232323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,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kumimoji="0" lang="en-IT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232323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T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32323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T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32323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A63EDB9-0FDB-3A30-E301-E4ED1F0AA2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4088" y="4708967"/>
                <a:ext cx="4771696" cy="2319033"/>
              </a:xfrm>
              <a:prstGeom prst="rect">
                <a:avLst/>
              </a:prstGeom>
              <a:blipFill>
                <a:blip r:embed="rId6"/>
                <a:stretch>
                  <a:fillRect r="-932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99C246C-BD9D-1A71-9393-6EB6A6B9A80E}"/>
                  </a:ext>
                </a:extLst>
              </p:cNvPr>
              <p:cNvSpPr txBox="1"/>
              <p:nvPr/>
            </p:nvSpPr>
            <p:spPr>
              <a:xfrm>
                <a:off x="7907406" y="5683817"/>
                <a:ext cx="384156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w</a:t>
                </a:r>
                <a:r>
                  <a:rPr kumimoji="0" lang="en-IT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2323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here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r>
                      <a:rPr kumimoji="0" lang="en-US" sz="1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23232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lang="de-DE" dirty="0" err="1">
                    <a:solidFill>
                      <a:srgbClr val="232323"/>
                    </a:solidFill>
                  </a:rPr>
                  <a:t>is</a:t>
                </a:r>
                <a:r>
                  <a:rPr lang="de-DE" dirty="0">
                    <a:solidFill>
                      <a:srgbClr val="232323"/>
                    </a:solidFill>
                  </a:rPr>
                  <a:t> </a:t>
                </a:r>
                <a:r>
                  <a:rPr lang="de-DE" dirty="0" err="1">
                    <a:solidFill>
                      <a:srgbClr val="232323"/>
                    </a:solidFill>
                  </a:rPr>
                  <a:t>the</a:t>
                </a:r>
                <a:r>
                  <a:rPr lang="de-DE" dirty="0">
                    <a:solidFill>
                      <a:srgbClr val="232323"/>
                    </a:solidFill>
                  </a:rPr>
                  <a:t> Heaviside </a:t>
                </a:r>
                <a:r>
                  <a:rPr lang="de-DE" dirty="0" err="1">
                    <a:solidFill>
                      <a:srgbClr val="232323"/>
                    </a:solidFill>
                  </a:rPr>
                  <a:t>function</a:t>
                </a:r>
                <a:r>
                  <a:rPr lang="de-DE" dirty="0">
                    <a:solidFill>
                      <a:srgbClr val="232323"/>
                    </a:solidFill>
                  </a:rPr>
                  <a:t>.</a:t>
                </a:r>
                <a:endParaRPr kumimoji="0" lang="en-IT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32323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99C246C-BD9D-1A71-9393-6EB6A6B9A8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7406" y="5683817"/>
                <a:ext cx="3841569" cy="369332"/>
              </a:xfrm>
              <a:prstGeom prst="rect">
                <a:avLst/>
              </a:prstGeom>
              <a:blipFill>
                <a:blip r:embed="rId7"/>
                <a:stretch>
                  <a:fillRect l="-1270" t="-8197" b="-2459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50064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4D0BA660-B241-2787-12F7-26256AE910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erader Verbinder 6">
            <a:extLst>
              <a:ext uri="{FF2B5EF4-FFF2-40B4-BE49-F238E27FC236}">
                <a16:creationId xmlns:a16="http://schemas.microsoft.com/office/drawing/2014/main" id="{246B6E6F-10F3-2CF8-4258-5A84F8B1B0EC}"/>
              </a:ext>
            </a:extLst>
          </p:cNvPr>
          <p:cNvSpPr/>
          <p:nvPr/>
        </p:nvSpPr>
        <p:spPr>
          <a:xfrm>
            <a:off x="0" y="0"/>
            <a:ext cx="914400" cy="360"/>
          </a:xfrm>
          <a:prstGeom prst="line">
            <a:avLst/>
          </a:prstGeom>
          <a:ln w="0">
            <a:solidFill>
              <a:srgbClr val="FB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4640" rIns="90000" bIns="-4464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DejaVu Sans"/>
              <a:cs typeface="+mn-cs"/>
            </a:endParaRPr>
          </a:p>
        </p:txBody>
      </p:sp>
      <p:sp>
        <p:nvSpPr>
          <p:cNvPr id="345" name="PlaceHolder 1">
            <a:extLst>
              <a:ext uri="{FF2B5EF4-FFF2-40B4-BE49-F238E27FC236}">
                <a16:creationId xmlns:a16="http://schemas.microsoft.com/office/drawing/2014/main" id="{3E55D2D1-C681-3FE9-BA32-25A3B97D6AD8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442800" y="441360"/>
            <a:ext cx="11304720" cy="507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de-DE" sz="2200" b="1" u="none" strike="noStrike" dirty="0" err="1">
                <a:solidFill>
                  <a:srgbClr val="00883A"/>
                </a:solidFill>
                <a:effectLst/>
                <a:uFillTx/>
                <a:latin typeface="Arial"/>
                <a:ea typeface="DejaVu Sans"/>
              </a:rPr>
              <a:t>Discrete</a:t>
            </a:r>
            <a:r>
              <a:rPr lang="de-DE" sz="2200" b="1" u="none" strike="noStrike" dirty="0">
                <a:solidFill>
                  <a:srgbClr val="00883A"/>
                </a:solidFill>
                <a:effectLst/>
                <a:uFillTx/>
                <a:latin typeface="Arial"/>
                <a:ea typeface="DejaVu Sans"/>
              </a:rPr>
              <a:t> LIF </a:t>
            </a:r>
            <a:r>
              <a:rPr lang="en-US" sz="2000" b="1" dirty="0">
                <a:solidFill>
                  <a:srgbClr val="00883A"/>
                </a:solidFill>
                <a:latin typeface="Arial" panose="020B0604020202020204" pitchFamily="34" charset="0"/>
              </a:rPr>
              <a:t>Networks</a:t>
            </a:r>
            <a:r>
              <a:rPr lang="de-DE" sz="2200" b="1" u="none" strike="noStrike" dirty="0">
                <a:solidFill>
                  <a:srgbClr val="00883A"/>
                </a:solidFill>
                <a:effectLst/>
                <a:uFillTx/>
                <a:latin typeface="Arial"/>
                <a:ea typeface="DejaVu Sans"/>
              </a:rPr>
              <a:t>: </a:t>
            </a:r>
            <a:r>
              <a:rPr lang="de-DE" sz="2200" b="1" u="none" strike="noStrike" dirty="0" err="1">
                <a:solidFill>
                  <a:srgbClr val="00883A"/>
                </a:solidFill>
                <a:effectLst/>
                <a:uFillTx/>
                <a:latin typeface="Arial"/>
                <a:ea typeface="DejaVu Sans"/>
              </a:rPr>
              <a:t>Function</a:t>
            </a:r>
            <a:r>
              <a:rPr lang="de-DE" sz="2200" b="1" u="none" strike="noStrike" dirty="0">
                <a:solidFill>
                  <a:srgbClr val="00883A"/>
                </a:solidFill>
                <a:effectLst/>
                <a:uFillTx/>
                <a:latin typeface="Arial"/>
                <a:ea typeface="DejaVu Sans"/>
              </a:rPr>
              <a:t> Approximation</a:t>
            </a:r>
            <a:endParaRPr lang="fr-FR" sz="2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346" name="Grafik 22" descr="Ein Bild, das Grafiken, Grafikdesign, Screenshot, Schrift enthält.&#10;&#10;Automatisch generierte Beschreibung">
            <a:extLst>
              <a:ext uri="{FF2B5EF4-FFF2-40B4-BE49-F238E27FC236}">
                <a16:creationId xmlns:a16="http://schemas.microsoft.com/office/drawing/2014/main" id="{4DB3B82B-2831-D008-60E8-A5E5E0002C3D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1078280" y="322560"/>
            <a:ext cx="767520" cy="873000"/>
          </a:xfrm>
          <a:prstGeom prst="rect">
            <a:avLst/>
          </a:prstGeom>
          <a:noFill/>
          <a:ln w="0"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56" name="Rechteck: abgerundete Ecken 17">
                <a:extLst>
                  <a:ext uri="{FF2B5EF4-FFF2-40B4-BE49-F238E27FC236}">
                    <a16:creationId xmlns:a16="http://schemas.microsoft.com/office/drawing/2014/main" id="{E440ECA1-6B8D-E97D-FE42-8CFAD4227F1F}"/>
                  </a:ext>
                </a:extLst>
              </p:cNvPr>
              <p:cNvSpPr/>
              <p:nvPr/>
            </p:nvSpPr>
            <p:spPr>
              <a:xfrm>
                <a:off x="442800" y="1067400"/>
                <a:ext cx="10402560" cy="2722320"/>
              </a:xfrm>
              <a:prstGeom prst="roundRect">
                <a:avLst>
                  <a:gd name="adj" fmla="val 16667"/>
                </a:avLst>
              </a:prstGeom>
              <a:solidFill>
                <a:srgbClr val="F2F2F2"/>
              </a:solidFill>
              <a:ln w="12600">
                <a:noFill/>
              </a:ln>
              <a:effectLst>
                <a:outerShdw blurRad="50760" dist="50610" dir="3011665" rotWithShape="0">
                  <a:srgbClr val="000000">
                    <a:alpha val="43000"/>
                  </a:srgb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0" algn="l"/>
                  </a:tabLst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83A"/>
                    </a:solidFill>
                    <a:effectLst/>
                    <a:uLnTx/>
                    <a:uFillTx/>
                    <a:latin typeface="Arial"/>
                    <a:ea typeface="DejaVu Sans"/>
                    <a:cs typeface="+mn-cs"/>
                  </a:rPr>
                  <a:t>Theorem (Nguyen, Araya, </a:t>
                </a: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883A"/>
                    </a:solidFill>
                    <a:effectLst/>
                    <a:uLnTx/>
                    <a:uFillTx/>
                    <a:latin typeface="Arial"/>
                    <a:ea typeface="DejaVu Sans"/>
                    <a:cs typeface="+mn-cs"/>
                  </a:rPr>
                  <a:t>Fono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83A"/>
                    </a:solidFill>
                    <a:effectLst/>
                    <a:uLnTx/>
                    <a:uFillTx/>
                    <a:latin typeface="Arial"/>
                    <a:ea typeface="DejaVu Sans"/>
                    <a:cs typeface="+mn-cs"/>
                  </a:rPr>
                  <a:t>, </a:t>
                </a: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883A"/>
                    </a:solidFill>
                    <a:effectLst/>
                    <a:uLnTx/>
                    <a:uFillTx/>
                    <a:latin typeface="Arial"/>
                    <a:ea typeface="DejaVu Sans"/>
                    <a:cs typeface="+mn-cs"/>
                  </a:rPr>
                  <a:t>Kutyniok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83A"/>
                    </a:solidFill>
                    <a:effectLst/>
                    <a:uLnTx/>
                    <a:uFillTx/>
                    <a:latin typeface="Arial"/>
                    <a:ea typeface="DejaVu Sans"/>
                    <a:cs typeface="+mn-cs"/>
                  </a:rPr>
                  <a:t>; 2025):</a:t>
                </a:r>
                <a:endParaRPr kumimoji="0" lang="fr-FR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0" algn="l"/>
                  </a:tabLst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DejaVu Sans"/>
                    <a:cs typeface="+mn-cs"/>
                  </a:rPr>
                  <a:t>For any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ejaVu Sans"/>
                        <a:cs typeface="+mn-cs"/>
                      </a:rPr>
                      <m:t>𝑓</m:t>
                    </m:r>
                  </m:oMath>
                </a14:m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+mn-cs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+mn-cs"/>
                  </a:rPr>
                  <a:t>continuous with compact support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ℝ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𝑑</m:t>
                        </m:r>
                      </m:sup>
                    </m:sSup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+mn-cs"/>
                  </a:rPr>
                  <a:t> and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/>
                        <a:cs typeface="+mn-cs"/>
                      </a:rPr>
                      <m:t>𝜀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/>
                        <a:cs typeface="+mn-cs"/>
                      </a:rPr>
                      <m:t>&gt;0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exMaths Symbols"/>
                    <a:ea typeface="Arial"/>
                    <a:cs typeface="+mn-cs"/>
                  </a:rPr>
                  <a:t>,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+mn-cs"/>
                  </a:rPr>
                  <a:t> there exists a discrete LIF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+mn-cs"/>
                  </a:rPr>
                  <a:t> network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2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/>
                        <a:cs typeface="+mn-cs"/>
                      </a:rPr>
                      <m:t>Φ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+mn-cs"/>
                  </a:rPr>
                  <a:t> with 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740"/>
                    </a:solidFill>
                    <a:effectLst/>
                    <a:uLnTx/>
                    <a:uFillTx/>
                    <a:latin typeface="Arial"/>
                    <a:ea typeface="Arial"/>
                    <a:cs typeface="+mn-cs"/>
                  </a:rPr>
                  <a:t>depth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874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/>
                        <a:cs typeface="+mn-cs"/>
                      </a:rPr>
                      <m:t>𝐿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874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/>
                        <a:cs typeface="+mn-cs"/>
                      </a:rPr>
                      <m:t>=2</m:t>
                    </m:r>
                    <m:r>
                      <a:rPr kumimoji="0" lang="en-US" sz="2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/>
                        <a:cs typeface="+mn-cs"/>
                      </a:rPr>
                      <m:t>,</m:t>
                    </m:r>
                    <m:r>
                      <a:rPr kumimoji="0" lang="en-US" sz="2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/>
                        <a:cs typeface="+mn-cs"/>
                      </a:rPr>
                      <m:t> 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740"/>
                    </a:solidFill>
                    <a:effectLst/>
                    <a:uLnTx/>
                    <a:uFillTx/>
                    <a:latin typeface="Arial"/>
                    <a:ea typeface="Arial"/>
                    <a:cs typeface="+mn-cs"/>
                  </a:rPr>
                  <a:t>latency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874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/>
                        <a:cs typeface="+mn-cs"/>
                      </a:rPr>
                      <m:t>𝑇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874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/>
                        <a:cs typeface="+mn-cs"/>
                      </a:rPr>
                      <m:t>=1</m:t>
                    </m:r>
                  </m:oMath>
                </a14:m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+mn-cs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+mn-cs"/>
                  </a:rPr>
                  <a:t>and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874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/>
                        <a:cs typeface="+mn-cs"/>
                      </a:rPr>
                      <m:t>𝑂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874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/>
                        <a:cs typeface="+mn-cs"/>
                      </a:rPr>
                      <m:t>(</m:t>
                    </m:r>
                    <m:f>
                      <m:fPr>
                        <m:ctrlP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874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874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𝑑</m:t>
                        </m:r>
                      </m:num>
                      <m:den>
                        <m:sSup>
                          <m:sSupPr>
                            <m:ctrlP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874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874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𝜀</m:t>
                            </m:r>
                          </m:e>
                          <m:sup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874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𝑑</m:t>
                            </m:r>
                          </m:sup>
                        </m:sSup>
                      </m:den>
                    </m:f>
                    <m:r>
                      <a:rPr kumimoji="0" lang="en-US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874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/>
                        <a:cs typeface="+mn-cs"/>
                      </a:rPr>
                      <m:t>)</m:t>
                    </m:r>
                  </m:oMath>
                </a14:m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740"/>
                    </a:solidFill>
                    <a:effectLst/>
                    <a:uLnTx/>
                    <a:uFillTx/>
                    <a:latin typeface="Arial"/>
                    <a:ea typeface="Arial"/>
                    <a:cs typeface="+mn-cs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740"/>
                    </a:solidFill>
                    <a:effectLst/>
                    <a:uLnTx/>
                    <a:uFillTx/>
                    <a:latin typeface="Arial"/>
                    <a:ea typeface="Arial"/>
                    <a:cs typeface="+mn-cs"/>
                  </a:rPr>
                  <a:t>neurons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740"/>
                    </a:solidFill>
                    <a:effectLst/>
                    <a:uLnTx/>
                    <a:uFillTx/>
                    <a:latin typeface="Arial"/>
                    <a:ea typeface="Arial"/>
                    <a:cs typeface="+mn-cs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+mn-cs"/>
                  </a:rPr>
                  <a:t>such that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0" algn="l"/>
                  </a:tabLst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		                              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||</m:t>
                        </m:r>
                        <m:r>
                          <m:rPr>
                            <m:sty m:val="p"/>
                          </m:rPr>
                          <a:rPr kumimoji="0" lang="en-US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Φ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𝑓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||</m:t>
                        </m:r>
                      </m:e>
                      <m: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∞</m:t>
                        </m:r>
                      </m:sub>
                    </m:sSub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&lt;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𝜀</m:t>
                    </m:r>
                  </m:oMath>
                </a14:m>
                <a:r>
                  <a:rPr kumimoji="0" lang="fr-F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0" algn="l"/>
                  </a:tabLst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+mn-cs"/>
                  </a:rPr>
                  <a:t>Conversely, there exist continuous functions for which</a:t>
                </a:r>
                <a14:m>
                  <m:oMath xmlns:m="http://schemas.openxmlformats.org/officeDocument/2006/math">
                    <m:r>
                      <a:rPr kumimoji="0" lang="en-US" sz="2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/>
                        <a:cs typeface="+mn-cs"/>
                      </a:rPr>
                      <m:t> 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874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/>
                        <a:cs typeface="+mn-cs"/>
                      </a:rPr>
                      <m:t>𝑂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874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/>
                        <a:cs typeface="+mn-cs"/>
                      </a:rPr>
                      <m:t>(</m:t>
                    </m:r>
                    <m:f>
                      <m:fPr>
                        <m:ctrlP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874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874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𝑑</m:t>
                        </m:r>
                      </m:num>
                      <m:den>
                        <m:sSup>
                          <m:sSupPr>
                            <m:ctrlP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874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874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𝜀</m:t>
                            </m:r>
                          </m:e>
                          <m:sup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874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𝑑</m:t>
                            </m:r>
                          </m:sup>
                        </m:sSup>
                      </m:den>
                    </m:f>
                    <m:r>
                      <a:rPr kumimoji="0" lang="en-US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874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/>
                        <a:cs typeface="+mn-cs"/>
                      </a:rPr>
                      <m:t>)</m:t>
                    </m:r>
                  </m:oMath>
                </a14:m>
                <a:r>
                  <a:rPr kumimoji="0" lang="fr-F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74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neurons are </a:t>
                </a:r>
                <a:r>
                  <a:rPr kumimoji="0" lang="fr-FR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874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necessary</a:t>
                </a:r>
                <a:r>
                  <a:rPr kumimoji="0" lang="fr-F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74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fr-F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to </a:t>
                </a:r>
                <a:r>
                  <a:rPr kumimoji="0" lang="fr-FR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achieve</a:t>
                </a:r>
                <a:r>
                  <a:rPr kumimoji="0" lang="fr-F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𝜀</m:t>
                    </m:r>
                  </m:oMath>
                </a14:m>
                <a:r>
                  <a:rPr kumimoji="0" lang="fr-F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-accuracy.</a:t>
                </a:r>
              </a:p>
            </p:txBody>
          </p:sp>
        </mc:Choice>
        <mc:Fallback xmlns="">
          <p:sp>
            <p:nvSpPr>
              <p:cNvPr id="356" name="Rechteck: abgerundete Ecken 17">
                <a:extLst>
                  <a:ext uri="{FF2B5EF4-FFF2-40B4-BE49-F238E27FC236}">
                    <a16:creationId xmlns:a16="http://schemas.microsoft.com/office/drawing/2014/main" id="{E440ECA1-6B8D-E97D-FE42-8CFAD4227F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800" y="1067400"/>
                <a:ext cx="10402560" cy="2722320"/>
              </a:xfrm>
              <a:prstGeom prst="roundRect">
                <a:avLst>
                  <a:gd name="adj" fmla="val 16667"/>
                </a:avLst>
              </a:prstGeom>
              <a:blipFill>
                <a:blip r:embed="rId4"/>
                <a:stretch>
                  <a:fillRect/>
                </a:stretch>
              </a:blipFill>
              <a:ln w="12600">
                <a:noFill/>
              </a:ln>
              <a:effectLst>
                <a:outerShdw blurRad="50760" dist="50610" dir="3011665" rotWithShape="0">
                  <a:srgbClr val="000000">
                    <a:alpha val="43000"/>
                  </a:srgbClr>
                </a:outerShdw>
              </a:effectLst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platzhalter 3">
            <a:extLst>
              <a:ext uri="{FF2B5EF4-FFF2-40B4-BE49-F238E27FC236}">
                <a16:creationId xmlns:a16="http://schemas.microsoft.com/office/drawing/2014/main" id="{2C34F136-4756-9B60-C633-BD5AF31419B6}"/>
              </a:ext>
            </a:extLst>
          </p:cNvPr>
          <p:cNvSpPr txBox="1">
            <a:spLocks/>
          </p:cNvSpPr>
          <p:nvPr/>
        </p:nvSpPr>
        <p:spPr>
          <a:xfrm>
            <a:off x="635950" y="4213186"/>
            <a:ext cx="10826090" cy="1798200"/>
          </a:xfrm>
          <a:prstGeom prst="rect">
            <a:avLst/>
          </a:prstGeom>
        </p:spPr>
        <p:txBody>
          <a:bodyPr lIns="0" tIns="0" rIns="0" bIns="0"/>
          <a:lstStyle>
            <a:lvl1pPr marL="324000" marR="0" indent="-32400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Blip>
                <a:blip r:embed="rId5"/>
              </a:buBlip>
              <a:tabLst/>
              <a:defRPr lang="de-DE" sz="1900" kern="1200" baseline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  <a:lvl2pPr marL="611668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21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944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7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7225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5003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2782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0560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58339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611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en-US" sz="2000" b="1" dirty="0">
                <a:solidFill>
                  <a:srgbClr val="00883A"/>
                </a:solidFill>
                <a:latin typeface="Arial" panose="020B0604020202020204" pitchFamily="34" charset="0"/>
              </a:rPr>
              <a:t>Some Remarks: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883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>
              <a:defRPr/>
            </a:pPr>
            <a:r>
              <a:rPr lang="en-US" sz="2000" dirty="0">
                <a:solidFill>
                  <a:srgbClr val="000000"/>
                </a:solidFill>
                <a:ea typeface="DejaVu Sans"/>
              </a:rPr>
              <a:t>This result provides </a:t>
            </a:r>
            <a:r>
              <a:rPr lang="en-US" sz="2000" i="1" dirty="0">
                <a:solidFill>
                  <a:srgbClr val="008740"/>
                </a:solidFill>
                <a:ea typeface="DejaVu Sans"/>
              </a:rPr>
              <a:t>optimal approximation rates</a:t>
            </a:r>
            <a:r>
              <a:rPr lang="en-US" sz="2000" i="1" dirty="0">
                <a:solidFill>
                  <a:srgbClr val="00B050"/>
                </a:solidFill>
                <a:ea typeface="DejaVu Sans"/>
              </a:rPr>
              <a:t> </a:t>
            </a:r>
            <a:r>
              <a:rPr lang="en-US" sz="2000" dirty="0">
                <a:solidFill>
                  <a:srgbClr val="000000"/>
                </a:solidFill>
                <a:ea typeface="DejaVu Sans"/>
              </a:rPr>
              <a:t>in terns of the width.</a:t>
            </a:r>
          </a:p>
          <a:p>
            <a:pPr>
              <a:defRPr/>
            </a:pPr>
            <a:r>
              <a:rPr lang="en-US" sz="2000" dirty="0">
                <a:solidFill>
                  <a:srgbClr val="000000"/>
                </a:solidFill>
                <a:ea typeface="Noto Sans CJK SC"/>
              </a:rPr>
              <a:t>It can be extended to approximate </a:t>
            </a:r>
            <a:r>
              <a:rPr lang="en-US" sz="2000" i="1" dirty="0">
                <a:solidFill>
                  <a:srgbClr val="008740"/>
                </a:solidFill>
                <a:ea typeface="Noto Sans CJK SC"/>
              </a:rPr>
              <a:t>piecewise continuous functions</a:t>
            </a:r>
            <a:r>
              <a:rPr lang="en-US" sz="2000" dirty="0">
                <a:solidFill>
                  <a:srgbClr val="00B050"/>
                </a:solidFill>
                <a:ea typeface="Noto Sans CJK SC"/>
              </a:rPr>
              <a:t>.</a:t>
            </a:r>
          </a:p>
          <a:p>
            <a:pPr>
              <a:defRPr/>
            </a:pPr>
            <a:r>
              <a:rPr lang="en-US" sz="2000" i="1" dirty="0">
                <a:solidFill>
                  <a:srgbClr val="C00000"/>
                </a:solidFill>
                <a:ea typeface="Noto Sans CJK SC"/>
              </a:rPr>
              <a:t>Future work: </a:t>
            </a:r>
            <a:r>
              <a:rPr lang="en-US" sz="2000" dirty="0">
                <a:solidFill>
                  <a:srgbClr val="000000"/>
                </a:solidFill>
                <a:ea typeface="Noto Sans CJK SC"/>
              </a:rPr>
              <a:t>Extension to the dynamic setting, i.e., when input/</a:t>
            </a:r>
            <a:r>
              <a:rPr lang="en-US" sz="2000" dirty="0" err="1">
                <a:solidFill>
                  <a:srgbClr val="000000"/>
                </a:solidFill>
                <a:ea typeface="Noto Sans CJK SC"/>
              </a:rPr>
              <a:t>ouput</a:t>
            </a:r>
            <a:r>
              <a:rPr lang="en-US" sz="2000" dirty="0">
                <a:solidFill>
                  <a:srgbClr val="000000"/>
                </a:solidFill>
                <a:ea typeface="Noto Sans CJK SC"/>
              </a:rPr>
              <a:t> are time series</a:t>
            </a:r>
            <a:endParaRPr lang="fr-FR" sz="2000" dirty="0">
              <a:solidFill>
                <a:srgbClr val="000000"/>
              </a:solidFill>
            </a:endParaRPr>
          </a:p>
          <a:p>
            <a:pPr>
              <a:defRPr/>
            </a:pPr>
            <a:endParaRPr lang="en-US" dirty="0">
              <a:solidFill>
                <a:srgbClr val="000000"/>
              </a:solidFill>
              <a:ea typeface="Noto Sans CJK SC"/>
            </a:endParaRPr>
          </a:p>
        </p:txBody>
      </p:sp>
    </p:spTree>
    <p:extLst>
      <p:ext uri="{BB962C8B-B14F-4D97-AF65-F5344CB8AC3E}">
        <p14:creationId xmlns:p14="http://schemas.microsoft.com/office/powerpoint/2010/main" val="168364227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1A0919FA-27A4-E064-432B-397F93C98A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erader Verbinder 8">
            <a:extLst>
              <a:ext uri="{FF2B5EF4-FFF2-40B4-BE49-F238E27FC236}">
                <a16:creationId xmlns:a16="http://schemas.microsoft.com/office/drawing/2014/main" id="{777141FE-1EC4-1C36-F9ED-BA89029E5D99}"/>
              </a:ext>
            </a:extLst>
          </p:cNvPr>
          <p:cNvSpPr/>
          <p:nvPr/>
        </p:nvSpPr>
        <p:spPr>
          <a:xfrm>
            <a:off x="0" y="0"/>
            <a:ext cx="914400" cy="360"/>
          </a:xfrm>
          <a:prstGeom prst="line">
            <a:avLst/>
          </a:prstGeom>
          <a:ln w="0">
            <a:solidFill>
              <a:srgbClr val="FB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4640" rIns="90000" bIns="-4464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DejaVu Sans"/>
              <a:cs typeface="+mn-cs"/>
            </a:endParaRPr>
          </a:p>
        </p:txBody>
      </p:sp>
      <p:sp>
        <p:nvSpPr>
          <p:cNvPr id="375" name="PlaceHolder 1">
            <a:extLst>
              <a:ext uri="{FF2B5EF4-FFF2-40B4-BE49-F238E27FC236}">
                <a16:creationId xmlns:a16="http://schemas.microsoft.com/office/drawing/2014/main" id="{0FF472DE-2999-CC96-DD88-F9549A0590BF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442800" y="441360"/>
            <a:ext cx="11304720" cy="507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de-DE" sz="2200" b="1" u="none" strike="noStrike" dirty="0" err="1">
                <a:solidFill>
                  <a:srgbClr val="00883A"/>
                </a:solidFill>
                <a:effectLst/>
                <a:uFillTx/>
                <a:latin typeface="Arial"/>
                <a:ea typeface="DejaVu Sans"/>
              </a:rPr>
              <a:t>Discrete</a:t>
            </a:r>
            <a:r>
              <a:rPr lang="de-DE" sz="2200" b="1" u="none" strike="noStrike" dirty="0">
                <a:solidFill>
                  <a:srgbClr val="00883A"/>
                </a:solidFill>
                <a:effectLst/>
                <a:uFillTx/>
                <a:latin typeface="Arial"/>
                <a:ea typeface="DejaVu Sans"/>
              </a:rPr>
              <a:t> LIF </a:t>
            </a:r>
            <a:r>
              <a:rPr lang="en-US" sz="2000" b="1" dirty="0">
                <a:solidFill>
                  <a:srgbClr val="00883A"/>
                </a:solidFill>
                <a:latin typeface="Arial" panose="020B0604020202020204" pitchFamily="34" charset="0"/>
              </a:rPr>
              <a:t>Networks</a:t>
            </a:r>
            <a:r>
              <a:rPr lang="de-DE" sz="2200" b="1" u="none" strike="noStrike" dirty="0">
                <a:solidFill>
                  <a:srgbClr val="00883A"/>
                </a:solidFill>
                <a:effectLst/>
                <a:uFillTx/>
                <a:latin typeface="Arial"/>
                <a:ea typeface="DejaVu Sans"/>
              </a:rPr>
              <a:t>: Linear </a:t>
            </a:r>
            <a:r>
              <a:rPr lang="de-DE" sz="2200" b="1" u="none" strike="noStrike" dirty="0" err="1">
                <a:solidFill>
                  <a:srgbClr val="00883A"/>
                </a:solidFill>
                <a:effectLst/>
                <a:uFillTx/>
                <a:latin typeface="Arial"/>
                <a:ea typeface="DejaVu Sans"/>
              </a:rPr>
              <a:t>Regions</a:t>
            </a:r>
            <a:endParaRPr lang="fr-FR" sz="2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376" name="Grafik 26" descr="Ein Bild, das Grafiken, Grafikdesign, Screenshot, Schrift enthält.&#10;&#10;Automatisch generierte Beschreibung">
            <a:extLst>
              <a:ext uri="{FF2B5EF4-FFF2-40B4-BE49-F238E27FC236}">
                <a16:creationId xmlns:a16="http://schemas.microsoft.com/office/drawing/2014/main" id="{D9E206BE-07E1-A976-986E-273479BA3FC0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1078280" y="322560"/>
            <a:ext cx="767520" cy="873000"/>
          </a:xfrm>
          <a:prstGeom prst="rect">
            <a:avLst/>
          </a:prstGeom>
          <a:noFill/>
          <a:ln w="0"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hteck: abgerundete Ecken 18">
                <a:extLst>
                  <a:ext uri="{FF2B5EF4-FFF2-40B4-BE49-F238E27FC236}">
                    <a16:creationId xmlns:a16="http://schemas.microsoft.com/office/drawing/2014/main" id="{A6CD2003-7009-3B92-6097-DD1D6FE65B0B}"/>
                  </a:ext>
                </a:extLst>
              </p:cNvPr>
              <p:cNvSpPr/>
              <p:nvPr/>
            </p:nvSpPr>
            <p:spPr>
              <a:xfrm>
                <a:off x="442800" y="1067400"/>
                <a:ext cx="10402560" cy="2757601"/>
              </a:xfrm>
              <a:prstGeom prst="roundRect">
                <a:avLst>
                  <a:gd name="adj" fmla="val 16667"/>
                </a:avLst>
              </a:prstGeom>
              <a:solidFill>
                <a:srgbClr val="F2F2F2"/>
              </a:solidFill>
              <a:ln w="12600">
                <a:noFill/>
              </a:ln>
              <a:effectLst>
                <a:outerShdw blurRad="50760" dist="50610" dir="3011665" rotWithShape="0">
                  <a:srgbClr val="000000">
                    <a:alpha val="43000"/>
                  </a:srgb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0" algn="l"/>
                  </a:tabLst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83A"/>
                    </a:solidFill>
                    <a:effectLst/>
                    <a:uLnTx/>
                    <a:uFillTx/>
                    <a:latin typeface="Arial"/>
                    <a:ea typeface="DejaVu Sans"/>
                    <a:cs typeface="+mn-cs"/>
                  </a:rPr>
                  <a:t>Theorem (Nguyen, Araya, </a:t>
                </a: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883A"/>
                    </a:solidFill>
                    <a:effectLst/>
                    <a:uLnTx/>
                    <a:uFillTx/>
                    <a:latin typeface="Arial"/>
                    <a:ea typeface="DejaVu Sans"/>
                    <a:cs typeface="+mn-cs"/>
                  </a:rPr>
                  <a:t>Fono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83A"/>
                    </a:solidFill>
                    <a:effectLst/>
                    <a:uLnTx/>
                    <a:uFillTx/>
                    <a:latin typeface="Arial"/>
                    <a:ea typeface="DejaVu Sans"/>
                    <a:cs typeface="+mn-cs"/>
                  </a:rPr>
                  <a:t>, </a:t>
                </a: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883A"/>
                    </a:solidFill>
                    <a:effectLst/>
                    <a:uLnTx/>
                    <a:uFillTx/>
                    <a:latin typeface="Arial"/>
                    <a:ea typeface="DejaVu Sans"/>
                    <a:cs typeface="+mn-cs"/>
                  </a:rPr>
                  <a:t>Kutyniok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83A"/>
                    </a:solidFill>
                    <a:effectLst/>
                    <a:uLnTx/>
                    <a:uFillTx/>
                    <a:latin typeface="Arial"/>
                    <a:ea typeface="DejaVu Sans"/>
                    <a:cs typeface="+mn-cs"/>
                  </a:rPr>
                  <a:t>; 2025):</a:t>
                </a:r>
                <a:endParaRPr kumimoji="0" lang="fr-FR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0" algn="l"/>
                  </a:tabLst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exMaths Symbols"/>
                    <a:ea typeface="TexMaths Symbols"/>
                    <a:cs typeface="+mn-cs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+mn-cs"/>
                  </a:rPr>
                  <a:t>Let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2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/>
                        <a:cs typeface="+mn-cs"/>
                      </a:rPr>
                      <m:t>Φ</m:t>
                    </m:r>
                    <m:r>
                      <a:rPr kumimoji="0" lang="en-US" sz="2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/>
                        <a:cs typeface="+mn-cs"/>
                      </a:rPr>
                      <m:t> 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+mn-cs"/>
                  </a:rPr>
                  <a:t>be a discrete LIF network with latency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/>
                        <a:cs typeface="+mn-cs"/>
                      </a:rPr>
                      <m:t>𝑇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+mn-cs"/>
                  </a:rPr>
                  <a:t>, width input dimension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/>
                        <a:cs typeface="+mn-cs"/>
                      </a:rPr>
                      <m:t>𝑑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+mn-cs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/>
                            <a:cs typeface="+mn-cs"/>
                          </a:rPr>
                          <m:t>𝑛</m:t>
                        </m:r>
                      </m:e>
                      <m: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/>
                            <a:cs typeface="+mn-cs"/>
                          </a:rPr>
                          <m:t>1</m:t>
                        </m:r>
                      </m:sub>
                    </m:sSub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/>
                        <a:cs typeface="+mn-cs"/>
                      </a:rPr>
                      <m:t> 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+mn-cs"/>
                  </a:rPr>
                  <a:t>neurons on the first layer, then the 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740"/>
                    </a:solidFill>
                    <a:effectLst/>
                    <a:uLnTx/>
                    <a:uFillTx/>
                    <a:latin typeface="Arial"/>
                    <a:ea typeface="Arial"/>
                    <a:cs typeface="+mn-cs"/>
                  </a:rPr>
                  <a:t>maximum number of linear regions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+mn-cs"/>
                  </a:rPr>
                  <a:t>, </a:t>
                </a:r>
                <a:r>
                  <a:rPr kumimoji="0" lang="fr-FR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denoted</a:t>
                </a:r>
                <a:r>
                  <a:rPr kumimoji="0" lang="fr-F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by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ℜ</m:t>
                        </m:r>
                      </m:e>
                    </m:d>
                    <m:r>
                      <a:rPr kumimoji="0" lang="en-US" sz="2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 </m:t>
                    </m:r>
                  </m:oMath>
                </a14:m>
                <a:r>
                  <a:rPr kumimoji="0" lang="fr-F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satisfies the </a:t>
                </a:r>
                <a:r>
                  <a:rPr kumimoji="0" lang="fr-FR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tight</a:t>
                </a:r>
                <a:r>
                  <a:rPr kumimoji="0" lang="fr-F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fr-FR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upper</a:t>
                </a:r>
                <a:r>
                  <a:rPr kumimoji="0" lang="fr-F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fr-FR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bound</a:t>
                </a:r>
                <a:r>
                  <a:rPr kumimoji="0" lang="fr-F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0" algn="l"/>
                  </a:tabLst>
                  <a:defRPr/>
                </a:pPr>
                <a:r>
                  <a:rPr kumimoji="0" lang="fr-F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                           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ℜ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≤</m:t>
                    </m:r>
                    <m:d>
                      <m:dPr>
                        <m:begChr m:val="{"/>
                        <m:endChr m:val="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eqArrPr>
                          <m:e>
                            <m:nary>
                              <m:naryPr>
                                <m:chr m:val="∑"/>
                                <m:ctrlPr>
                                  <a:rPr kumimoji="0" lang="en-US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23"/>
                                  </m:rPr>
                                  <a:rPr kumimoji="0" lang="en-US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𝑖</m:t>
                                </m:r>
                                <m:r>
                                  <a:rPr kumimoji="0" lang="en-US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=0</m:t>
                                </m:r>
                              </m:sub>
                              <m:sup>
                                <m:r>
                                  <a:rPr kumimoji="0" lang="en-US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𝑑</m:t>
                                </m:r>
                              </m:sup>
                              <m:e>
                                <m:sSup>
                                  <m:sSupPr>
                                    <m:ctrlP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dPr>
                                      <m:e>
                                        <m:f>
                                          <m:fPr>
                                            <m:ctrlP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fPr>
                                          <m:num>
                                            <m:sSup>
                                              <m:sSupPr>
                                                <m:ctrlPr>
                                                  <a:rPr kumimoji="0" lang="en-US" sz="18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rgbClr val="000000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sSupPr>
                                              <m:e>
                                                <m:r>
                                                  <a:rPr kumimoji="0" lang="en-US" sz="18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rgbClr val="000000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𝑇</m:t>
                                                </m:r>
                                              </m:e>
                                              <m:sup>
                                                <m:r>
                                                  <a:rPr kumimoji="0" lang="en-US" sz="18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rgbClr val="000000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2</m:t>
                                                </m:r>
                                              </m:sup>
                                            </m:sSup>
                                            <m: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+</m:t>
                                            </m:r>
                                            <m: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𝑇</m:t>
                                            </m:r>
                                          </m:num>
                                          <m:den>
                                            <m: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2</m:t>
                                            </m:r>
                                          </m:den>
                                        </m:f>
                                      </m:e>
                                    </m:d>
                                  </m:e>
                                  <m:sup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𝑖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kumimoji="0" lang="en-IT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type m:val="noBar"/>
                                        <m:ctrlPr>
                                          <a:rPr kumimoji="0" lang="en-IT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fPr>
                                      <m:num>
                                        <m:sSub>
                                          <m:sSubPr>
                                            <m:ctrlP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𝑛</m:t>
                                            </m:r>
                                          </m:e>
                                          <m:sub>
                                            <m: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num>
                                      <m:den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𝑖</m:t>
                                        </m:r>
                                      </m:den>
                                    </m:f>
                                  </m:e>
                                </m:d>
                                <m:r>
                                  <m:rPr>
                                    <m:nor/>
                                  </m:rPr>
                                  <a:rPr kumimoji="0" lang="en-US" sz="18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   </m:t>
                                </m:r>
                                <m:r>
                                  <m:rPr>
                                    <m:nor/>
                                  </m:rPr>
                                  <a:rPr kumimoji="0" lang="fr-FR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Arial" panose="020B0604020202020204"/>
                                    <a:ea typeface="+mn-ea"/>
                                    <a:cs typeface="+mn-cs"/>
                                  </a:rPr>
                                  <m:t>for</m:t>
                                </m:r>
                                <m:r>
                                  <m:rPr>
                                    <m:nor/>
                                  </m:rPr>
                                  <a:rPr kumimoji="0" lang="en-US" sz="1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Arial" panose="020B0604020202020204"/>
                                    <a:ea typeface="+mn-ea"/>
                                    <a:cs typeface="+mn-cs"/>
                                  </a:rPr>
                                  <m:t>  </m:t>
                                </m:r>
                                <m:r>
                                  <m:rPr>
                                    <m:nor/>
                                  </m:rPr>
                                  <a:rPr kumimoji="0" lang="fr-FR" sz="1800" b="0" i="0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Arial" panose="020B0604020202020204"/>
                                    <a:ea typeface="+mn-ea"/>
                                    <a:cs typeface="+mn-cs"/>
                                  </a:rPr>
                                  <m:t> </m:t>
                                </m:r>
                                <m:sSub>
                                  <m:sSubPr>
                                    <m:ctrlPr>
                                      <a:rPr kumimoji="0" lang="en-US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kumimoji="0" lang="en-US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≥</m:t>
                                </m:r>
                                <m: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𝑑</m:t>
                                </m:r>
                              </m:e>
                            </m:nary>
                          </m:e>
                          <m:e>
                            <m:sSup>
                              <m:sSupPr>
                                <m:ctrlPr>
                                  <a:rPr kumimoji="0" lang="en-US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fPr>
                                      <m:num>
                                        <m:sSup>
                                          <m:sSupPr>
                                            <m:ctrlP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𝑇</m:t>
                                            </m:r>
                                          </m:e>
                                          <m:sup>
                                            <m:r>
                                              <a:rPr kumimoji="0" lang="en-US" sz="1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+</m:t>
                                        </m:r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𝑇</m:t>
                                        </m:r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+2</m:t>
                                        </m:r>
                                      </m:num>
                                      <m:den>
                                        <m:r>
                                          <a:rPr kumimoji="0" lang="en-US" sz="1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2</m:t>
                                        </m:r>
                                      </m:den>
                                    </m:f>
                                  </m:e>
                                </m:d>
                              </m:e>
                              <m:sup>
                                <m:sSub>
                                  <m:sSubPr>
                                    <m:ctrlP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kumimoji="0" lang="en-US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</m:t>
                                    </m:r>
                                  </m:sub>
                                </m:sSub>
                              </m:sup>
                            </m:sSup>
                            <m:r>
                              <m:rPr>
                                <m:sty m:val="p"/>
                              </m:rPr>
                              <a:rPr kumimoji="0" lang="en-US" sz="18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otherwise</m:t>
                            </m:r>
                          </m:e>
                        </m:eqArr>
                      </m:e>
                    </m:d>
                  </m:oMath>
                </a14:m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" name="Rechteck: abgerundete Ecken 18">
                <a:extLst>
                  <a:ext uri="{FF2B5EF4-FFF2-40B4-BE49-F238E27FC236}">
                    <a16:creationId xmlns:a16="http://schemas.microsoft.com/office/drawing/2014/main" id="{A6CD2003-7009-3B92-6097-DD1D6FE65B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800" y="1067400"/>
                <a:ext cx="10402560" cy="2757601"/>
              </a:xfrm>
              <a:prstGeom prst="roundRect">
                <a:avLst>
                  <a:gd name="adj" fmla="val 16667"/>
                </a:avLst>
              </a:prstGeom>
              <a:blipFill>
                <a:blip r:embed="rId4"/>
                <a:stretch>
                  <a:fillRect/>
                </a:stretch>
              </a:blipFill>
              <a:ln w="12600">
                <a:noFill/>
              </a:ln>
              <a:effectLst>
                <a:outerShdw blurRad="50760" dist="50610" dir="3011665" rotWithShape="0">
                  <a:srgbClr val="000000">
                    <a:alpha val="43000"/>
                  </a:srgbClr>
                </a:outerShdw>
              </a:effectLst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platzhalter 3">
                <a:extLst>
                  <a:ext uri="{FF2B5EF4-FFF2-40B4-BE49-F238E27FC236}">
                    <a16:creationId xmlns:a16="http://schemas.microsoft.com/office/drawing/2014/main" id="{EE47457A-E984-3CDE-7883-D94BC9A92F4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40000" y="4276154"/>
                <a:ext cx="9892026" cy="1798200"/>
              </a:xfrm>
              <a:prstGeom prst="rect">
                <a:avLst/>
              </a:prstGeom>
            </p:spPr>
            <p:txBody>
              <a:bodyPr lIns="0" tIns="0" rIns="0" bIns="0"/>
              <a:lstStyle>
                <a:lvl1pPr marL="324000" marR="0" indent="-324000" algn="l" defTabSz="815557" rtl="0" eaLnBrk="1" fontAlgn="auto" latinLnBrk="0" hangingPunct="1">
                  <a:lnSpc>
                    <a:spcPts val="2280"/>
                  </a:lnSpc>
                  <a:spcBef>
                    <a:spcPts val="0"/>
                  </a:spcBef>
                  <a:spcAft>
                    <a:spcPts val="1100"/>
                  </a:spcAft>
                  <a:buClrTx/>
                  <a:buSzPct val="125000"/>
                  <a:buFontTx/>
                  <a:buBlip>
                    <a:blip r:embed="rId5"/>
                  </a:buBlip>
                  <a:tabLst/>
                  <a:defRPr lang="de-DE" sz="1900" kern="1200" baseline="0" smtClean="0">
                    <a:solidFill>
                      <a:schemeClr val="tx2"/>
                    </a:solidFill>
                    <a:effectLst/>
                    <a:latin typeface="+mn-lt"/>
                    <a:ea typeface="+mn-ea"/>
                    <a:cs typeface="+mn-cs"/>
                  </a:defRPr>
                </a:lvl1pPr>
                <a:lvl2pPr marL="611668" indent="-203890" algn="l" defTabSz="815557" rtl="0" eaLnBrk="1" latinLnBrk="0" hangingPunct="1">
                  <a:lnSpc>
                    <a:spcPct val="90000"/>
                  </a:lnSpc>
                  <a:spcBef>
                    <a:spcPts val="446"/>
                  </a:spcBef>
                  <a:buFont typeface="Arial" panose="020B0604020202020204" pitchFamily="34" charset="0"/>
                  <a:buChar char="•"/>
                  <a:defRPr sz="214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9447" indent="-203890" algn="l" defTabSz="815557" rtl="0" eaLnBrk="1" latinLnBrk="0" hangingPunct="1">
                  <a:lnSpc>
                    <a:spcPct val="90000"/>
                  </a:lnSpc>
                  <a:spcBef>
                    <a:spcPts val="446"/>
                  </a:spcBef>
                  <a:buFont typeface="Arial" panose="020B0604020202020204" pitchFamily="34" charset="0"/>
                  <a:buChar char="•"/>
                  <a:defRPr sz="178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427225" indent="-203890" algn="l" defTabSz="815557" rtl="0" eaLnBrk="1" latinLnBrk="0" hangingPunct="1">
                  <a:lnSpc>
                    <a:spcPct val="90000"/>
                  </a:lnSpc>
                  <a:spcBef>
                    <a:spcPts val="446"/>
                  </a:spcBef>
                  <a:buFont typeface="Arial" panose="020B0604020202020204" pitchFamily="34" charset="0"/>
                  <a:buChar char="•"/>
                  <a:defRPr sz="160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35003" indent="-203890" algn="l" defTabSz="815557" rtl="0" eaLnBrk="1" latinLnBrk="0" hangingPunct="1">
                  <a:lnSpc>
                    <a:spcPct val="90000"/>
                  </a:lnSpc>
                  <a:spcBef>
                    <a:spcPts val="446"/>
                  </a:spcBef>
                  <a:buFont typeface="Arial" panose="020B0604020202020204" pitchFamily="34" charset="0"/>
                  <a:buChar char="•"/>
                  <a:defRPr sz="160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42782" indent="-203890" algn="l" defTabSz="815557" rtl="0" eaLnBrk="1" latinLnBrk="0" hangingPunct="1">
                  <a:lnSpc>
                    <a:spcPct val="90000"/>
                  </a:lnSpc>
                  <a:spcBef>
                    <a:spcPts val="446"/>
                  </a:spcBef>
                  <a:buFont typeface="Arial" panose="020B0604020202020204" pitchFamily="34" charset="0"/>
                  <a:buChar char="•"/>
                  <a:defRPr sz="160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650560" indent="-203890" algn="l" defTabSz="815557" rtl="0" eaLnBrk="1" latinLnBrk="0" hangingPunct="1">
                  <a:lnSpc>
                    <a:spcPct val="90000"/>
                  </a:lnSpc>
                  <a:spcBef>
                    <a:spcPts val="446"/>
                  </a:spcBef>
                  <a:buFont typeface="Arial" panose="020B0604020202020204" pitchFamily="34" charset="0"/>
                  <a:buChar char="•"/>
                  <a:defRPr sz="160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058339" indent="-203890" algn="l" defTabSz="815557" rtl="0" eaLnBrk="1" latinLnBrk="0" hangingPunct="1">
                  <a:lnSpc>
                    <a:spcPct val="90000"/>
                  </a:lnSpc>
                  <a:spcBef>
                    <a:spcPts val="446"/>
                  </a:spcBef>
                  <a:buFont typeface="Arial" panose="020B0604020202020204" pitchFamily="34" charset="0"/>
                  <a:buChar char="•"/>
                  <a:defRPr sz="160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466117" indent="-203890" algn="l" defTabSz="815557" rtl="0" eaLnBrk="1" latinLnBrk="0" hangingPunct="1">
                  <a:lnSpc>
                    <a:spcPct val="90000"/>
                  </a:lnSpc>
                  <a:spcBef>
                    <a:spcPts val="446"/>
                  </a:spcBef>
                  <a:buFont typeface="Arial" panose="020B0604020202020204" pitchFamily="34" charset="0"/>
                  <a:buChar char="•"/>
                  <a:defRPr sz="160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lvl="0" indent="0">
                  <a:buNone/>
                  <a:defRPr/>
                </a:pPr>
                <a:r>
                  <a:rPr lang="en-US" sz="2000" b="1" dirty="0">
                    <a:solidFill>
                      <a:srgbClr val="00883A"/>
                    </a:solidFill>
                    <a:latin typeface="Arial" panose="020B0604020202020204" pitchFamily="34" charset="0"/>
                  </a:rPr>
                  <a:t>Some Remarks:</a:t>
                </a: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883A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>
                  <a:defRPr/>
                </a:pPr>
                <a:r>
                  <a:rPr lang="en-US" sz="2000" dirty="0">
                    <a:solidFill>
                      <a:srgbClr val="000000"/>
                    </a:solidFill>
                    <a:ea typeface="DejaVu Sans"/>
                  </a:rPr>
                  <a:t>This result provides </a:t>
                </a:r>
                <a:r>
                  <a:rPr lang="en-US" sz="2000" i="1" dirty="0">
                    <a:solidFill>
                      <a:srgbClr val="008740"/>
                    </a:solidFill>
                    <a:ea typeface="DejaVu Sans"/>
                  </a:rPr>
                  <a:t>optimal approximation rates</a:t>
                </a:r>
                <a:r>
                  <a:rPr lang="en-US" sz="2000" i="1" dirty="0">
                    <a:solidFill>
                      <a:srgbClr val="00B050"/>
                    </a:solidFill>
                    <a:ea typeface="DejaVu Sans"/>
                  </a:rPr>
                  <a:t> </a:t>
                </a:r>
                <a:r>
                  <a:rPr lang="en-US" sz="2000" dirty="0">
                    <a:solidFill>
                      <a:srgbClr val="000000"/>
                    </a:solidFill>
                    <a:ea typeface="DejaVu Sans"/>
                  </a:rPr>
                  <a:t>in terms of the width.</a:t>
                </a:r>
              </a:p>
              <a:p>
                <a:pPr>
                  <a:defRPr/>
                </a:pPr>
                <a:r>
                  <a:rPr lang="en-US" sz="2000" dirty="0">
                    <a:solidFill>
                      <a:srgbClr val="000000"/>
                    </a:solidFill>
                    <a:ea typeface="Noto Sans CJK SC"/>
                  </a:rPr>
                  <a:t>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Noto Sans CJK SC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Noto Sans CJK SC"/>
                          </a:rPr>
                          <m:t>𝑛</m:t>
                        </m:r>
                      </m:e>
                      <m:sub>
                        <m:r>
                          <a:rPr 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Noto Sans CJK SC"/>
                          </a:rPr>
                          <m:t>1</m:t>
                        </m:r>
                      </m:sub>
                    </m:sSub>
                    <m:r>
                      <a:rPr lang="en-US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CJK SC"/>
                      </a:rPr>
                      <m:t>≥</m:t>
                    </m:r>
                    <m:r>
                      <a:rPr lang="en-US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CJK SC"/>
                      </a:rPr>
                      <m:t>𝑑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a typeface="Noto Sans CJK SC"/>
                  </a:rPr>
                  <a:t> our result gives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CJK SC"/>
                      </a:rPr>
                      <m:t>𝑂</m:t>
                    </m:r>
                    <m:d>
                      <m:dPr>
                        <m:ctrlPr>
                          <a:rPr 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Noto Sans CJK SC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Noto Sans CJK SC"/>
                              </a:rPr>
                            </m:ctrlPr>
                          </m:sSubSupPr>
                          <m:e>
                            <m:sSup>
                              <m:sSupPr>
                                <m:ctrlPr>
                                  <a:rPr lang="en-US" sz="20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Noto Sans CJK SC"/>
                                  </a:rPr>
                                </m:ctrlPr>
                              </m:sSupPr>
                              <m:e>
                                <m:r>
                                  <a:rPr lang="en-US" sz="20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Noto Sans CJK SC"/>
                                  </a:rPr>
                                  <m:t>𝑇</m:t>
                                </m:r>
                              </m:e>
                              <m:sup>
                                <m:r>
                                  <a:rPr lang="en-US" sz="20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Noto Sans CJK SC"/>
                                  </a:rPr>
                                  <m:t>2</m:t>
                                </m:r>
                                <m:r>
                                  <a:rPr lang="en-US" sz="20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Noto Sans CJK SC"/>
                                  </a:rPr>
                                  <m:t>𝑑</m:t>
                                </m:r>
                              </m:sup>
                            </m:sSup>
                            <m:r>
                              <a:rPr lang="en-US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Noto Sans CJK SC"/>
                              </a:rPr>
                              <m:t>𝑛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Noto Sans CJK SC"/>
                              </a:rPr>
                              <m:t>1</m:t>
                            </m:r>
                          </m:sub>
                          <m:sup>
                            <m:r>
                              <a:rPr lang="en-US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Noto Sans CJK SC"/>
                              </a:rPr>
                              <m:t>𝑑</m:t>
                            </m:r>
                          </m:sup>
                        </m:sSubSup>
                      </m:e>
                    </m:d>
                  </m:oMath>
                </a14:m>
                <a:r>
                  <a:rPr lang="en-US" sz="2000" dirty="0">
                    <a:solidFill>
                      <a:srgbClr val="000000"/>
                    </a:solidFill>
                    <a:ea typeface="Noto Sans CJK SC"/>
                  </a:rPr>
                  <a:t> versus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CJK SC"/>
                      </a:rPr>
                      <m:t>𝑂</m:t>
                    </m:r>
                    <m:d>
                      <m:dPr>
                        <m:ctrlPr>
                          <a:rPr 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Noto Sans CJK SC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Noto Sans CJK SC"/>
                              </a:rPr>
                            </m:ctrlPr>
                          </m:sSubSupPr>
                          <m:e>
                            <m:r>
                              <a:rPr lang="en-US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Noto Sans CJK SC"/>
                              </a:rPr>
                              <m:t>𝑛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Noto Sans CJK SC"/>
                              </a:rPr>
                              <m:t>1</m:t>
                            </m:r>
                          </m:sub>
                          <m:sup>
                            <m:r>
                              <a:rPr lang="en-US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Noto Sans CJK SC"/>
                              </a:rPr>
                              <m:t>𝑑</m:t>
                            </m:r>
                          </m:sup>
                        </m:sSubSup>
                      </m:e>
                    </m:d>
                  </m:oMath>
                </a14:m>
                <a:r>
                  <a:rPr lang="en-US" sz="2000" dirty="0">
                    <a:solidFill>
                      <a:srgbClr val="000000"/>
                    </a:solidFill>
                    <a:ea typeface="Noto Sans CJK SC"/>
                  </a:rPr>
                  <a:t> in the case of shallow classical </a:t>
                </a:r>
                <a:r>
                  <a:rPr lang="en-US" sz="2000" dirty="0" err="1">
                    <a:solidFill>
                      <a:srgbClr val="000000"/>
                    </a:solidFill>
                    <a:ea typeface="Noto Sans CJK SC"/>
                  </a:rPr>
                  <a:t>ReLU</a:t>
                </a:r>
                <a:r>
                  <a:rPr lang="en-US" sz="2000" dirty="0">
                    <a:solidFill>
                      <a:srgbClr val="000000"/>
                    </a:solidFill>
                    <a:ea typeface="Noto Sans CJK SC"/>
                  </a:rPr>
                  <a:t>-neural networks.</a:t>
                </a:r>
              </a:p>
              <a:p>
                <a:pPr>
                  <a:defRPr/>
                </a:pPr>
                <a:r>
                  <a:rPr lang="en-US" sz="2000" dirty="0">
                    <a:solidFill>
                      <a:srgbClr val="000000"/>
                    </a:solidFill>
                    <a:ea typeface="Noto Sans CJK SC"/>
                  </a:rPr>
                  <a:t>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Noto Sans CJK SC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Noto Sans CJK SC"/>
                          </a:rPr>
                          <m:t>𝑛</m:t>
                        </m:r>
                      </m:e>
                      <m:sub>
                        <m:r>
                          <a:rPr 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Noto Sans CJK SC"/>
                          </a:rPr>
                          <m:t>1</m:t>
                        </m:r>
                      </m:sub>
                    </m:sSub>
                    <m:r>
                      <a:rPr lang="en-US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CJK SC"/>
                      </a:rPr>
                      <m:t>&lt;</m:t>
                    </m:r>
                    <m:r>
                      <a:rPr lang="en-US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CJK SC"/>
                      </a:rPr>
                      <m:t>𝑑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a typeface="Noto Sans CJK SC"/>
                  </a:rPr>
                  <a:t> our result gives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CJK SC"/>
                      </a:rPr>
                      <m:t>𝑂</m:t>
                    </m:r>
                    <m:d>
                      <m:dPr>
                        <m:ctrlPr>
                          <a:rPr 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Noto Sans CJK SC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Noto Sans CJK SC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Noto Sans CJK SC"/>
                              </a:rPr>
                              <m:t>𝑇</m:t>
                            </m:r>
                          </m:e>
                          <m:sup>
                            <m:r>
                              <a:rPr lang="en-US" sz="20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Noto Sans CJK SC"/>
                              </a:rPr>
                              <m:t>2</m:t>
                            </m:r>
                            <m:sSub>
                              <m:sSubPr>
                                <m:ctrlPr>
                                  <a:rPr lang="en-US"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Noto Sans CJK SC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Noto Sans CJK SC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Noto Sans CJK SC"/>
                                  </a:rPr>
                                  <m:t>1</m:t>
                                </m:r>
                              </m:sub>
                            </m:sSub>
                          </m:sup>
                        </m:sSup>
                      </m:e>
                    </m:d>
                  </m:oMath>
                </a14:m>
                <a:r>
                  <a:rPr lang="en-US" sz="2000" dirty="0">
                    <a:solidFill>
                      <a:srgbClr val="000000"/>
                    </a:solidFill>
                    <a:ea typeface="Noto Sans CJK SC"/>
                  </a:rPr>
                  <a:t> versus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CJK SC"/>
                      </a:rPr>
                      <m:t>𝑂</m:t>
                    </m:r>
                    <m:d>
                      <m:dPr>
                        <m:ctrlPr>
                          <a:rPr 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Noto Sans CJK SC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Noto Sans CJK SC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Noto Sans CJK SC"/>
                              </a:rPr>
                              <m:t>2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US"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Noto Sans CJK SC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Noto Sans CJK SC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Noto Sans CJK SC"/>
                                  </a:rPr>
                                  <m:t>1</m:t>
                                </m:r>
                              </m:sub>
                            </m:sSub>
                          </m:sup>
                        </m:sSup>
                      </m:e>
                    </m:d>
                  </m:oMath>
                </a14:m>
                <a:r>
                  <a:rPr lang="en-US" sz="2000" dirty="0">
                    <a:solidFill>
                      <a:srgbClr val="000000"/>
                    </a:solidFill>
                    <a:ea typeface="Noto Sans CJK SC"/>
                  </a:rPr>
                  <a:t> in the case of shallow classical </a:t>
                </a:r>
                <a:r>
                  <a:rPr lang="en-US" sz="2000" dirty="0" err="1">
                    <a:solidFill>
                      <a:srgbClr val="000000"/>
                    </a:solidFill>
                    <a:ea typeface="Noto Sans CJK SC"/>
                  </a:rPr>
                  <a:t>ReLU</a:t>
                </a:r>
                <a:r>
                  <a:rPr lang="en-US" sz="2000" dirty="0">
                    <a:solidFill>
                      <a:srgbClr val="000000"/>
                    </a:solidFill>
                    <a:ea typeface="Noto Sans CJK SC"/>
                  </a:rPr>
                  <a:t>-neural networks.</a:t>
                </a:r>
                <a:endParaRPr lang="en-US" sz="2000" dirty="0">
                  <a:solidFill>
                    <a:srgbClr val="000000"/>
                  </a:solidFill>
                  <a:ea typeface="DejaVu Sans"/>
                </a:endParaRPr>
              </a:p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ea typeface="Noto Sans CJK SC"/>
                </a:endParaRPr>
              </a:p>
            </p:txBody>
          </p:sp>
        </mc:Choice>
        <mc:Fallback xmlns="">
          <p:sp>
            <p:nvSpPr>
              <p:cNvPr id="3" name="Textplatzhalter 3">
                <a:extLst>
                  <a:ext uri="{FF2B5EF4-FFF2-40B4-BE49-F238E27FC236}">
                    <a16:creationId xmlns:a16="http://schemas.microsoft.com/office/drawing/2014/main" id="{EE47457A-E984-3CDE-7883-D94BC9A92F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000" y="4276154"/>
                <a:ext cx="9892026" cy="1798200"/>
              </a:xfrm>
              <a:prstGeom prst="rect">
                <a:avLst/>
              </a:prstGeom>
              <a:blipFill>
                <a:blip r:embed="rId6"/>
                <a:stretch>
                  <a:fillRect l="-1603" t="-5085" b="-2983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6264877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73B7C08F-2D4F-0039-642A-B82BA388BB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PlaceHolder 1">
            <a:extLst>
              <a:ext uri="{FF2B5EF4-FFF2-40B4-BE49-F238E27FC236}">
                <a16:creationId xmlns:a16="http://schemas.microsoft.com/office/drawing/2014/main" id="{DBED6594-DFCB-34DC-515D-9FCC56493E14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442800" y="478080"/>
            <a:ext cx="8164080" cy="507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defTabSz="914400">
              <a:lnSpc>
                <a:spcPts val="2639"/>
              </a:lnSpc>
              <a:tabLst>
                <a:tab pos="0" algn="l"/>
              </a:tabLst>
            </a:pPr>
            <a:r>
              <a:rPr lang="de-DE" sz="2200" b="1" u="none" strike="noStrike" dirty="0" err="1">
                <a:solidFill>
                  <a:srgbClr val="00883A"/>
                </a:solidFill>
                <a:effectLst/>
                <a:uFillTx/>
                <a:latin typeface="Arial"/>
                <a:ea typeface="DejaVu Sans"/>
              </a:rPr>
              <a:t>Discrete</a:t>
            </a:r>
            <a:r>
              <a:rPr lang="de-DE" sz="2200" b="1" u="none" strike="noStrike" dirty="0">
                <a:solidFill>
                  <a:srgbClr val="00883A"/>
                </a:solidFill>
                <a:effectLst/>
                <a:uFillTx/>
                <a:latin typeface="Arial"/>
                <a:ea typeface="DejaVu Sans"/>
              </a:rPr>
              <a:t> LIF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Networks</a:t>
            </a:r>
            <a:r>
              <a:rPr lang="de-DE" sz="2200" b="1" u="none" strike="noStrike" dirty="0">
                <a:solidFill>
                  <a:srgbClr val="00883A"/>
                </a:solidFill>
                <a:effectLst/>
                <a:uFillTx/>
                <a:latin typeface="Arial"/>
                <a:ea typeface="DejaVu Sans"/>
              </a:rPr>
              <a:t>: Linear </a:t>
            </a:r>
            <a:r>
              <a:rPr lang="de-DE" sz="2200" b="1" u="none" strike="noStrike" dirty="0" err="1">
                <a:solidFill>
                  <a:srgbClr val="00883A"/>
                </a:solidFill>
                <a:effectLst/>
                <a:uFillTx/>
                <a:latin typeface="Arial"/>
                <a:ea typeface="DejaVu Sans"/>
              </a:rPr>
              <a:t>Regions</a:t>
            </a:r>
            <a:r>
              <a:rPr lang="de-DE" sz="2200" b="1" u="none" strike="noStrike" dirty="0">
                <a:solidFill>
                  <a:srgbClr val="00883A"/>
                </a:solidFill>
                <a:effectLst/>
                <a:uFillTx/>
                <a:latin typeface="Arial"/>
                <a:ea typeface="DejaVu Sans"/>
              </a:rPr>
              <a:t> and</a:t>
            </a:r>
            <a:r>
              <a:rPr lang="fr-FR" sz="2200" dirty="0">
                <a:solidFill>
                  <a:srgbClr val="000000"/>
                </a:solidFill>
                <a:latin typeface="Arial"/>
              </a:rPr>
              <a:t> t</a:t>
            </a:r>
            <a:r>
              <a:rPr lang="de-DE" sz="2200" b="1" u="none" strike="noStrike" dirty="0">
                <a:solidFill>
                  <a:srgbClr val="00883A"/>
                </a:solidFill>
                <a:effectLst/>
                <a:uFillTx/>
                <a:latin typeface="Arial"/>
                <a:ea typeface="DejaVu Sans"/>
              </a:rPr>
              <a:t>he </a:t>
            </a:r>
            <a:r>
              <a:rPr lang="de-DE" sz="2200" b="1" dirty="0" err="1">
                <a:solidFill>
                  <a:srgbClr val="00883A"/>
                </a:solidFill>
                <a:latin typeface="Arial"/>
                <a:ea typeface="DejaVu Sans"/>
              </a:rPr>
              <a:t>R</a:t>
            </a:r>
            <a:r>
              <a:rPr lang="de-DE" sz="2200" b="1" u="none" strike="noStrike" dirty="0" err="1">
                <a:solidFill>
                  <a:srgbClr val="00883A"/>
                </a:solidFill>
                <a:effectLst/>
                <a:uFillTx/>
                <a:latin typeface="Arial"/>
                <a:ea typeface="DejaVu Sans"/>
              </a:rPr>
              <a:t>ole</a:t>
            </a:r>
            <a:r>
              <a:rPr lang="de-DE" sz="2200" b="1" u="none" strike="noStrike" dirty="0">
                <a:solidFill>
                  <a:srgbClr val="00883A"/>
                </a:solidFill>
                <a:effectLst/>
                <a:uFillTx/>
                <a:latin typeface="Arial"/>
                <a:ea typeface="DejaVu Sans"/>
              </a:rPr>
              <a:t> </a:t>
            </a:r>
            <a:r>
              <a:rPr lang="de-DE" sz="2200" b="1" u="none" strike="noStrike" dirty="0" err="1">
                <a:solidFill>
                  <a:srgbClr val="00883A"/>
                </a:solidFill>
                <a:effectLst/>
                <a:uFillTx/>
                <a:latin typeface="Arial"/>
                <a:ea typeface="DejaVu Sans"/>
              </a:rPr>
              <a:t>of</a:t>
            </a:r>
            <a:r>
              <a:rPr lang="de-DE" sz="2200" b="1" u="none" strike="noStrike" dirty="0">
                <a:solidFill>
                  <a:srgbClr val="00883A"/>
                </a:solidFill>
                <a:effectLst/>
                <a:uFillTx/>
                <a:latin typeface="Arial"/>
                <a:ea typeface="DejaVu Sans"/>
              </a:rPr>
              <a:t> </a:t>
            </a:r>
            <a:r>
              <a:rPr lang="de-DE" sz="2200" b="1" dirty="0">
                <a:solidFill>
                  <a:srgbClr val="00883A"/>
                </a:solidFill>
                <a:latin typeface="Arial"/>
                <a:ea typeface="DejaVu Sans"/>
              </a:rPr>
              <a:t>D</a:t>
            </a:r>
            <a:r>
              <a:rPr lang="de-DE" sz="2200" b="1" u="none" strike="noStrike" dirty="0">
                <a:solidFill>
                  <a:srgbClr val="00883A"/>
                </a:solidFill>
                <a:effectLst/>
                <a:uFillTx/>
                <a:latin typeface="Arial"/>
                <a:ea typeface="DejaVu Sans"/>
              </a:rPr>
              <a:t>epth</a:t>
            </a:r>
            <a:endParaRPr lang="fr-FR" sz="2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462" name="Grafik 2" descr="Ein Bild, das Grafiken, Grafikdesign, Screenshot, Schrift enthält.&#10;&#10;Automatisch generierte Beschreibung">
            <a:extLst>
              <a:ext uri="{FF2B5EF4-FFF2-40B4-BE49-F238E27FC236}">
                <a16:creationId xmlns:a16="http://schemas.microsoft.com/office/drawing/2014/main" id="{16F64DEB-DE30-8A1C-5E36-0EC0F26F7B0A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1078280" y="322560"/>
            <a:ext cx="767520" cy="8730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67" name="Textplatzhalter 24">
            <a:extLst>
              <a:ext uri="{FF2B5EF4-FFF2-40B4-BE49-F238E27FC236}">
                <a16:creationId xmlns:a16="http://schemas.microsoft.com/office/drawing/2014/main" id="{D2899C49-93FF-49E8-DC08-ACCB0C5CA2EE}"/>
              </a:ext>
            </a:extLst>
          </p:cNvPr>
          <p:cNvSpPr/>
          <p:nvPr/>
        </p:nvSpPr>
        <p:spPr>
          <a:xfrm>
            <a:off x="8704374" y="4208941"/>
            <a:ext cx="3256920" cy="1494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1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1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1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2279"/>
              </a:lnSpc>
              <a:spcBef>
                <a:spcPts val="0"/>
              </a:spcBef>
              <a:spcAft>
                <a:spcPts val="110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endParaRPr kumimoji="0" lang="fr-FR" sz="1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2279"/>
              </a:lnSpc>
              <a:spcBef>
                <a:spcPts val="0"/>
              </a:spcBef>
              <a:spcAft>
                <a:spcPts val="110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endParaRPr kumimoji="0" lang="fr-FR" sz="1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73" name="Picture 2" descr="A colorful background with lines&#10;&#10;Description automatically generated with medium confidence">
            <a:extLst>
              <a:ext uri="{FF2B5EF4-FFF2-40B4-BE49-F238E27FC236}">
                <a16:creationId xmlns:a16="http://schemas.microsoft.com/office/drawing/2014/main" id="{D6E5E939-2331-A75E-87F8-B4F3611B31A4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2779200" y="1197944"/>
            <a:ext cx="2299680" cy="22996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74" name="Picture 4" descr="A yellow and blue background with red lines&#10;&#10;Description automatically generated">
            <a:extLst>
              <a:ext uri="{FF2B5EF4-FFF2-40B4-BE49-F238E27FC236}">
                <a16:creationId xmlns:a16="http://schemas.microsoft.com/office/drawing/2014/main" id="{BEE4897E-0A79-220C-1314-D2554604E34E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6478560" y="1189664"/>
            <a:ext cx="2294640" cy="2294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75" name="TextBox 5">
            <a:extLst>
              <a:ext uri="{FF2B5EF4-FFF2-40B4-BE49-F238E27FC236}">
                <a16:creationId xmlns:a16="http://schemas.microsoft.com/office/drawing/2014/main" id="{2EDCD585-22DC-5022-051B-6E1A435AFDB1}"/>
              </a:ext>
            </a:extLst>
          </p:cNvPr>
          <p:cNvSpPr/>
          <p:nvPr/>
        </p:nvSpPr>
        <p:spPr>
          <a:xfrm>
            <a:off x="2762280" y="3513824"/>
            <a:ext cx="2233800" cy="368640"/>
          </a:xfrm>
          <a:prstGeom prst="rect">
            <a:avLst/>
          </a:prstGeom>
          <a:blipFill rotWithShape="0">
            <a:blip r:embed="rId6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T" sz="18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alpha val="1000"/>
                  </a:srgbClr>
                </a:solidFill>
                <a:effectLst/>
                <a:uLnTx/>
                <a:uFillTx/>
                <a:latin typeface="Arial"/>
                <a:ea typeface="DejaVu Sans"/>
                <a:cs typeface="+mn-cs"/>
              </a:rPr>
              <a:t> </a:t>
            </a: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76" name="TextBox 6">
            <a:extLst>
              <a:ext uri="{FF2B5EF4-FFF2-40B4-BE49-F238E27FC236}">
                <a16:creationId xmlns:a16="http://schemas.microsoft.com/office/drawing/2014/main" id="{A133C221-E513-CFA2-0776-25A3FEA70C25}"/>
              </a:ext>
            </a:extLst>
          </p:cNvPr>
          <p:cNvSpPr/>
          <p:nvPr/>
        </p:nvSpPr>
        <p:spPr>
          <a:xfrm>
            <a:off x="6478560" y="3513824"/>
            <a:ext cx="2294640" cy="368640"/>
          </a:xfrm>
          <a:prstGeom prst="rect">
            <a:avLst/>
          </a:prstGeom>
          <a:blipFill rotWithShape="0">
            <a:blip r:embed="rId7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T" sz="18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alpha val="1000"/>
                  </a:srgbClr>
                </a:solidFill>
                <a:effectLst/>
                <a:uLnTx/>
                <a:uFillTx/>
                <a:latin typeface="Arial"/>
                <a:ea typeface="DejaVu Sans"/>
                <a:cs typeface="+mn-cs"/>
              </a:rPr>
              <a:t> </a:t>
            </a: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78" name="Picture 477">
            <a:extLst>
              <a:ext uri="{FF2B5EF4-FFF2-40B4-BE49-F238E27FC236}">
                <a16:creationId xmlns:a16="http://schemas.microsoft.com/office/drawing/2014/main" id="{93E29771-2F5E-E4BA-9695-1A1B80216C9A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7159028" y="4017285"/>
            <a:ext cx="4698360" cy="15231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CBA5F3E-4309-22F9-56D4-6CB922832C5C}"/>
              </a:ext>
            </a:extLst>
          </p:cNvPr>
          <p:cNvSpPr txBox="1"/>
          <p:nvPr/>
        </p:nvSpPr>
        <p:spPr>
          <a:xfrm>
            <a:off x="7159029" y="5518995"/>
            <a:ext cx="4052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T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Experimental results</a:t>
            </a:r>
            <a:endParaRPr kumimoji="0" lang="de-DE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platzhalter 3">
                <a:extLst>
                  <a:ext uri="{FF2B5EF4-FFF2-40B4-BE49-F238E27FC236}">
                    <a16:creationId xmlns:a16="http://schemas.microsoft.com/office/drawing/2014/main" id="{30646A1E-2C15-D21F-2109-40972A54553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2800" y="4365844"/>
                <a:ext cx="6705252" cy="1798200"/>
              </a:xfrm>
              <a:prstGeom prst="rect">
                <a:avLst/>
              </a:prstGeom>
            </p:spPr>
            <p:txBody>
              <a:bodyPr lIns="0" tIns="0" rIns="0" bIns="0"/>
              <a:lstStyle>
                <a:lvl1pPr marL="324000" marR="0" indent="-324000" algn="l" defTabSz="815557" rtl="0" eaLnBrk="1" fontAlgn="auto" latinLnBrk="0" hangingPunct="1">
                  <a:lnSpc>
                    <a:spcPts val="2280"/>
                  </a:lnSpc>
                  <a:spcBef>
                    <a:spcPts val="0"/>
                  </a:spcBef>
                  <a:spcAft>
                    <a:spcPts val="1100"/>
                  </a:spcAft>
                  <a:buClrTx/>
                  <a:buSzPct val="125000"/>
                  <a:buFontTx/>
                  <a:buBlip>
                    <a:blip r:embed="rId9"/>
                  </a:buBlip>
                  <a:tabLst/>
                  <a:defRPr lang="de-DE" sz="1900" kern="1200" baseline="0" smtClean="0">
                    <a:solidFill>
                      <a:schemeClr val="tx2"/>
                    </a:solidFill>
                    <a:effectLst/>
                    <a:latin typeface="+mn-lt"/>
                    <a:ea typeface="+mn-ea"/>
                    <a:cs typeface="+mn-cs"/>
                  </a:defRPr>
                </a:lvl1pPr>
                <a:lvl2pPr marL="611668" indent="-203890" algn="l" defTabSz="815557" rtl="0" eaLnBrk="1" latinLnBrk="0" hangingPunct="1">
                  <a:lnSpc>
                    <a:spcPct val="90000"/>
                  </a:lnSpc>
                  <a:spcBef>
                    <a:spcPts val="446"/>
                  </a:spcBef>
                  <a:buFont typeface="Arial" panose="020B0604020202020204" pitchFamily="34" charset="0"/>
                  <a:buChar char="•"/>
                  <a:defRPr sz="214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9447" indent="-203890" algn="l" defTabSz="815557" rtl="0" eaLnBrk="1" latinLnBrk="0" hangingPunct="1">
                  <a:lnSpc>
                    <a:spcPct val="90000"/>
                  </a:lnSpc>
                  <a:spcBef>
                    <a:spcPts val="446"/>
                  </a:spcBef>
                  <a:buFont typeface="Arial" panose="020B0604020202020204" pitchFamily="34" charset="0"/>
                  <a:buChar char="•"/>
                  <a:defRPr sz="178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427225" indent="-203890" algn="l" defTabSz="815557" rtl="0" eaLnBrk="1" latinLnBrk="0" hangingPunct="1">
                  <a:lnSpc>
                    <a:spcPct val="90000"/>
                  </a:lnSpc>
                  <a:spcBef>
                    <a:spcPts val="446"/>
                  </a:spcBef>
                  <a:buFont typeface="Arial" panose="020B0604020202020204" pitchFamily="34" charset="0"/>
                  <a:buChar char="•"/>
                  <a:defRPr sz="160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35003" indent="-203890" algn="l" defTabSz="815557" rtl="0" eaLnBrk="1" latinLnBrk="0" hangingPunct="1">
                  <a:lnSpc>
                    <a:spcPct val="90000"/>
                  </a:lnSpc>
                  <a:spcBef>
                    <a:spcPts val="446"/>
                  </a:spcBef>
                  <a:buFont typeface="Arial" panose="020B0604020202020204" pitchFamily="34" charset="0"/>
                  <a:buChar char="•"/>
                  <a:defRPr sz="160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42782" indent="-203890" algn="l" defTabSz="815557" rtl="0" eaLnBrk="1" latinLnBrk="0" hangingPunct="1">
                  <a:lnSpc>
                    <a:spcPct val="90000"/>
                  </a:lnSpc>
                  <a:spcBef>
                    <a:spcPts val="446"/>
                  </a:spcBef>
                  <a:buFont typeface="Arial" panose="020B0604020202020204" pitchFamily="34" charset="0"/>
                  <a:buChar char="•"/>
                  <a:defRPr sz="160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650560" indent="-203890" algn="l" defTabSz="815557" rtl="0" eaLnBrk="1" latinLnBrk="0" hangingPunct="1">
                  <a:lnSpc>
                    <a:spcPct val="90000"/>
                  </a:lnSpc>
                  <a:spcBef>
                    <a:spcPts val="446"/>
                  </a:spcBef>
                  <a:buFont typeface="Arial" panose="020B0604020202020204" pitchFamily="34" charset="0"/>
                  <a:buChar char="•"/>
                  <a:defRPr sz="160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058339" indent="-203890" algn="l" defTabSz="815557" rtl="0" eaLnBrk="1" latinLnBrk="0" hangingPunct="1">
                  <a:lnSpc>
                    <a:spcPct val="90000"/>
                  </a:lnSpc>
                  <a:spcBef>
                    <a:spcPts val="446"/>
                  </a:spcBef>
                  <a:buFont typeface="Arial" panose="020B0604020202020204" pitchFamily="34" charset="0"/>
                  <a:buChar char="•"/>
                  <a:defRPr sz="160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466117" indent="-203890" algn="l" defTabSz="815557" rtl="0" eaLnBrk="1" latinLnBrk="0" hangingPunct="1">
                  <a:lnSpc>
                    <a:spcPct val="90000"/>
                  </a:lnSpc>
                  <a:spcBef>
                    <a:spcPts val="446"/>
                  </a:spcBef>
                  <a:buFont typeface="Arial" panose="020B0604020202020204" pitchFamily="34" charset="0"/>
                  <a:buChar char="•"/>
                  <a:defRPr sz="160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lvl="0" indent="0">
                  <a:buNone/>
                  <a:defRPr/>
                </a:pPr>
                <a:r>
                  <a:rPr lang="en-US" sz="2000" b="1" dirty="0">
                    <a:solidFill>
                      <a:srgbClr val="00883A"/>
                    </a:solidFill>
                    <a:latin typeface="Arial" panose="020B0604020202020204" pitchFamily="34" charset="0"/>
                  </a:rPr>
                  <a:t>Observations:</a:t>
                </a: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883A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>
                  <a:defRPr/>
                </a:pP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ejaVu Sans"/>
                      </a:rPr>
                      <m:t>|</m:t>
                    </m:r>
                    <m:r>
                      <a:rPr lang="en-US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ℜ</m:t>
                    </m:r>
                    <m:r>
                      <a:rPr lang="en-US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ejaVu Sans"/>
                      </a:rPr>
                      <m:t>|</m:t>
                    </m:r>
                  </m:oMath>
                </a14:m>
                <a:r>
                  <a:rPr lang="en-IT" sz="2000" dirty="0">
                    <a:solidFill>
                      <a:srgbClr val="000000"/>
                    </a:solidFill>
                    <a:ea typeface="DejaVu Sans"/>
                  </a:rPr>
                  <a:t> </a:t>
                </a:r>
                <a:r>
                  <a:rPr lang="en-IT" sz="2000" i="1" dirty="0">
                    <a:solidFill>
                      <a:srgbClr val="C00000"/>
                    </a:solidFill>
                    <a:ea typeface="DejaVu Sans"/>
                  </a:rPr>
                  <a:t>does not scale with depth</a:t>
                </a:r>
                <a:r>
                  <a:rPr lang="de-DE" sz="2000" dirty="0">
                    <a:solidFill>
                      <a:srgbClr val="008740"/>
                    </a:solidFill>
                    <a:ea typeface="DejaVu Sans"/>
                  </a:rPr>
                  <a:t>.</a:t>
                </a:r>
              </a:p>
              <a:p>
                <a:pPr>
                  <a:defRPr/>
                </a:pPr>
                <a:r>
                  <a:rPr lang="en-IT" sz="2000" dirty="0">
                    <a:solidFill>
                      <a:srgbClr val="000000"/>
                    </a:solidFill>
                    <a:ea typeface="DejaVu Sans"/>
                  </a:rPr>
                  <a:t>In deeper networks regions tend to </a:t>
                </a:r>
                <a:r>
                  <a:rPr lang="en-IT" sz="2000" i="1" dirty="0">
                    <a:solidFill>
                      <a:srgbClr val="C00000"/>
                    </a:solidFill>
                    <a:ea typeface="DejaVu Sans"/>
                  </a:rPr>
                  <a:t>‘merge’ together</a:t>
                </a:r>
                <a:r>
                  <a:rPr lang="en-US" sz="2000" dirty="0">
                    <a:solidFill>
                      <a:srgbClr val="00B050"/>
                    </a:solidFill>
                    <a:ea typeface="Noto Sans CJK SC"/>
                  </a:rPr>
                  <a:t>.</a:t>
                </a:r>
              </a:p>
              <a:p>
                <a:pPr>
                  <a:defRPr/>
                </a:pPr>
                <a:r>
                  <a:rPr lang="en-IT" sz="2000" dirty="0">
                    <a:solidFill>
                      <a:srgbClr val="000000"/>
                    </a:solidFill>
                    <a:ea typeface="DejaVu Sans"/>
                  </a:rPr>
                  <a:t>In experiments, training have a similar </a:t>
                </a:r>
                <a:r>
                  <a:rPr lang="en-IT" sz="2000" i="1" dirty="0">
                    <a:solidFill>
                      <a:srgbClr val="C00000"/>
                    </a:solidFill>
                    <a:ea typeface="DejaVu Sans"/>
                  </a:rPr>
                  <a:t>‘merging’ effect</a:t>
                </a:r>
                <a:r>
                  <a:rPr lang="de-DE" sz="2000" i="1" dirty="0">
                    <a:solidFill>
                      <a:srgbClr val="C00000"/>
                    </a:solidFill>
                    <a:ea typeface="DejaVu Sans"/>
                  </a:rPr>
                  <a:t>.</a:t>
                </a:r>
                <a:endParaRPr lang="fr-FR" sz="2000" i="1" dirty="0">
                  <a:solidFill>
                    <a:srgbClr val="C00000"/>
                  </a:solidFill>
                </a:endParaRPr>
              </a:p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ea typeface="Noto Sans CJK SC"/>
                </a:endParaRPr>
              </a:p>
            </p:txBody>
          </p:sp>
        </mc:Choice>
        <mc:Fallback xmlns="">
          <p:sp>
            <p:nvSpPr>
              <p:cNvPr id="3" name="Textplatzhalter 3">
                <a:extLst>
                  <a:ext uri="{FF2B5EF4-FFF2-40B4-BE49-F238E27FC236}">
                    <a16:creationId xmlns:a16="http://schemas.microsoft.com/office/drawing/2014/main" id="{30646A1E-2C15-D21F-2109-40972A5455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800" y="4365844"/>
                <a:ext cx="6705252" cy="1798200"/>
              </a:xfrm>
              <a:prstGeom prst="rect">
                <a:avLst/>
              </a:prstGeom>
              <a:blipFill>
                <a:blip r:embed="rId10"/>
                <a:stretch>
                  <a:fillRect l="-2364" t="-508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2412902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1C5136AE-FAE0-4D50-5FEE-795D45FC2C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erader Verbinder 3">
            <a:extLst>
              <a:ext uri="{FF2B5EF4-FFF2-40B4-BE49-F238E27FC236}">
                <a16:creationId xmlns:a16="http://schemas.microsoft.com/office/drawing/2014/main" id="{74868B4E-53F0-ABC5-CA79-8B1BBD00B921}"/>
              </a:ext>
            </a:extLst>
          </p:cNvPr>
          <p:cNvSpPr/>
          <p:nvPr/>
        </p:nvSpPr>
        <p:spPr>
          <a:xfrm>
            <a:off x="0" y="0"/>
            <a:ext cx="914400" cy="360"/>
          </a:xfrm>
          <a:prstGeom prst="line">
            <a:avLst/>
          </a:prstGeom>
          <a:ln w="0">
            <a:solidFill>
              <a:srgbClr val="FB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4640" rIns="90000" bIns="-4464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DejaVu Sans"/>
              <a:cs typeface="+mn-cs"/>
            </a:endParaRPr>
          </a:p>
        </p:txBody>
      </p:sp>
      <p:sp>
        <p:nvSpPr>
          <p:cNvPr id="480" name="PlaceHolder 1">
            <a:extLst>
              <a:ext uri="{FF2B5EF4-FFF2-40B4-BE49-F238E27FC236}">
                <a16:creationId xmlns:a16="http://schemas.microsoft.com/office/drawing/2014/main" id="{B5A42768-7341-0C47-F5F7-6D08EB916B65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442800" y="441360"/>
            <a:ext cx="11304720" cy="507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defTabSz="914400">
              <a:lnSpc>
                <a:spcPts val="2639"/>
              </a:lnSpc>
              <a:tabLst>
                <a:tab pos="0" algn="l"/>
              </a:tabLst>
            </a:pPr>
            <a:r>
              <a:rPr lang="de-DE" sz="2200" b="1" u="none" strike="noStrike" dirty="0" err="1">
                <a:solidFill>
                  <a:srgbClr val="00883A"/>
                </a:solidFill>
                <a:effectLst/>
                <a:uFillTx/>
                <a:latin typeface="Arial"/>
                <a:ea typeface="DejaVu Sans"/>
              </a:rPr>
              <a:t>Discrete</a:t>
            </a:r>
            <a:r>
              <a:rPr lang="de-DE" sz="2200" b="1" u="none" strike="noStrike" dirty="0">
                <a:solidFill>
                  <a:srgbClr val="00883A"/>
                </a:solidFill>
                <a:effectLst/>
                <a:uFillTx/>
                <a:latin typeface="Arial"/>
                <a:ea typeface="DejaVu Sans"/>
              </a:rPr>
              <a:t> LIF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Networks</a:t>
            </a:r>
            <a:r>
              <a:rPr lang="de-DE" sz="2200" b="1" u="none" strike="noStrike" dirty="0">
                <a:solidFill>
                  <a:srgbClr val="00883A"/>
                </a:solidFill>
                <a:effectLst/>
                <a:uFillTx/>
                <a:latin typeface="Arial"/>
                <a:ea typeface="DejaVu Sans"/>
              </a:rPr>
              <a:t>: Linear </a:t>
            </a:r>
            <a:r>
              <a:rPr lang="de-DE" sz="2200" b="1" u="none" strike="noStrike" dirty="0" err="1">
                <a:solidFill>
                  <a:srgbClr val="00883A"/>
                </a:solidFill>
                <a:effectLst/>
                <a:uFillTx/>
                <a:latin typeface="Arial"/>
                <a:ea typeface="DejaVu Sans"/>
              </a:rPr>
              <a:t>Regions</a:t>
            </a:r>
            <a:r>
              <a:rPr lang="de-DE" sz="2200" b="1" u="none" strike="noStrike" dirty="0">
                <a:solidFill>
                  <a:srgbClr val="00883A"/>
                </a:solidFill>
                <a:effectLst/>
                <a:uFillTx/>
                <a:latin typeface="Arial"/>
                <a:ea typeface="DejaVu Sans"/>
              </a:rPr>
              <a:t> and</a:t>
            </a:r>
            <a:r>
              <a:rPr lang="fr-FR" sz="2200" dirty="0">
                <a:solidFill>
                  <a:srgbClr val="000000"/>
                </a:solidFill>
                <a:latin typeface="Arial"/>
              </a:rPr>
              <a:t> t</a:t>
            </a:r>
            <a:r>
              <a:rPr lang="de-DE" sz="2200" b="1" u="none" strike="noStrike" dirty="0">
                <a:solidFill>
                  <a:srgbClr val="00883A"/>
                </a:solidFill>
                <a:effectLst/>
                <a:uFillTx/>
                <a:latin typeface="Arial"/>
                <a:ea typeface="DejaVu Sans"/>
              </a:rPr>
              <a:t>he </a:t>
            </a:r>
            <a:r>
              <a:rPr lang="de-DE" sz="2200" b="1" dirty="0" err="1">
                <a:solidFill>
                  <a:srgbClr val="00883A"/>
                </a:solidFill>
                <a:latin typeface="Arial"/>
                <a:ea typeface="DejaVu Sans"/>
              </a:rPr>
              <a:t>R</a:t>
            </a:r>
            <a:r>
              <a:rPr lang="de-DE" sz="2200" b="1" u="none" strike="noStrike" dirty="0" err="1">
                <a:solidFill>
                  <a:srgbClr val="00883A"/>
                </a:solidFill>
                <a:effectLst/>
                <a:uFillTx/>
                <a:latin typeface="Arial"/>
                <a:ea typeface="DejaVu Sans"/>
              </a:rPr>
              <a:t>ole</a:t>
            </a:r>
            <a:r>
              <a:rPr lang="de-DE" sz="2200" b="1" u="none" strike="noStrike" dirty="0">
                <a:solidFill>
                  <a:srgbClr val="00883A"/>
                </a:solidFill>
                <a:effectLst/>
                <a:uFillTx/>
                <a:latin typeface="Arial"/>
                <a:ea typeface="DejaVu Sans"/>
              </a:rPr>
              <a:t> </a:t>
            </a:r>
            <a:r>
              <a:rPr lang="de-DE" sz="2200" b="1" u="none" strike="noStrike" dirty="0" err="1">
                <a:solidFill>
                  <a:srgbClr val="00883A"/>
                </a:solidFill>
                <a:effectLst/>
                <a:uFillTx/>
                <a:latin typeface="Arial"/>
                <a:ea typeface="DejaVu Sans"/>
              </a:rPr>
              <a:t>of</a:t>
            </a:r>
            <a:r>
              <a:rPr lang="de-DE" sz="2200" b="1" u="none" strike="noStrike" dirty="0">
                <a:solidFill>
                  <a:srgbClr val="00883A"/>
                </a:solidFill>
                <a:effectLst/>
                <a:uFillTx/>
                <a:latin typeface="Arial"/>
                <a:ea typeface="DejaVu Sans"/>
              </a:rPr>
              <a:t> </a:t>
            </a:r>
            <a:r>
              <a:rPr lang="de-DE" sz="2200" b="1" dirty="0">
                <a:solidFill>
                  <a:srgbClr val="00883A"/>
                </a:solidFill>
                <a:latin typeface="Arial"/>
                <a:ea typeface="DejaVu Sans"/>
              </a:rPr>
              <a:t>T</a:t>
            </a:r>
            <a:endParaRPr lang="fr-FR" sz="2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defTabSz="914400">
              <a:lnSpc>
                <a:spcPts val="2639"/>
              </a:lnSpc>
              <a:buNone/>
              <a:tabLst>
                <a:tab pos="0" algn="l"/>
              </a:tabLst>
            </a:pPr>
            <a:r>
              <a:rPr lang="de-DE" sz="2200" b="1" u="none" strike="noStrike" dirty="0">
                <a:solidFill>
                  <a:srgbClr val="00883A"/>
                </a:solidFill>
                <a:effectLst/>
                <a:uFillTx/>
                <a:latin typeface="Arial"/>
                <a:ea typeface="DejaVu Sans"/>
              </a:rPr>
              <a:t> </a:t>
            </a:r>
            <a:endParaRPr lang="fr-FR" sz="2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481" name="Grafik 2" descr="Ein Bild, das Grafiken, Grafikdesign, Screenshot, Schrift enthält.&#10;&#10;Automatisch generierte Beschreibung">
            <a:extLst>
              <a:ext uri="{FF2B5EF4-FFF2-40B4-BE49-F238E27FC236}">
                <a16:creationId xmlns:a16="http://schemas.microsoft.com/office/drawing/2014/main" id="{1A56F59B-AA77-0E3E-D1BC-8078F4E40332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1078280" y="322560"/>
            <a:ext cx="767520" cy="8730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86" name="Textplatzhalter 24">
            <a:extLst>
              <a:ext uri="{FF2B5EF4-FFF2-40B4-BE49-F238E27FC236}">
                <a16:creationId xmlns:a16="http://schemas.microsoft.com/office/drawing/2014/main" id="{6F148FAA-D129-5DCE-ABB0-7F5F70A04D92}"/>
              </a:ext>
            </a:extLst>
          </p:cNvPr>
          <p:cNvSpPr/>
          <p:nvPr/>
        </p:nvSpPr>
        <p:spPr>
          <a:xfrm>
            <a:off x="8773200" y="4253760"/>
            <a:ext cx="3256920" cy="1494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1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1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1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2279"/>
              </a:lnSpc>
              <a:spcBef>
                <a:spcPts val="0"/>
              </a:spcBef>
              <a:spcAft>
                <a:spcPts val="110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endParaRPr kumimoji="0" lang="fr-FR" sz="1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2279"/>
              </a:lnSpc>
              <a:spcBef>
                <a:spcPts val="0"/>
              </a:spcBef>
              <a:spcAft>
                <a:spcPts val="110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endParaRPr kumimoji="0" lang="fr-FR" sz="1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7" name="Textplatzhalter 25">
            <a:extLst>
              <a:ext uri="{FF2B5EF4-FFF2-40B4-BE49-F238E27FC236}">
                <a16:creationId xmlns:a16="http://schemas.microsoft.com/office/drawing/2014/main" id="{A1D5B9E0-E01C-62D2-5605-1FCD03B78AF3}"/>
              </a:ext>
            </a:extLst>
          </p:cNvPr>
          <p:cNvSpPr/>
          <p:nvPr/>
        </p:nvSpPr>
        <p:spPr>
          <a:xfrm>
            <a:off x="305640" y="4314240"/>
            <a:ext cx="2876400" cy="1798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1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1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1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1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1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1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2279"/>
              </a:lnSpc>
              <a:spcBef>
                <a:spcPts val="0"/>
              </a:spcBef>
              <a:spcAft>
                <a:spcPts val="110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endParaRPr kumimoji="0" lang="fr-FR" sz="1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2279"/>
              </a:lnSpc>
              <a:spcBef>
                <a:spcPts val="0"/>
              </a:spcBef>
              <a:spcAft>
                <a:spcPts val="110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endParaRPr kumimoji="0" lang="fr-FR" sz="1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2" name="TextBox 5">
            <a:extLst>
              <a:ext uri="{FF2B5EF4-FFF2-40B4-BE49-F238E27FC236}">
                <a16:creationId xmlns:a16="http://schemas.microsoft.com/office/drawing/2014/main" id="{B908A47A-048F-AF45-D5EF-F47CEE3BCD5E}"/>
              </a:ext>
            </a:extLst>
          </p:cNvPr>
          <p:cNvSpPr/>
          <p:nvPr/>
        </p:nvSpPr>
        <p:spPr>
          <a:xfrm>
            <a:off x="2810160" y="3579660"/>
            <a:ext cx="2233800" cy="368640"/>
          </a:xfrm>
          <a:prstGeom prst="rect">
            <a:avLst/>
          </a:pr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T" sz="18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alpha val="1000"/>
                  </a:srgbClr>
                </a:solidFill>
                <a:effectLst/>
                <a:uLnTx/>
                <a:uFillTx/>
                <a:latin typeface="Arial"/>
                <a:ea typeface="DejaVu Sans"/>
                <a:cs typeface="+mn-cs"/>
              </a:rPr>
              <a:t> </a:t>
            </a: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3" name="TextBox 6">
            <a:extLst>
              <a:ext uri="{FF2B5EF4-FFF2-40B4-BE49-F238E27FC236}">
                <a16:creationId xmlns:a16="http://schemas.microsoft.com/office/drawing/2014/main" id="{BB25AAE5-7536-8D1C-290E-23655D63EA6A}"/>
              </a:ext>
            </a:extLst>
          </p:cNvPr>
          <p:cNvSpPr/>
          <p:nvPr/>
        </p:nvSpPr>
        <p:spPr>
          <a:xfrm>
            <a:off x="6526440" y="3579660"/>
            <a:ext cx="2233800" cy="368640"/>
          </a:xfrm>
          <a:prstGeom prst="rect">
            <a:avLst/>
          </a:prstGeom>
          <a:blipFill rotWithShape="0">
            <a:blip r:embed="rId5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T" sz="18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alpha val="1000"/>
                  </a:srgbClr>
                </a:solidFill>
                <a:effectLst/>
                <a:uLnTx/>
                <a:uFillTx/>
                <a:latin typeface="Arial"/>
                <a:ea typeface="DejaVu Sans"/>
                <a:cs typeface="+mn-cs"/>
              </a:rPr>
              <a:t> </a:t>
            </a: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95" name="Picture 3" descr="A colorful lines and a cross&#10;&#10;Description automatically generated with medium confidence">
            <a:extLst>
              <a:ext uri="{FF2B5EF4-FFF2-40B4-BE49-F238E27FC236}">
                <a16:creationId xmlns:a16="http://schemas.microsoft.com/office/drawing/2014/main" id="{E00FF170-9E6B-DF6A-2C7B-308D5D8D059D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2820960" y="1261620"/>
            <a:ext cx="2280240" cy="22802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96" name="Picture 10" descr="A colorful lines on a white background&#10;&#10;Description automatically generated">
            <a:extLst>
              <a:ext uri="{FF2B5EF4-FFF2-40B4-BE49-F238E27FC236}">
                <a16:creationId xmlns:a16="http://schemas.microsoft.com/office/drawing/2014/main" id="{DCBDE01B-7E5C-E3F5-55A7-D6BA3F81D4C5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6483600" y="1254060"/>
            <a:ext cx="2289600" cy="2289600"/>
          </a:xfrm>
          <a:prstGeom prst="rect">
            <a:avLst/>
          </a:prstGeom>
          <a:noFill/>
          <a:ln w="0"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platzhalter 3">
                <a:extLst>
                  <a:ext uri="{FF2B5EF4-FFF2-40B4-BE49-F238E27FC236}">
                    <a16:creationId xmlns:a16="http://schemas.microsoft.com/office/drawing/2014/main" id="{48385956-11A9-1724-6BA9-D6F5B0030AD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7200" y="4102020"/>
                <a:ext cx="11304720" cy="2289600"/>
              </a:xfrm>
              <a:prstGeom prst="rect">
                <a:avLst/>
              </a:prstGeom>
            </p:spPr>
            <p:txBody>
              <a:bodyPr lIns="0" tIns="0" rIns="0" bIns="0"/>
              <a:lstStyle>
                <a:lvl1pPr marL="324000" marR="0" indent="-324000" algn="l" defTabSz="815557" rtl="0" eaLnBrk="1" fontAlgn="auto" latinLnBrk="0" hangingPunct="1">
                  <a:lnSpc>
                    <a:spcPts val="2280"/>
                  </a:lnSpc>
                  <a:spcBef>
                    <a:spcPts val="0"/>
                  </a:spcBef>
                  <a:spcAft>
                    <a:spcPts val="1100"/>
                  </a:spcAft>
                  <a:buClrTx/>
                  <a:buSzPct val="125000"/>
                  <a:buFontTx/>
                  <a:buBlip>
                    <a:blip r:embed="rId8"/>
                  </a:buBlip>
                  <a:tabLst/>
                  <a:defRPr lang="de-DE" sz="1900" kern="1200" baseline="0" smtClean="0">
                    <a:solidFill>
                      <a:schemeClr val="tx2"/>
                    </a:solidFill>
                    <a:effectLst/>
                    <a:latin typeface="+mn-lt"/>
                    <a:ea typeface="+mn-ea"/>
                    <a:cs typeface="+mn-cs"/>
                  </a:defRPr>
                </a:lvl1pPr>
                <a:lvl2pPr marL="611668" indent="-203890" algn="l" defTabSz="815557" rtl="0" eaLnBrk="1" latinLnBrk="0" hangingPunct="1">
                  <a:lnSpc>
                    <a:spcPct val="90000"/>
                  </a:lnSpc>
                  <a:spcBef>
                    <a:spcPts val="446"/>
                  </a:spcBef>
                  <a:buFont typeface="Arial" panose="020B0604020202020204" pitchFamily="34" charset="0"/>
                  <a:buChar char="•"/>
                  <a:defRPr sz="214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19447" indent="-203890" algn="l" defTabSz="815557" rtl="0" eaLnBrk="1" latinLnBrk="0" hangingPunct="1">
                  <a:lnSpc>
                    <a:spcPct val="90000"/>
                  </a:lnSpc>
                  <a:spcBef>
                    <a:spcPts val="446"/>
                  </a:spcBef>
                  <a:buFont typeface="Arial" panose="020B0604020202020204" pitchFamily="34" charset="0"/>
                  <a:buChar char="•"/>
                  <a:defRPr sz="178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427225" indent="-203890" algn="l" defTabSz="815557" rtl="0" eaLnBrk="1" latinLnBrk="0" hangingPunct="1">
                  <a:lnSpc>
                    <a:spcPct val="90000"/>
                  </a:lnSpc>
                  <a:spcBef>
                    <a:spcPts val="446"/>
                  </a:spcBef>
                  <a:buFont typeface="Arial" panose="020B0604020202020204" pitchFamily="34" charset="0"/>
                  <a:buChar char="•"/>
                  <a:defRPr sz="160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35003" indent="-203890" algn="l" defTabSz="815557" rtl="0" eaLnBrk="1" latinLnBrk="0" hangingPunct="1">
                  <a:lnSpc>
                    <a:spcPct val="90000"/>
                  </a:lnSpc>
                  <a:spcBef>
                    <a:spcPts val="446"/>
                  </a:spcBef>
                  <a:buFont typeface="Arial" panose="020B0604020202020204" pitchFamily="34" charset="0"/>
                  <a:buChar char="•"/>
                  <a:defRPr sz="160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42782" indent="-203890" algn="l" defTabSz="815557" rtl="0" eaLnBrk="1" latinLnBrk="0" hangingPunct="1">
                  <a:lnSpc>
                    <a:spcPct val="90000"/>
                  </a:lnSpc>
                  <a:spcBef>
                    <a:spcPts val="446"/>
                  </a:spcBef>
                  <a:buFont typeface="Arial" panose="020B0604020202020204" pitchFamily="34" charset="0"/>
                  <a:buChar char="•"/>
                  <a:defRPr sz="160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650560" indent="-203890" algn="l" defTabSz="815557" rtl="0" eaLnBrk="1" latinLnBrk="0" hangingPunct="1">
                  <a:lnSpc>
                    <a:spcPct val="90000"/>
                  </a:lnSpc>
                  <a:spcBef>
                    <a:spcPts val="446"/>
                  </a:spcBef>
                  <a:buFont typeface="Arial" panose="020B0604020202020204" pitchFamily="34" charset="0"/>
                  <a:buChar char="•"/>
                  <a:defRPr sz="160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058339" indent="-203890" algn="l" defTabSz="815557" rtl="0" eaLnBrk="1" latinLnBrk="0" hangingPunct="1">
                  <a:lnSpc>
                    <a:spcPct val="90000"/>
                  </a:lnSpc>
                  <a:spcBef>
                    <a:spcPts val="446"/>
                  </a:spcBef>
                  <a:buFont typeface="Arial" panose="020B0604020202020204" pitchFamily="34" charset="0"/>
                  <a:buChar char="•"/>
                  <a:defRPr sz="160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466117" indent="-203890" algn="l" defTabSz="815557" rtl="0" eaLnBrk="1" latinLnBrk="0" hangingPunct="1">
                  <a:lnSpc>
                    <a:spcPct val="90000"/>
                  </a:lnSpc>
                  <a:spcBef>
                    <a:spcPts val="446"/>
                  </a:spcBef>
                  <a:buFont typeface="Arial" panose="020B0604020202020204" pitchFamily="34" charset="0"/>
                  <a:buChar char="•"/>
                  <a:defRPr sz="160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lvl="0" indent="0">
                  <a:buNone/>
                  <a:defRPr/>
                </a:pPr>
                <a:r>
                  <a:rPr lang="en-US" sz="2000" b="1" dirty="0">
                    <a:solidFill>
                      <a:srgbClr val="00883A"/>
                    </a:solidFill>
                    <a:latin typeface="Arial" panose="020B0604020202020204" pitchFamily="34" charset="0"/>
                  </a:rPr>
                  <a:t>Observations:</a:t>
                </a: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883A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>
                  <a:defRPr/>
                </a:pPr>
                <a:r>
                  <a:rPr lang="en-US" sz="2000" dirty="0">
                    <a:ea typeface="DejaVu Sans"/>
                  </a:rPr>
                  <a:t>Increasing 𝑇, new regions are created with </a:t>
                </a:r>
                <a:r>
                  <a:rPr lang="en-US" sz="2000" i="1" dirty="0">
                    <a:solidFill>
                      <a:schemeClr val="tx1"/>
                    </a:solidFill>
                    <a:ea typeface="DejaVu Sans"/>
                  </a:rPr>
                  <a:t>parallel hyperplanes </a:t>
                </a:r>
                <a:r>
                  <a:rPr lang="en-US" sz="2000" dirty="0">
                    <a:ea typeface="DejaVu Sans"/>
                  </a:rPr>
                  <a:t>to those when 𝑇=1.</a:t>
                </a:r>
              </a:p>
              <a:p>
                <a:pPr>
                  <a:defRPr/>
                </a:pP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ejaVu Sans"/>
                      </a:rPr>
                      <m:t>|</m:t>
                    </m:r>
                    <m:r>
                      <a:rPr lang="en-US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ℜ</m:t>
                    </m:r>
                    <m:r>
                      <a:rPr lang="en-US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ejaVu Sans"/>
                      </a:rPr>
                      <m:t>|</m:t>
                    </m:r>
                  </m:oMath>
                </a14:m>
                <a:r>
                  <a:rPr lang="en-IT" sz="2000" dirty="0">
                    <a:solidFill>
                      <a:srgbClr val="000000"/>
                    </a:solidFill>
                    <a:ea typeface="DejaVu Sans"/>
                  </a:rPr>
                  <a:t> increases </a:t>
                </a:r>
                <a:r>
                  <a:rPr lang="en-IT" sz="2000" dirty="0">
                    <a:solidFill>
                      <a:srgbClr val="008740"/>
                    </a:solidFill>
                    <a:ea typeface="DejaVu Sans"/>
                  </a:rPr>
                  <a:t>polynomially in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008740"/>
                        </a:solidFill>
                        <a:latin typeface="Cambria Math" panose="02040503050406030204" pitchFamily="18" charset="0"/>
                        <a:ea typeface="DejaVu Sans"/>
                      </a:rPr>
                      <m:t>𝑇</m:t>
                    </m:r>
                  </m:oMath>
                </a14:m>
                <a:r>
                  <a:rPr lang="en-IT" sz="2000" dirty="0">
                    <a:solidFill>
                      <a:srgbClr val="008740"/>
                    </a:solidFill>
                    <a:ea typeface="DejaVu Sans"/>
                  </a:rPr>
                  <a:t> </a:t>
                </a:r>
                <a:r>
                  <a:rPr lang="en-IT" sz="2000" dirty="0">
                    <a:solidFill>
                      <a:srgbClr val="000000"/>
                    </a:solidFill>
                    <a:ea typeface="DejaVu Sans"/>
                  </a:rPr>
                  <a:t>in </a:t>
                </a:r>
                <a:r>
                  <a:rPr lang="de-DE" sz="2000" dirty="0" err="1">
                    <a:solidFill>
                      <a:srgbClr val="000000"/>
                    </a:solidFill>
                    <a:ea typeface="DejaVu Sans"/>
                  </a:rPr>
                  <a:t>discrete</a:t>
                </a:r>
                <a:r>
                  <a:rPr lang="de-DE" sz="2000" dirty="0">
                    <a:solidFill>
                      <a:srgbClr val="000000"/>
                    </a:solidFill>
                    <a:ea typeface="DejaVu Sans"/>
                  </a:rPr>
                  <a:t> </a:t>
                </a:r>
                <a:r>
                  <a:rPr lang="en-IT" sz="2000" dirty="0">
                    <a:solidFill>
                      <a:srgbClr val="000000"/>
                    </a:solidFill>
                    <a:ea typeface="DejaVu Sans"/>
                  </a:rPr>
                  <a:t>LI</a:t>
                </a:r>
                <a:r>
                  <a:rPr lang="de-DE" sz="2000" dirty="0">
                    <a:solidFill>
                      <a:srgbClr val="000000"/>
                    </a:solidFill>
                    <a:ea typeface="DejaVu Sans"/>
                  </a:rPr>
                  <a:t>F </a:t>
                </a:r>
                <a:r>
                  <a:rPr lang="de-DE" sz="2000" dirty="0" err="1">
                    <a:solidFill>
                      <a:srgbClr val="000000"/>
                    </a:solidFill>
                    <a:ea typeface="DejaVu Sans"/>
                  </a:rPr>
                  <a:t>networks</a:t>
                </a:r>
                <a:r>
                  <a:rPr lang="en-IT" sz="2000" dirty="0">
                    <a:solidFill>
                      <a:srgbClr val="000000"/>
                    </a:solidFill>
                    <a:ea typeface="DejaVu Sans"/>
                  </a:rPr>
                  <a:t>.</a:t>
                </a:r>
                <a:endParaRPr lang="de-DE" sz="2000" dirty="0">
                  <a:solidFill>
                    <a:srgbClr val="000000"/>
                  </a:solidFill>
                  <a:ea typeface="DejaVu Sans"/>
                </a:endParaRPr>
              </a:p>
              <a:p>
                <a:pPr>
                  <a:defRPr/>
                </a:pPr>
                <a:r>
                  <a:rPr lang="en-IT" sz="2000" dirty="0">
                    <a:solidFill>
                      <a:srgbClr val="000000"/>
                    </a:solidFill>
                    <a:ea typeface="DejaVu Sans"/>
                  </a:rPr>
                  <a:t>In comparison,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ejaVu Sans"/>
                      </a:rPr>
                      <m:t>|</m:t>
                    </m:r>
                    <m:r>
                      <a:rPr lang="en-US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ℜ</m:t>
                    </m:r>
                    <m:r>
                      <a:rPr lang="en-US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ejaVu Sans"/>
                      </a:rPr>
                      <m:t>|</m:t>
                    </m:r>
                  </m:oMath>
                </a14:m>
                <a:r>
                  <a:rPr lang="en-IT" sz="2000" dirty="0">
                    <a:solidFill>
                      <a:srgbClr val="000000"/>
                    </a:solidFill>
                    <a:ea typeface="DejaVu Sans"/>
                  </a:rPr>
                  <a:t> increases </a:t>
                </a:r>
                <a:r>
                  <a:rPr lang="en-IT" sz="2000" dirty="0">
                    <a:solidFill>
                      <a:srgbClr val="008740"/>
                    </a:solidFill>
                    <a:ea typeface="DejaVu Sans"/>
                  </a:rPr>
                  <a:t>exponentially in the depth</a:t>
                </a:r>
                <a:r>
                  <a:rPr lang="de-DE" sz="2000" dirty="0">
                    <a:solidFill>
                      <a:srgbClr val="008740"/>
                    </a:solidFill>
                    <a:ea typeface="DejaVu Sans"/>
                  </a:rPr>
                  <a:t> </a:t>
                </a:r>
                <a14:m>
                  <m:oMath xmlns:m="http://schemas.openxmlformats.org/officeDocument/2006/math">
                    <m:r>
                      <a:rPr lang="de-DE" sz="2000" b="0" i="1" smtClean="0">
                        <a:solidFill>
                          <a:srgbClr val="008740"/>
                        </a:solidFill>
                        <a:latin typeface="Cambria Math" panose="02040503050406030204" pitchFamily="18" charset="0"/>
                        <a:ea typeface="DejaVu Sans"/>
                      </a:rPr>
                      <m:t>𝐿</m:t>
                    </m:r>
                  </m:oMath>
                </a14:m>
                <a:r>
                  <a:rPr lang="en-IT" sz="2000" dirty="0">
                    <a:solidFill>
                      <a:srgbClr val="000000"/>
                    </a:solidFill>
                    <a:ea typeface="DejaVu Sans"/>
                  </a:rPr>
                  <a:t> in </a:t>
                </a:r>
                <a:r>
                  <a:rPr lang="en-US" sz="2000" dirty="0">
                    <a:solidFill>
                      <a:srgbClr val="000000"/>
                    </a:solidFill>
                    <a:ea typeface="Noto Sans CJK SC"/>
                  </a:rPr>
                  <a:t>classical </a:t>
                </a:r>
                <a:r>
                  <a:rPr lang="en-US" sz="2000" dirty="0" err="1">
                    <a:solidFill>
                      <a:srgbClr val="000000"/>
                    </a:solidFill>
                    <a:ea typeface="Noto Sans CJK SC"/>
                  </a:rPr>
                  <a:t>ReLU</a:t>
                </a:r>
                <a:r>
                  <a:rPr lang="en-US" sz="2000" dirty="0">
                    <a:solidFill>
                      <a:srgbClr val="000000"/>
                    </a:solidFill>
                    <a:ea typeface="Noto Sans CJK SC"/>
                  </a:rPr>
                  <a:t>-neural networks</a:t>
                </a:r>
                <a:r>
                  <a:rPr lang="en-IT" sz="2000" dirty="0">
                    <a:solidFill>
                      <a:srgbClr val="000000"/>
                    </a:solidFill>
                    <a:ea typeface="DejaVu Sans"/>
                  </a:rPr>
                  <a:t>. </a:t>
                </a:r>
                <a:endParaRPr lang="de-DE" sz="2000" dirty="0">
                  <a:solidFill>
                    <a:srgbClr val="000000"/>
                  </a:solidFill>
                  <a:ea typeface="DejaVu Sans"/>
                </a:endParaRPr>
              </a:p>
              <a:p>
                <a:pPr>
                  <a:defRPr/>
                </a:pPr>
                <a:r>
                  <a:rPr lang="en-IT" sz="2000" dirty="0">
                    <a:solidFill>
                      <a:srgbClr val="000000"/>
                    </a:solidFill>
                    <a:ea typeface="DejaVu Sans"/>
                  </a:rPr>
                  <a:t>The depth still plays a role in </a:t>
                </a:r>
                <a:r>
                  <a:rPr lang="de-DE" sz="2000" dirty="0" err="1">
                    <a:solidFill>
                      <a:srgbClr val="000000"/>
                    </a:solidFill>
                    <a:ea typeface="DejaVu Sans"/>
                  </a:rPr>
                  <a:t>discrete</a:t>
                </a:r>
                <a:r>
                  <a:rPr lang="de-DE" sz="2000" dirty="0">
                    <a:solidFill>
                      <a:srgbClr val="000000"/>
                    </a:solidFill>
                    <a:ea typeface="DejaVu Sans"/>
                  </a:rPr>
                  <a:t> </a:t>
                </a:r>
                <a:r>
                  <a:rPr lang="en-IT" sz="2000" dirty="0">
                    <a:solidFill>
                      <a:srgbClr val="000000"/>
                    </a:solidFill>
                    <a:ea typeface="DejaVu Sans"/>
                  </a:rPr>
                  <a:t>LI</a:t>
                </a:r>
                <a:r>
                  <a:rPr lang="de-DE" sz="2000" dirty="0">
                    <a:solidFill>
                      <a:srgbClr val="000000"/>
                    </a:solidFill>
                    <a:ea typeface="DejaVu Sans"/>
                  </a:rPr>
                  <a:t>F </a:t>
                </a:r>
                <a:r>
                  <a:rPr lang="de-DE" sz="2000" dirty="0" err="1">
                    <a:solidFill>
                      <a:srgbClr val="000000"/>
                    </a:solidFill>
                    <a:ea typeface="DejaVu Sans"/>
                  </a:rPr>
                  <a:t>networks</a:t>
                </a:r>
                <a:r>
                  <a:rPr lang="en-IT" sz="2000" dirty="0">
                    <a:solidFill>
                      <a:srgbClr val="000000"/>
                    </a:solidFill>
                    <a:ea typeface="DejaVu Sans"/>
                  </a:rPr>
                  <a:t>: merging regions when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ejaVu Sans"/>
                      </a:rPr>
                      <m:t>L</m:t>
                    </m:r>
                    <m:r>
                      <a:rPr lang="en-US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DejaVu Sans"/>
                      </a:rPr>
                      <m:t>≥2</m:t>
                    </m:r>
                  </m:oMath>
                </a14:m>
                <a:endParaRPr lang="en-IT" sz="2000" dirty="0">
                  <a:solidFill>
                    <a:srgbClr val="000000"/>
                  </a:solidFill>
                  <a:ea typeface="DejaVu Sans"/>
                </a:endParaRPr>
              </a:p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ea typeface="Noto Sans CJK SC"/>
                </a:endParaRPr>
              </a:p>
            </p:txBody>
          </p:sp>
        </mc:Choice>
        <mc:Fallback xmlns="">
          <p:sp>
            <p:nvSpPr>
              <p:cNvPr id="4" name="Textplatzhalter 3">
                <a:extLst>
                  <a:ext uri="{FF2B5EF4-FFF2-40B4-BE49-F238E27FC236}">
                    <a16:creationId xmlns:a16="http://schemas.microsoft.com/office/drawing/2014/main" id="{48385956-11A9-1724-6BA9-D6F5B0030A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4102020"/>
                <a:ext cx="11304720" cy="2289600"/>
              </a:xfrm>
              <a:prstGeom prst="rect">
                <a:avLst/>
              </a:prstGeom>
              <a:blipFill>
                <a:blip r:embed="rId9"/>
                <a:stretch>
                  <a:fillRect l="-1348" t="-4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5668562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B2C3810E-5C88-F017-7E85-ED156A78FA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 descr="Ein Bild, das Grafiken, Grafikdesign, Screenshot, Schrift enthält.&#10;&#10;Automatisch generierte Beschreibung">
            <a:extLst>
              <a:ext uri="{FF2B5EF4-FFF2-40B4-BE49-F238E27FC236}">
                <a16:creationId xmlns:a16="http://schemas.microsoft.com/office/drawing/2014/main" id="{539397BD-36A7-F1AE-D237-8C7A570916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8373" y="322655"/>
            <a:ext cx="769022" cy="874549"/>
          </a:xfrm>
          <a:prstGeom prst="rect">
            <a:avLst/>
          </a:prstGeom>
        </p:spPr>
      </p:pic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6734C7FB-B864-5FE8-10AC-BDAB323626FF}"/>
              </a:ext>
            </a:extLst>
          </p:cNvPr>
          <p:cNvSpPr txBox="1">
            <a:spLocks/>
          </p:cNvSpPr>
          <p:nvPr/>
        </p:nvSpPr>
        <p:spPr>
          <a:xfrm>
            <a:off x="442800" y="441325"/>
            <a:ext cx="11306175" cy="508794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815557" rtl="0" eaLnBrk="1" latinLnBrk="0" hangingPunct="1">
              <a:lnSpc>
                <a:spcPts val="2640"/>
              </a:lnSpc>
              <a:spcBef>
                <a:spcPts val="0"/>
              </a:spcBef>
              <a:buFontTx/>
              <a:buNone/>
              <a:defRPr sz="22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11668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Tx/>
              <a:buNone/>
              <a:defRPr sz="21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944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Tx/>
              <a:buNone/>
              <a:defRPr sz="17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7225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Tx/>
              <a:buNone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5003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Tx/>
              <a:buNone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2782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0560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58339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611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15557" rtl="0" eaLnBrk="1" fontAlgn="auto" latinLnBrk="0" hangingPunct="1">
              <a:lnSpc>
                <a:spcPts val="2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</a:rPr>
              <a:t>S</a:t>
            </a:r>
            <a:r>
              <a:rPr lang="de-DE" sz="2400" dirty="0" err="1"/>
              <a:t>piking</a:t>
            </a:r>
            <a:r>
              <a:rPr lang="de-DE" sz="2400" dirty="0"/>
              <a:t> Neuron Dynamics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883A"/>
              </a:solidFill>
              <a:effectLst/>
              <a:uLnTx/>
              <a:uFillTx/>
            </a:endParaRPr>
          </a:p>
        </p:txBody>
      </p:sp>
      <p:pic>
        <p:nvPicPr>
          <p:cNvPr id="3" name="Grafik 2" descr="Ein Bild, das Fraktalkunst, Wirbellose, Licht, Schlangenstern enthält.&#10;&#10;KI-generierte Inhalte können fehlerhaft sein.">
            <a:extLst>
              <a:ext uri="{FF2B5EF4-FFF2-40B4-BE49-F238E27FC236}">
                <a16:creationId xmlns:a16="http://schemas.microsoft.com/office/drawing/2014/main" id="{1C86B1F7-F901-8B67-08DE-ADCBAE76B6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360" y="921671"/>
            <a:ext cx="3328830" cy="1872467"/>
          </a:xfrm>
          <a:prstGeom prst="rect">
            <a:avLst/>
          </a:prstGeom>
        </p:spPr>
      </p:pic>
      <p:sp>
        <p:nvSpPr>
          <p:cNvPr id="6" name="Textplatzhalter 3">
            <a:extLst>
              <a:ext uri="{FF2B5EF4-FFF2-40B4-BE49-F238E27FC236}">
                <a16:creationId xmlns:a16="http://schemas.microsoft.com/office/drawing/2014/main" id="{B08DA1E3-4E16-0822-2154-040CC3E0CFAB}"/>
              </a:ext>
            </a:extLst>
          </p:cNvPr>
          <p:cNvSpPr txBox="1">
            <a:spLocks/>
          </p:cNvSpPr>
          <p:nvPr/>
        </p:nvSpPr>
        <p:spPr>
          <a:xfrm>
            <a:off x="442800" y="1085995"/>
            <a:ext cx="10579509" cy="2227476"/>
          </a:xfrm>
          <a:prstGeom prst="rect">
            <a:avLst/>
          </a:prstGeom>
        </p:spPr>
        <p:txBody>
          <a:bodyPr lIns="0" tIns="0" rIns="0" bIns="0"/>
          <a:lstStyle>
            <a:lvl1pPr marL="324000" marR="0" indent="-32400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Blip>
                <a:blip r:embed="rId5"/>
              </a:buBlip>
              <a:tabLst/>
              <a:defRPr lang="de-DE" sz="1900" kern="1200" baseline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  <a:lvl2pPr marL="611668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21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944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7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7225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5003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2782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0560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58339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611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Family of Models:</a:t>
            </a:r>
          </a:p>
          <a:p>
            <a:pPr>
              <a:defRPr/>
            </a:pPr>
            <a:r>
              <a:rPr lang="de-DE" sz="2000" dirty="0">
                <a:solidFill>
                  <a:srgbClr val="000000"/>
                </a:solidFill>
                <a:ea typeface="Noto Sans CJK SC"/>
              </a:rPr>
              <a:t>Spike Response Model</a:t>
            </a:r>
          </a:p>
          <a:p>
            <a:pPr>
              <a:defRPr/>
            </a:pPr>
            <a:r>
              <a:rPr lang="en-US" sz="2000" dirty="0">
                <a:solidFill>
                  <a:srgbClr val="000000"/>
                </a:solidFill>
                <a:ea typeface="Noto Sans CJK SC"/>
              </a:rPr>
              <a:t>Leaky-Integrate-and-Fire (LIF) Model</a:t>
            </a:r>
          </a:p>
          <a:p>
            <a:pPr>
              <a:defRPr/>
            </a:pPr>
            <a:r>
              <a:rPr lang="de-DE" sz="2000" dirty="0" err="1"/>
              <a:t>Biophysical</a:t>
            </a:r>
            <a:r>
              <a:rPr lang="de-DE" sz="2000" dirty="0"/>
              <a:t> Models</a:t>
            </a:r>
          </a:p>
          <a:p>
            <a:pPr>
              <a:defRPr/>
            </a:pPr>
            <a:r>
              <a:rPr lang="de-DE" sz="2000" dirty="0">
                <a:solidFill>
                  <a:srgbClr val="000000"/>
                </a:solidFill>
                <a:ea typeface="Noto Sans CJK SC"/>
              </a:rPr>
              <a:t>…</a:t>
            </a:r>
            <a:endParaRPr lang="en-US" sz="2000" dirty="0">
              <a:solidFill>
                <a:srgbClr val="000000"/>
              </a:solidFill>
              <a:ea typeface="Noto Sans CJK SC"/>
            </a:endParaRPr>
          </a:p>
        </p:txBody>
      </p:sp>
      <p:sp>
        <p:nvSpPr>
          <p:cNvPr id="7" name="Textplatzhalter 3">
            <a:extLst>
              <a:ext uri="{FF2B5EF4-FFF2-40B4-BE49-F238E27FC236}">
                <a16:creationId xmlns:a16="http://schemas.microsoft.com/office/drawing/2014/main" id="{70267FFA-1FFA-A0A7-E928-595EE5260F6C}"/>
              </a:ext>
            </a:extLst>
          </p:cNvPr>
          <p:cNvSpPr txBox="1">
            <a:spLocks/>
          </p:cNvSpPr>
          <p:nvPr/>
        </p:nvSpPr>
        <p:spPr>
          <a:xfrm>
            <a:off x="442799" y="3456721"/>
            <a:ext cx="10579509" cy="1445342"/>
          </a:xfrm>
          <a:prstGeom prst="rect">
            <a:avLst/>
          </a:prstGeom>
        </p:spPr>
        <p:txBody>
          <a:bodyPr lIns="0" tIns="0" rIns="0" bIns="0"/>
          <a:lstStyle>
            <a:lvl1pPr marL="324000" marR="0" indent="-32400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Blip>
                <a:blip r:embed="rId5"/>
              </a:buBlip>
              <a:tabLst/>
              <a:defRPr lang="de-DE" sz="1900" kern="1200" baseline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  <a:lvl2pPr marL="611668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21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944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7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7225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5003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2782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0560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58339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611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None/>
              <a:tabLst/>
              <a:defRPr/>
            </a:pPr>
            <a:r>
              <a:rPr lang="en-US" sz="2000" b="1" dirty="0">
                <a:solidFill>
                  <a:srgbClr val="00883A"/>
                </a:solidFill>
                <a:latin typeface="Arial" panose="020B0604020202020204" pitchFamily="34" charset="0"/>
              </a:rPr>
              <a:t>Some Results for the LIF-Model (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/>
                <a:ea typeface="DejaVu Sans"/>
                <a:cs typeface="+mn-cs"/>
              </a:rPr>
              <a:t>Nguyen, Araya,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/>
                <a:ea typeface="DejaVu Sans"/>
                <a:cs typeface="+mn-cs"/>
              </a:rPr>
              <a:t>Fono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/>
                <a:ea typeface="DejaVu Sans"/>
                <a:cs typeface="+mn-cs"/>
              </a:rPr>
              <a:t>, Kutyniok; 2025)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</a:t>
            </a:r>
          </a:p>
          <a:p>
            <a:pPr>
              <a:defRPr/>
            </a:pPr>
            <a:r>
              <a:rPr lang="en-US" sz="2000" i="1" dirty="0">
                <a:solidFill>
                  <a:srgbClr val="008740"/>
                </a:solidFill>
                <a:ea typeface="DejaVu Sans"/>
              </a:rPr>
              <a:t>Optimal approximation rates</a:t>
            </a:r>
            <a:r>
              <a:rPr lang="en-US" sz="2000" i="1" dirty="0">
                <a:solidFill>
                  <a:srgbClr val="00B050"/>
                </a:solidFill>
                <a:ea typeface="DejaVu Sans"/>
              </a:rPr>
              <a:t> </a:t>
            </a:r>
            <a:r>
              <a:rPr lang="en-US" sz="2000" i="1" dirty="0">
                <a:solidFill>
                  <a:schemeClr val="tx1"/>
                </a:solidFill>
                <a:ea typeface="DejaVu Sans"/>
              </a:rPr>
              <a:t>for function approximation </a:t>
            </a:r>
            <a:r>
              <a:rPr lang="en-US" sz="2000" dirty="0">
                <a:solidFill>
                  <a:srgbClr val="000000"/>
                </a:solidFill>
                <a:ea typeface="DejaVu Sans"/>
              </a:rPr>
              <a:t>in terms of width. </a:t>
            </a:r>
          </a:p>
          <a:p>
            <a:pPr>
              <a:defRPr/>
            </a:pPr>
            <a:r>
              <a:rPr lang="en-US" sz="2000" i="1" dirty="0">
                <a:solidFill>
                  <a:srgbClr val="008740"/>
                </a:solidFill>
                <a:ea typeface="DejaVu Sans"/>
              </a:rPr>
              <a:t>Optimal approximation rates</a:t>
            </a:r>
            <a:r>
              <a:rPr lang="en-US" sz="2000" i="1" dirty="0">
                <a:solidFill>
                  <a:srgbClr val="00B050"/>
                </a:solidFill>
                <a:ea typeface="DejaVu Sans"/>
              </a:rPr>
              <a:t> </a:t>
            </a:r>
            <a:r>
              <a:rPr lang="de-DE" sz="2000" dirty="0" err="1">
                <a:solidFill>
                  <a:srgbClr val="000000"/>
                </a:solidFill>
                <a:ea typeface="DejaVu Sans"/>
              </a:rPr>
              <a:t>for</a:t>
            </a:r>
            <a:r>
              <a:rPr lang="de-DE" sz="2000" dirty="0">
                <a:solidFill>
                  <a:srgbClr val="000000"/>
                </a:solidFill>
                <a:ea typeface="DejaVu Sans"/>
              </a:rPr>
              <a:t> maximal </a:t>
            </a:r>
            <a:r>
              <a:rPr lang="de-DE" sz="2000" dirty="0" err="1">
                <a:solidFill>
                  <a:srgbClr val="000000"/>
                </a:solidFill>
                <a:ea typeface="DejaVu Sans"/>
              </a:rPr>
              <a:t>number</a:t>
            </a:r>
            <a:r>
              <a:rPr lang="de-DE" sz="2000" dirty="0">
                <a:solidFill>
                  <a:srgbClr val="000000"/>
                </a:solidFill>
                <a:ea typeface="DejaVu Sans"/>
              </a:rPr>
              <a:t> </a:t>
            </a:r>
            <a:r>
              <a:rPr lang="de-DE" sz="2000" dirty="0" err="1">
                <a:solidFill>
                  <a:srgbClr val="000000"/>
                </a:solidFill>
                <a:ea typeface="DejaVu Sans"/>
              </a:rPr>
              <a:t>of</a:t>
            </a:r>
            <a:r>
              <a:rPr lang="de-DE" sz="2000" dirty="0">
                <a:solidFill>
                  <a:srgbClr val="000000"/>
                </a:solidFill>
                <a:ea typeface="DejaVu Sans"/>
              </a:rPr>
              <a:t> </a:t>
            </a:r>
            <a:r>
              <a:rPr lang="de-DE" sz="2000" dirty="0" err="1">
                <a:solidFill>
                  <a:srgbClr val="000000"/>
                </a:solidFill>
                <a:ea typeface="DejaVu Sans"/>
              </a:rPr>
              <a:t>regions</a:t>
            </a:r>
            <a:r>
              <a:rPr lang="de-DE" sz="2000" dirty="0">
                <a:solidFill>
                  <a:srgbClr val="000000"/>
                </a:solidFill>
                <a:ea typeface="DejaVu Sans"/>
              </a:rPr>
              <a:t>.</a:t>
            </a:r>
            <a:endParaRPr lang="de-DE" sz="2000" dirty="0"/>
          </a:p>
          <a:p>
            <a:pPr>
              <a:defRPr/>
            </a:pPr>
            <a:endParaRPr lang="en-US" sz="2000" i="1" dirty="0">
              <a:solidFill>
                <a:schemeClr val="tx1"/>
              </a:solidFill>
              <a:ea typeface="Noto Sans CJK SC"/>
            </a:endParaRPr>
          </a:p>
        </p:txBody>
      </p:sp>
      <p:pic>
        <p:nvPicPr>
          <p:cNvPr id="2" name="Picture 10" descr="A colorful lines on a white background&#10;&#10;Description automatically generated">
            <a:extLst>
              <a:ext uri="{FF2B5EF4-FFF2-40B4-BE49-F238E27FC236}">
                <a16:creationId xmlns:a16="http://schemas.microsoft.com/office/drawing/2014/main" id="{BD032FD2-E2E5-CB87-93B6-85A921F34A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/>
        </p:blipFill>
        <p:spPr>
          <a:xfrm>
            <a:off x="9573775" y="3281858"/>
            <a:ext cx="1445342" cy="1445342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85230B5-283C-C965-719E-DD29F8898A07}"/>
              </a:ext>
            </a:extLst>
          </p:cNvPr>
          <p:cNvSpPr txBox="1">
            <a:spLocks/>
          </p:cNvSpPr>
          <p:nvPr/>
        </p:nvSpPr>
        <p:spPr>
          <a:xfrm>
            <a:off x="439608" y="4990001"/>
            <a:ext cx="11152624" cy="1445342"/>
          </a:xfrm>
          <a:prstGeom prst="rect">
            <a:avLst/>
          </a:prstGeom>
        </p:spPr>
        <p:txBody>
          <a:bodyPr lIns="0" tIns="0" rIns="0" bIns="0"/>
          <a:lstStyle>
            <a:lvl1pPr marL="324000" marR="0" indent="-32400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Blip>
                <a:blip r:embed="rId5"/>
              </a:buBlip>
              <a:tabLst/>
              <a:defRPr lang="de-DE" sz="1900" kern="1200" baseline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  <a:lvl2pPr marL="611668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21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944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7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7225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5003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2782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0560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58339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611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None/>
              <a:tabLst/>
              <a:defRPr/>
            </a:pPr>
            <a:r>
              <a:rPr lang="en-US" sz="2000" b="1" dirty="0">
                <a:solidFill>
                  <a:srgbClr val="00883A"/>
                </a:solidFill>
                <a:latin typeface="Arial" panose="020B0604020202020204" pitchFamily="34" charset="0"/>
              </a:rPr>
              <a:t>Some Next Steps: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883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>
              <a:defRPr/>
            </a:pPr>
            <a:r>
              <a:rPr lang="en-US" sz="2000" dirty="0">
                <a:ea typeface="DejaVu Sans"/>
              </a:rPr>
              <a:t>Analysis of </a:t>
            </a:r>
            <a:r>
              <a:rPr lang="en-US" sz="2000" i="1" dirty="0">
                <a:solidFill>
                  <a:srgbClr val="008740"/>
                </a:solidFill>
                <a:ea typeface="DejaVu Sans"/>
              </a:rPr>
              <a:t>energy consumption </a:t>
            </a:r>
            <a:r>
              <a:rPr lang="en-US" sz="2000" dirty="0">
                <a:ea typeface="DejaVu Sans"/>
              </a:rPr>
              <a:t>of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023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classical neural networks versus spiking networks.</a:t>
            </a:r>
            <a:endParaRPr lang="en-US" sz="2000" dirty="0">
              <a:solidFill>
                <a:srgbClr val="000000"/>
              </a:solidFill>
              <a:ea typeface="DejaVu Sans"/>
            </a:endParaRPr>
          </a:p>
          <a:p>
            <a:pPr>
              <a:defRPr/>
            </a:pPr>
            <a:r>
              <a:rPr lang="de-DE" sz="2000" dirty="0"/>
              <a:t>Study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i="1" dirty="0" err="1">
                <a:solidFill>
                  <a:srgbClr val="008740"/>
                </a:solidFill>
              </a:rPr>
              <a:t>optimality</a:t>
            </a:r>
            <a:r>
              <a:rPr lang="de-DE" sz="2000" i="1" dirty="0">
                <a:solidFill>
                  <a:srgbClr val="008740"/>
                </a:solidFill>
              </a:rPr>
              <a:t> </a:t>
            </a:r>
            <a:r>
              <a:rPr lang="de-DE" sz="2000" i="1" dirty="0" err="1">
                <a:solidFill>
                  <a:srgbClr val="008740"/>
                </a:solidFill>
              </a:rPr>
              <a:t>of</a:t>
            </a:r>
            <a:r>
              <a:rPr lang="de-DE" sz="2000" i="1" dirty="0">
                <a:solidFill>
                  <a:srgbClr val="008740"/>
                </a:solidFill>
              </a:rPr>
              <a:t> different </a:t>
            </a:r>
            <a:r>
              <a:rPr lang="de-DE" sz="2000" i="1" dirty="0" err="1">
                <a:solidFill>
                  <a:srgbClr val="008740"/>
                </a:solidFill>
              </a:rPr>
              <a:t>models</a:t>
            </a:r>
            <a:r>
              <a:rPr lang="de-DE" sz="2000" i="1" dirty="0">
                <a:solidFill>
                  <a:srgbClr val="008740"/>
                </a:solidFill>
              </a:rPr>
              <a:t> </a:t>
            </a:r>
            <a:r>
              <a:rPr lang="de-DE" sz="2000" dirty="0" err="1"/>
              <a:t>adapted</a:t>
            </a:r>
            <a:r>
              <a:rPr lang="de-DE" sz="2000" dirty="0"/>
              <a:t> </a:t>
            </a:r>
            <a:r>
              <a:rPr lang="de-DE" sz="2000" dirty="0" err="1"/>
              <a:t>to</a:t>
            </a:r>
            <a:r>
              <a:rPr lang="de-DE" sz="2000" dirty="0"/>
              <a:t> </a:t>
            </a:r>
            <a:r>
              <a:rPr lang="de-DE" sz="2000" dirty="0" err="1"/>
              <a:t>neuromorphic</a:t>
            </a:r>
            <a:r>
              <a:rPr lang="de-DE" sz="2000" dirty="0"/>
              <a:t> </a:t>
            </a:r>
            <a:r>
              <a:rPr lang="de-DE" sz="2000" dirty="0" err="1"/>
              <a:t>chips</a:t>
            </a:r>
            <a:r>
              <a:rPr lang="de-DE" sz="2000" dirty="0"/>
              <a:t>.</a:t>
            </a:r>
          </a:p>
          <a:p>
            <a:pPr>
              <a:defRPr/>
            </a:pPr>
            <a:endParaRPr lang="en-US" sz="2000" i="1" dirty="0">
              <a:solidFill>
                <a:schemeClr val="tx1"/>
              </a:solidFill>
              <a:ea typeface="Noto Sans CJK SC"/>
            </a:endParaRPr>
          </a:p>
        </p:txBody>
      </p:sp>
    </p:spTree>
    <p:extLst>
      <p:ext uri="{BB962C8B-B14F-4D97-AF65-F5344CB8AC3E}">
        <p14:creationId xmlns:p14="http://schemas.microsoft.com/office/powerpoint/2010/main" val="4151688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8FB288-BB82-A9D7-33A2-A855D876ED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2F3FAC1-F42F-9F71-9DCD-8438204054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2800" y="441325"/>
            <a:ext cx="11306175" cy="508794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Challenges in </a:t>
            </a:r>
            <a:r>
              <a:rPr lang="de-DE" dirty="0" err="1"/>
              <a:t>Artificial</a:t>
            </a:r>
            <a:r>
              <a:rPr lang="de-DE" dirty="0"/>
              <a:t> </a:t>
            </a:r>
            <a:r>
              <a:rPr lang="de-DE" dirty="0" err="1"/>
              <a:t>Intelligence</a:t>
            </a:r>
            <a:r>
              <a:rPr lang="de-DE" dirty="0"/>
              <a:t>: </a:t>
            </a:r>
            <a:r>
              <a:rPr lang="de-DE" dirty="0" err="1"/>
              <a:t>Sustainability</a:t>
            </a:r>
            <a:r>
              <a:rPr lang="de-DE" dirty="0"/>
              <a:t> / Energy Efficiency</a:t>
            </a:r>
          </a:p>
        </p:txBody>
      </p:sp>
      <p:pic>
        <p:nvPicPr>
          <p:cNvPr id="4" name="Grafik 3" descr="Ein Bild, das Grafiken, Grafikdesign, Screenshot, Schrift enthält.&#10;&#10;Automatisch generierte Beschreibung">
            <a:extLst>
              <a:ext uri="{FF2B5EF4-FFF2-40B4-BE49-F238E27FC236}">
                <a16:creationId xmlns:a16="http://schemas.microsoft.com/office/drawing/2014/main" id="{E7220E1C-1563-6380-F13A-9A1C124012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8373" y="322655"/>
            <a:ext cx="769022" cy="874549"/>
          </a:xfrm>
          <a:prstGeom prst="rect">
            <a:avLst/>
          </a:prstGeom>
        </p:spPr>
      </p:pic>
      <p:grpSp>
        <p:nvGrpSpPr>
          <p:cNvPr id="36" name="Group 7">
            <a:extLst>
              <a:ext uri="{FF2B5EF4-FFF2-40B4-BE49-F238E27FC236}">
                <a16:creationId xmlns:a16="http://schemas.microsoft.com/office/drawing/2014/main" id="{A7A992AA-E4E1-95AC-B34D-85B01433DAC9}"/>
              </a:ext>
            </a:extLst>
          </p:cNvPr>
          <p:cNvGrpSpPr/>
          <p:nvPr/>
        </p:nvGrpSpPr>
        <p:grpSpPr>
          <a:xfrm>
            <a:off x="1483360" y="1678277"/>
            <a:ext cx="8484905" cy="3941084"/>
            <a:chOff x="-76199" y="-1137"/>
            <a:chExt cx="12277098" cy="6890922"/>
          </a:xfrm>
        </p:grpSpPr>
        <p:pic>
          <p:nvPicPr>
            <p:cNvPr id="37" name="Picture 10">
              <a:extLst>
                <a:ext uri="{FF2B5EF4-FFF2-40B4-BE49-F238E27FC236}">
                  <a16:creationId xmlns:a16="http://schemas.microsoft.com/office/drawing/2014/main" id="{732AF41C-A5B8-752C-21DF-EC99F12B07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36" r="41979"/>
            <a:stretch/>
          </p:blipFill>
          <p:spPr>
            <a:xfrm>
              <a:off x="-76199" y="0"/>
              <a:ext cx="8165122" cy="6889785"/>
            </a:xfrm>
            <a:prstGeom prst="rect">
              <a:avLst/>
            </a:prstGeom>
          </p:spPr>
        </p:pic>
        <p:pic>
          <p:nvPicPr>
            <p:cNvPr id="38" name="Picture 11">
              <a:extLst>
                <a:ext uri="{FF2B5EF4-FFF2-40B4-BE49-F238E27FC236}">
                  <a16:creationId xmlns:a16="http://schemas.microsoft.com/office/drawing/2014/main" id="{5D016350-67B9-79CA-4944-02F5CD3360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67" r="41979"/>
            <a:stretch/>
          </p:blipFill>
          <p:spPr>
            <a:xfrm flipH="1">
              <a:off x="8051601" y="-1137"/>
              <a:ext cx="4149298" cy="6889785"/>
            </a:xfrm>
            <a:prstGeom prst="rect">
              <a:avLst/>
            </a:prstGeom>
          </p:spPr>
        </p:pic>
      </p:grpSp>
      <p:pic>
        <p:nvPicPr>
          <p:cNvPr id="6" name="Picture 4">
            <a:extLst>
              <a:ext uri="{FF2B5EF4-FFF2-40B4-BE49-F238E27FC236}">
                <a16:creationId xmlns:a16="http://schemas.microsoft.com/office/drawing/2014/main" id="{E9B13B52-B14F-CFDB-939F-280B815528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009" y="2065573"/>
            <a:ext cx="8063734" cy="3454105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42350934-08AE-5F7A-B945-A3CAD8C621AC}"/>
              </a:ext>
            </a:extLst>
          </p:cNvPr>
          <p:cNvSpPr txBox="1"/>
          <p:nvPr/>
        </p:nvSpPr>
        <p:spPr>
          <a:xfrm>
            <a:off x="1405339" y="5804027"/>
            <a:ext cx="94211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defRPr/>
            </a:pPr>
            <a:r>
              <a:rPr lang="de-DE" sz="1200" dirty="0">
                <a:solidFill>
                  <a:srgbClr val="232323"/>
                </a:solidFill>
                <a:latin typeface="Arial" panose="020B0604020202020204"/>
              </a:rPr>
              <a:t>Source: </a:t>
            </a:r>
            <a:r>
              <a:rPr lang="en-US" sz="1200" dirty="0">
                <a:solidFill>
                  <a:srgbClr val="232323"/>
                </a:solidFill>
                <a:latin typeface="Arial" panose="020B0604020202020204"/>
              </a:rPr>
              <a:t>Decadal Plan of the Semiconductor Research Corporation for the Biden (US) Administration, 2021</a:t>
            </a:r>
            <a:endParaRPr lang="de-DE" sz="1200" i="1" dirty="0">
              <a:solidFill>
                <a:srgbClr val="00883A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0506721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FEBAAC-BD3F-FA3E-32AE-0F9909CEF9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rafik 33" descr="Ein Bild, das Text, Schrift, Grafiken, Logo enthält.&#10;&#10;KI-generierte Inhalte können fehlerhaft sein.">
            <a:extLst>
              <a:ext uri="{FF2B5EF4-FFF2-40B4-BE49-F238E27FC236}">
                <a16:creationId xmlns:a16="http://schemas.microsoft.com/office/drawing/2014/main" id="{18E56E8D-CB36-644A-48B5-CE5A99325F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584" y="17048"/>
            <a:ext cx="3131468" cy="1252587"/>
          </a:xfrm>
          <a:prstGeom prst="rect">
            <a:avLst/>
          </a:prstGeom>
        </p:spPr>
      </p:pic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7342F44-5DA3-3B3F-D5AE-2F69CAF205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2800" y="441325"/>
            <a:ext cx="11306175" cy="508794"/>
          </a:xfrm>
        </p:spPr>
        <p:txBody>
          <a:bodyPr/>
          <a:lstStyle/>
          <a:p>
            <a:r>
              <a:rPr lang="de-DE" dirty="0"/>
              <a:t>Vision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our</a:t>
            </a:r>
            <a:r>
              <a:rPr lang="de-DE" dirty="0"/>
              <a:t> 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Project</a:t>
            </a:r>
            <a:endParaRPr lang="de-DE" dirty="0"/>
          </a:p>
        </p:txBody>
      </p:sp>
      <p:pic>
        <p:nvPicPr>
          <p:cNvPr id="4" name="Grafik 3" descr="Ein Bild, das Grafiken, Grafikdesign, Screenshot, Schrift enthält.&#10;&#10;Automatisch generierte Beschreibung">
            <a:extLst>
              <a:ext uri="{FF2B5EF4-FFF2-40B4-BE49-F238E27FC236}">
                <a16:creationId xmlns:a16="http://schemas.microsoft.com/office/drawing/2014/main" id="{27744A79-FB8C-E5A0-58D0-1635E5EF80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8373" y="322655"/>
            <a:ext cx="769022" cy="874549"/>
          </a:xfrm>
          <a:prstGeom prst="rect">
            <a:avLst/>
          </a:prstGeom>
        </p:spPr>
      </p:pic>
      <p:pic>
        <p:nvPicPr>
          <p:cNvPr id="28" name="Grafik 27" descr="Ein Bild, das Text, Grafikdesign, Schrift, Grafiken enthält.&#10;&#10;Automatisch generierte Beschreibung">
            <a:extLst>
              <a:ext uri="{FF2B5EF4-FFF2-40B4-BE49-F238E27FC236}">
                <a16:creationId xmlns:a16="http://schemas.microsoft.com/office/drawing/2014/main" id="{6D096278-3C31-B46D-EBF3-D5E267A6A7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524" y="6138550"/>
            <a:ext cx="3867574" cy="556249"/>
          </a:xfrm>
          <a:prstGeom prst="rect">
            <a:avLst/>
          </a:prstGeom>
        </p:spPr>
      </p:pic>
      <p:pic>
        <p:nvPicPr>
          <p:cNvPr id="29" name="Grafik 28" descr="Ein Bild, das Text, Schrift, Screenshot, Grafiken enthält.&#10;&#10;Automatisch generierte Beschreibung">
            <a:extLst>
              <a:ext uri="{FF2B5EF4-FFF2-40B4-BE49-F238E27FC236}">
                <a16:creationId xmlns:a16="http://schemas.microsoft.com/office/drawing/2014/main" id="{4D3213CE-E96A-41E3-CF88-6AB54ECCA7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5932" y="6263492"/>
            <a:ext cx="2887357" cy="394605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AC674CAD-0107-5B03-74A8-DA710D683914}"/>
              </a:ext>
            </a:extLst>
          </p:cNvPr>
          <p:cNvSpPr/>
          <p:nvPr/>
        </p:nvSpPr>
        <p:spPr>
          <a:xfrm>
            <a:off x="2587752" y="1229541"/>
            <a:ext cx="7050024" cy="1555800"/>
          </a:xfrm>
          <a:prstGeom prst="rect">
            <a:avLst/>
          </a:prstGeom>
          <a:solidFill>
            <a:srgbClr val="00883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platzhalter 3">
            <a:extLst>
              <a:ext uri="{FF2B5EF4-FFF2-40B4-BE49-F238E27FC236}">
                <a16:creationId xmlns:a16="http://schemas.microsoft.com/office/drawing/2014/main" id="{97C44FD1-CC6E-F8AE-04E5-AAF012D68F3D}"/>
              </a:ext>
            </a:extLst>
          </p:cNvPr>
          <p:cNvSpPr txBox="1">
            <a:spLocks/>
          </p:cNvSpPr>
          <p:nvPr/>
        </p:nvSpPr>
        <p:spPr>
          <a:xfrm>
            <a:off x="2596896" y="1361875"/>
            <a:ext cx="7050024" cy="1291132"/>
          </a:xfrm>
          <a:prstGeom prst="rect">
            <a:avLst/>
          </a:prstGeom>
        </p:spPr>
        <p:txBody>
          <a:bodyPr lIns="0" tIns="0" rIns="0" bIns="0"/>
          <a:lstStyle>
            <a:lvl1pPr marL="324000" marR="0" indent="-32400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Blip>
                <a:blip r:embed="rId7"/>
              </a:buBlip>
              <a:tabLst/>
              <a:defRPr lang="de-DE" sz="1900" kern="1200" baseline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  <a:lvl2pPr marL="611668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21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944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7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7225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5003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2782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0560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58339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611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Aft>
                <a:spcPts val="300"/>
              </a:spcAft>
              <a:buNone/>
              <a:defRPr/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</a:rPr>
              <a:t>Comprehensive theory-driven framework </a:t>
            </a:r>
          </a:p>
          <a:p>
            <a:pPr marL="0" lvl="0" indent="0" algn="ctr">
              <a:spcAft>
                <a:spcPts val="300"/>
              </a:spcAft>
              <a:buNone/>
              <a:defRPr/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</a:rPr>
              <a:t>for next generation (Green) AI-systems: </a:t>
            </a:r>
          </a:p>
          <a:p>
            <a:pPr marL="0" lvl="0" indent="0" algn="ctr">
              <a:spcAft>
                <a:spcPts val="300"/>
              </a:spcAft>
              <a:buNone/>
              <a:defRPr/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</a:rPr>
              <a:t>Optimally application-adapted hard-software combinations for maximal energy-efficiency </a:t>
            </a:r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</a:rPr>
              <a:t>and reliability!   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271F80BC-663E-A6D0-7BE3-58E6AB7420C6}"/>
              </a:ext>
            </a:extLst>
          </p:cNvPr>
          <p:cNvSpPr/>
          <p:nvPr/>
        </p:nvSpPr>
        <p:spPr>
          <a:xfrm>
            <a:off x="367813" y="4173500"/>
            <a:ext cx="3684348" cy="1291132"/>
          </a:xfrm>
          <a:prstGeom prst="rect">
            <a:avLst/>
          </a:prstGeom>
          <a:solidFill>
            <a:srgbClr val="00883A">
              <a:alpha val="20000"/>
            </a:srgb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platzhalter 3">
            <a:extLst>
              <a:ext uri="{FF2B5EF4-FFF2-40B4-BE49-F238E27FC236}">
                <a16:creationId xmlns:a16="http://schemas.microsoft.com/office/drawing/2014/main" id="{71D6EF8D-9C66-8F1E-515A-E43DAF939153}"/>
              </a:ext>
            </a:extLst>
          </p:cNvPr>
          <p:cNvSpPr txBox="1">
            <a:spLocks/>
          </p:cNvSpPr>
          <p:nvPr/>
        </p:nvSpPr>
        <p:spPr>
          <a:xfrm>
            <a:off x="480745" y="4412956"/>
            <a:ext cx="3757501" cy="959653"/>
          </a:xfrm>
          <a:prstGeom prst="rect">
            <a:avLst/>
          </a:prstGeom>
        </p:spPr>
        <p:txBody>
          <a:bodyPr lIns="0" tIns="0" rIns="0" bIns="0"/>
          <a:lstStyle>
            <a:lvl1pPr marL="324000" marR="0" indent="-32400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Blip>
                <a:blip r:embed="rId7"/>
              </a:buBlip>
              <a:tabLst/>
              <a:defRPr lang="de-DE" sz="1900" kern="1200" baseline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  <a:lvl2pPr marL="611668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21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944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7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7225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5003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2782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0560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58339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611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Aft>
                <a:spcPts val="300"/>
              </a:spcAft>
              <a:buNone/>
              <a:defRPr/>
            </a:pPr>
            <a:r>
              <a:rPr lang="en-US" sz="1700" b="1" dirty="0">
                <a:solidFill>
                  <a:srgbClr val="00883A"/>
                </a:solidFill>
                <a:latin typeface="Arial" panose="020B0604020202020204" pitchFamily="34" charset="0"/>
              </a:rPr>
              <a:t>Provably reliable </a:t>
            </a:r>
          </a:p>
          <a:p>
            <a:pPr marL="0" lvl="0" indent="0">
              <a:spcAft>
                <a:spcPts val="300"/>
              </a:spcAft>
              <a:buNone/>
              <a:defRPr/>
            </a:pPr>
            <a:r>
              <a:rPr lang="en-US" sz="1700" b="1" dirty="0">
                <a:solidFill>
                  <a:srgbClr val="00883A"/>
                </a:solidFill>
                <a:latin typeface="Arial" panose="020B0604020202020204" pitchFamily="34" charset="0"/>
              </a:rPr>
              <a:t>AI-based </a:t>
            </a:r>
            <a:r>
              <a:rPr lang="en-US" sz="1700" b="1" i="1" u="sng" dirty="0">
                <a:solidFill>
                  <a:srgbClr val="00883A"/>
                </a:solidFill>
                <a:latin typeface="Arial" panose="020B0604020202020204" pitchFamily="34" charset="0"/>
              </a:rPr>
              <a:t>communication</a:t>
            </a:r>
            <a:r>
              <a:rPr lang="en-US" sz="1700" b="1" dirty="0">
                <a:solidFill>
                  <a:srgbClr val="00883A"/>
                </a:solidFill>
                <a:latin typeface="Arial" panose="020B0604020202020204" pitchFamily="34" charset="0"/>
              </a:rPr>
              <a:t> systems</a:t>
            </a:r>
          </a:p>
          <a:p>
            <a:pPr marL="0" lvl="0" indent="0">
              <a:spcAft>
                <a:spcPts val="300"/>
              </a:spcAft>
              <a:buNone/>
              <a:defRPr/>
            </a:pPr>
            <a:r>
              <a:rPr lang="en-US" sz="1700" b="1" dirty="0">
                <a:solidFill>
                  <a:srgbClr val="00883A"/>
                </a:solidFill>
                <a:latin typeface="Arial" panose="020B0604020202020204" pitchFamily="34" charset="0"/>
              </a:rPr>
              <a:t>which comply with the EU AI Act!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srgbClr val="2F2F2F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9" name="Grafik 8" descr="Ein Bild, das Text, Beschilderung, Gebäude, draußen enthält.&#10;&#10;Automatisch generierte Beschreibung">
            <a:extLst>
              <a:ext uri="{FF2B5EF4-FFF2-40B4-BE49-F238E27FC236}">
                <a16:creationId xmlns:a16="http://schemas.microsoft.com/office/drawing/2014/main" id="{2AE44D6B-BD7D-C466-F950-B1886D3E66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440" y="3865649"/>
            <a:ext cx="1482046" cy="829946"/>
          </a:xfrm>
          <a:prstGeom prst="rect">
            <a:avLst/>
          </a:prstGeom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C8889822-09EA-27DE-228D-CB34E5382B8F}"/>
              </a:ext>
            </a:extLst>
          </p:cNvPr>
          <p:cNvSpPr/>
          <p:nvPr/>
        </p:nvSpPr>
        <p:spPr>
          <a:xfrm>
            <a:off x="4380505" y="4532187"/>
            <a:ext cx="3361259" cy="1291132"/>
          </a:xfrm>
          <a:prstGeom prst="rect">
            <a:avLst/>
          </a:prstGeom>
          <a:solidFill>
            <a:srgbClr val="00883A">
              <a:alpha val="20000"/>
            </a:srgb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984074A3-6C6E-F28B-F2DA-AE60F12296C1}"/>
              </a:ext>
            </a:extLst>
          </p:cNvPr>
          <p:cNvSpPr txBox="1">
            <a:spLocks/>
          </p:cNvSpPr>
          <p:nvPr/>
        </p:nvSpPr>
        <p:spPr>
          <a:xfrm>
            <a:off x="4493437" y="4771643"/>
            <a:ext cx="3361259" cy="959653"/>
          </a:xfrm>
          <a:prstGeom prst="rect">
            <a:avLst/>
          </a:prstGeom>
        </p:spPr>
        <p:txBody>
          <a:bodyPr lIns="0" tIns="0" rIns="0" bIns="0"/>
          <a:lstStyle>
            <a:lvl1pPr marL="324000" marR="0" indent="-32400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Blip>
                <a:blip r:embed="rId7"/>
              </a:buBlip>
              <a:tabLst/>
              <a:defRPr lang="de-DE" sz="1900" kern="1200" baseline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  <a:lvl2pPr marL="611668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21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944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7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7225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5003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2782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0560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58339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611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Aft>
                <a:spcPts val="300"/>
              </a:spcAft>
              <a:buNone/>
              <a:defRPr/>
            </a:pPr>
            <a:r>
              <a:rPr lang="en-US" sz="1700" b="1" dirty="0">
                <a:solidFill>
                  <a:srgbClr val="00883A"/>
                </a:solidFill>
                <a:latin typeface="Arial" panose="020B0604020202020204" pitchFamily="34" charset="0"/>
              </a:rPr>
              <a:t>Low cost, trust- </a:t>
            </a:r>
          </a:p>
          <a:p>
            <a:pPr marL="0" lvl="0" indent="0">
              <a:spcAft>
                <a:spcPts val="300"/>
              </a:spcAft>
              <a:buNone/>
              <a:defRPr/>
            </a:pPr>
            <a:r>
              <a:rPr lang="en-US" sz="1700" b="1" dirty="0">
                <a:solidFill>
                  <a:srgbClr val="00883A"/>
                </a:solidFill>
                <a:latin typeface="Arial" panose="020B0604020202020204" pitchFamily="34" charset="0"/>
              </a:rPr>
              <a:t>worthy </a:t>
            </a:r>
            <a:r>
              <a:rPr lang="en-US" sz="1700" b="1" i="1" u="sng" dirty="0">
                <a:solidFill>
                  <a:srgbClr val="00883A"/>
                </a:solidFill>
                <a:latin typeface="Arial" panose="020B0604020202020204" pitchFamily="34" charset="0"/>
              </a:rPr>
              <a:t>medical</a:t>
            </a:r>
            <a:r>
              <a:rPr lang="en-US" sz="1700" b="1" dirty="0">
                <a:solidFill>
                  <a:srgbClr val="00883A"/>
                </a:solidFill>
                <a:latin typeface="Arial" panose="020B0604020202020204" pitchFamily="34" charset="0"/>
              </a:rPr>
              <a:t> AI-devices </a:t>
            </a:r>
          </a:p>
          <a:p>
            <a:pPr marL="0" lvl="0" indent="0">
              <a:spcAft>
                <a:spcPts val="300"/>
              </a:spcAft>
              <a:buNone/>
              <a:defRPr/>
            </a:pPr>
            <a:r>
              <a:rPr lang="en-US" sz="1700" b="1" dirty="0">
                <a:solidFill>
                  <a:srgbClr val="00883A"/>
                </a:solidFill>
                <a:latin typeface="Arial" panose="020B0604020202020204" pitchFamily="34" charset="0"/>
              </a:rPr>
              <a:t>for diagnosis and therapy! 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srgbClr val="2F2F2F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B9EC7D30-0369-4F8F-B379-238917BA8A47}"/>
              </a:ext>
            </a:extLst>
          </p:cNvPr>
          <p:cNvSpPr/>
          <p:nvPr/>
        </p:nvSpPr>
        <p:spPr>
          <a:xfrm>
            <a:off x="8117195" y="3644485"/>
            <a:ext cx="3684348" cy="1291132"/>
          </a:xfrm>
          <a:prstGeom prst="rect">
            <a:avLst/>
          </a:prstGeom>
          <a:solidFill>
            <a:srgbClr val="00883A">
              <a:alpha val="20000"/>
            </a:srgb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Textplatzhalter 3">
            <a:extLst>
              <a:ext uri="{FF2B5EF4-FFF2-40B4-BE49-F238E27FC236}">
                <a16:creationId xmlns:a16="http://schemas.microsoft.com/office/drawing/2014/main" id="{C00EB9AB-D79D-5519-A1CB-DFAA7B05674C}"/>
              </a:ext>
            </a:extLst>
          </p:cNvPr>
          <p:cNvSpPr txBox="1">
            <a:spLocks/>
          </p:cNvSpPr>
          <p:nvPr/>
        </p:nvSpPr>
        <p:spPr>
          <a:xfrm>
            <a:off x="8230128" y="3883941"/>
            <a:ext cx="3525828" cy="959653"/>
          </a:xfrm>
          <a:prstGeom prst="rect">
            <a:avLst/>
          </a:prstGeom>
        </p:spPr>
        <p:txBody>
          <a:bodyPr lIns="0" tIns="0" rIns="0" bIns="0"/>
          <a:lstStyle>
            <a:lvl1pPr marL="324000" marR="0" indent="-32400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Blip>
                <a:blip r:embed="rId7"/>
              </a:buBlip>
              <a:tabLst/>
              <a:defRPr lang="de-DE" sz="1900" kern="1200" baseline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  <a:lvl2pPr marL="611668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21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944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7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7225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5003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2782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0560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58339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611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Aft>
                <a:spcPts val="300"/>
              </a:spcAft>
              <a:buNone/>
              <a:defRPr/>
            </a:pPr>
            <a:r>
              <a:rPr lang="en-US" sz="1700" b="1" dirty="0">
                <a:solidFill>
                  <a:srgbClr val="00883A"/>
                </a:solidFill>
                <a:latin typeface="Arial" panose="020B0604020202020204" pitchFamily="34" charset="0"/>
              </a:rPr>
              <a:t>Next generation </a:t>
            </a:r>
          </a:p>
          <a:p>
            <a:pPr marL="0" lvl="0" indent="0">
              <a:spcAft>
                <a:spcPts val="300"/>
              </a:spcAft>
              <a:buNone/>
              <a:defRPr/>
            </a:pPr>
            <a:r>
              <a:rPr lang="en-US" sz="1700" b="1" i="1" u="sng" dirty="0">
                <a:solidFill>
                  <a:srgbClr val="00883A"/>
                </a:solidFill>
                <a:latin typeface="Arial" panose="020B0604020202020204" pitchFamily="34" charset="0"/>
              </a:rPr>
              <a:t>r</a:t>
            </a:r>
            <a:r>
              <a:rPr kumimoji="0" lang="en-US" sz="1700" b="1" i="1" u="sng" strike="noStrike" kern="1200" cap="none" spc="0" normalizeH="0" baseline="0" noProof="0" dirty="0" err="1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 pitchFamily="34" charset="0"/>
              </a:rPr>
              <a:t>obotics</a:t>
            </a: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 pitchFamily="34" charset="0"/>
              </a:rPr>
              <a:t> with reliable robot brains</a:t>
            </a:r>
          </a:p>
          <a:p>
            <a:pPr marL="0" lvl="0" indent="0">
              <a:spcAft>
                <a:spcPts val="300"/>
              </a:spcAft>
              <a:buNone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 pitchFamily="34" charset="0"/>
              </a:rPr>
              <a:t>and life-long learning capabilities! 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srgbClr val="2F2F2F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20" name="Grafik 19" descr="Ein Bild, das Text, Im Haus, Musik, Musical enthält.&#10;&#10;Automatisch generierte Beschreibung mit mittlerer Zuverlässigkeit">
            <a:extLst>
              <a:ext uri="{FF2B5EF4-FFF2-40B4-BE49-F238E27FC236}">
                <a16:creationId xmlns:a16="http://schemas.microsoft.com/office/drawing/2014/main" id="{02EF79E2-618A-61DA-7579-B0EC37D6777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868" y="4186505"/>
            <a:ext cx="1244302" cy="845991"/>
          </a:xfrm>
          <a:prstGeom prst="rect">
            <a:avLst/>
          </a:prstGeom>
        </p:spPr>
      </p:pic>
      <p:pic>
        <p:nvPicPr>
          <p:cNvPr id="25" name="Bildplatzhalter 12">
            <a:extLst>
              <a:ext uri="{FF2B5EF4-FFF2-40B4-BE49-F238E27FC236}">
                <a16:creationId xmlns:a16="http://schemas.microsoft.com/office/drawing/2014/main" id="{44297A34-B53E-3855-8F8E-1737CB91FC66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9188" r="9188"/>
          <a:stretch>
            <a:fillRect/>
          </a:stretch>
        </p:blipFill>
        <p:spPr>
          <a:xfrm>
            <a:off x="10122408" y="3317066"/>
            <a:ext cx="1482046" cy="854687"/>
          </a:xfrm>
          <a:prstGeom prst="rect">
            <a:avLst/>
          </a:prstGeom>
        </p:spPr>
      </p:pic>
      <p:sp>
        <p:nvSpPr>
          <p:cNvPr id="26" name="Pfeil: nach oben und unten 25">
            <a:extLst>
              <a:ext uri="{FF2B5EF4-FFF2-40B4-BE49-F238E27FC236}">
                <a16:creationId xmlns:a16="http://schemas.microsoft.com/office/drawing/2014/main" id="{2B40081D-445D-42EA-7CE7-48964F24B60E}"/>
              </a:ext>
            </a:extLst>
          </p:cNvPr>
          <p:cNvSpPr/>
          <p:nvPr/>
        </p:nvSpPr>
        <p:spPr>
          <a:xfrm rot="2225156">
            <a:off x="2082246" y="2818360"/>
            <a:ext cx="457200" cy="1424266"/>
          </a:xfrm>
          <a:prstGeom prst="up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Pfeil: nach oben und unten 26">
            <a:extLst>
              <a:ext uri="{FF2B5EF4-FFF2-40B4-BE49-F238E27FC236}">
                <a16:creationId xmlns:a16="http://schemas.microsoft.com/office/drawing/2014/main" id="{6756EB9B-6B17-F50A-8ADF-DB74D0B07E81}"/>
              </a:ext>
            </a:extLst>
          </p:cNvPr>
          <p:cNvSpPr/>
          <p:nvPr/>
        </p:nvSpPr>
        <p:spPr>
          <a:xfrm>
            <a:off x="5652516" y="3057075"/>
            <a:ext cx="457200" cy="1109083"/>
          </a:xfrm>
          <a:prstGeom prst="up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Pfeil: nach oben und unten 30">
            <a:extLst>
              <a:ext uri="{FF2B5EF4-FFF2-40B4-BE49-F238E27FC236}">
                <a16:creationId xmlns:a16="http://schemas.microsoft.com/office/drawing/2014/main" id="{AEE1F78C-4027-116C-2D39-21C48D1D1F53}"/>
              </a:ext>
            </a:extLst>
          </p:cNvPr>
          <p:cNvSpPr/>
          <p:nvPr/>
        </p:nvSpPr>
        <p:spPr>
          <a:xfrm rot="18935667">
            <a:off x="8979407" y="2821540"/>
            <a:ext cx="457200" cy="714479"/>
          </a:xfrm>
          <a:prstGeom prst="up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FD06A227-D08E-F8FA-D812-C7796444A6F4}"/>
              </a:ext>
            </a:extLst>
          </p:cNvPr>
          <p:cNvSpPr/>
          <p:nvPr/>
        </p:nvSpPr>
        <p:spPr>
          <a:xfrm>
            <a:off x="8979895" y="748533"/>
            <a:ext cx="1901465" cy="11284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2" name="Grafik 31" descr="Ein Bild, das Himmel, draußen, Wasser, Natur enthält.&#10;&#10;Automatisch generierte Beschreibung">
            <a:extLst>
              <a:ext uri="{FF2B5EF4-FFF2-40B4-BE49-F238E27FC236}">
                <a16:creationId xmlns:a16="http://schemas.microsoft.com/office/drawing/2014/main" id="{DF32CB8E-92ED-B60C-9643-914F35E2BBA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18692" y="947190"/>
            <a:ext cx="1707937" cy="892398"/>
          </a:xfrm>
          <a:prstGeom prst="rect">
            <a:avLst/>
          </a:prstGeom>
        </p:spPr>
      </p:pic>
      <p:pic>
        <p:nvPicPr>
          <p:cNvPr id="18" name="Google Shape;256;p37" descr="2015_Logo_TUM_RGB.pdf">
            <a:extLst>
              <a:ext uri="{FF2B5EF4-FFF2-40B4-BE49-F238E27FC236}">
                <a16:creationId xmlns:a16="http://schemas.microsoft.com/office/drawing/2014/main" id="{ADC2E20A-AB54-09B2-758F-FB5747E5A63F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427852" y="1949571"/>
            <a:ext cx="485421" cy="261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255;p37">
            <a:extLst>
              <a:ext uri="{FF2B5EF4-FFF2-40B4-BE49-F238E27FC236}">
                <a16:creationId xmlns:a16="http://schemas.microsoft.com/office/drawing/2014/main" id="{DE3975D6-C74F-DD9D-72D4-EC30F42DF88C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406632" y="1925577"/>
            <a:ext cx="706776" cy="319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59;p37">
            <a:extLst>
              <a:ext uri="{FF2B5EF4-FFF2-40B4-BE49-F238E27FC236}">
                <a16:creationId xmlns:a16="http://schemas.microsoft.com/office/drawing/2014/main" id="{9C320F4D-5454-61A3-E6AC-B412C8B73D90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790598" y="3471517"/>
            <a:ext cx="841810" cy="244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id="{B2D545EF-B12D-0D13-C4E2-6615A24B7E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273" y="994020"/>
            <a:ext cx="508000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>
            <a:extLst>
              <a:ext uri="{FF2B5EF4-FFF2-40B4-BE49-F238E27FC236}">
                <a16:creationId xmlns:a16="http://schemas.microsoft.com/office/drawing/2014/main" id="{44B42FC6-F1FF-2E73-7A9A-9AF22D1936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271" y="2452402"/>
            <a:ext cx="508000" cy="62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8">
            <a:extLst>
              <a:ext uri="{FF2B5EF4-FFF2-40B4-BE49-F238E27FC236}">
                <a16:creationId xmlns:a16="http://schemas.microsoft.com/office/drawing/2014/main" id="{C321E7F4-29A0-7A46-8C79-93D57025C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562" y="2463797"/>
            <a:ext cx="508000" cy="6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id="{B7FB76B5-925F-48A3-19F1-6830AE69A4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24" y="995426"/>
            <a:ext cx="508000" cy="62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feld 36">
            <a:extLst>
              <a:ext uri="{FF2B5EF4-FFF2-40B4-BE49-F238E27FC236}">
                <a16:creationId xmlns:a16="http://schemas.microsoft.com/office/drawing/2014/main" id="{C856BDF0-056F-240C-889E-267B87770B73}"/>
              </a:ext>
            </a:extLst>
          </p:cNvPr>
          <p:cNvSpPr txBox="1"/>
          <p:nvPr/>
        </p:nvSpPr>
        <p:spPr>
          <a:xfrm>
            <a:off x="162457" y="1640573"/>
            <a:ext cx="21143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defRPr/>
            </a:pPr>
            <a:r>
              <a:rPr lang="de-DE" sz="1200" dirty="0">
                <a:solidFill>
                  <a:srgbClr val="232323"/>
                </a:solidFill>
                <a:latin typeface="Arial" panose="020B0604020202020204"/>
              </a:rPr>
              <a:t> G. Kutyniok      H. Boche</a:t>
            </a:r>
            <a:endParaRPr lang="de-DE" sz="1200" i="1" dirty="0">
              <a:solidFill>
                <a:srgbClr val="00883A"/>
              </a:solidFill>
              <a:latin typeface="Arial" panose="020B0604020202020204"/>
            </a:endParaRP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730C69DF-B96B-2024-9A17-FB331F8B6E1A}"/>
              </a:ext>
            </a:extLst>
          </p:cNvPr>
          <p:cNvSpPr txBox="1"/>
          <p:nvPr/>
        </p:nvSpPr>
        <p:spPr>
          <a:xfrm>
            <a:off x="310566" y="3114257"/>
            <a:ext cx="19662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defRPr/>
            </a:pPr>
            <a:r>
              <a:rPr lang="de-DE" sz="1200" dirty="0">
                <a:solidFill>
                  <a:srgbClr val="232323"/>
                </a:solidFill>
                <a:latin typeface="Arial" panose="020B0604020202020204"/>
              </a:rPr>
              <a:t>S. Speidel       F. Fitzek</a:t>
            </a:r>
            <a:endParaRPr lang="de-DE" sz="1200" i="1" dirty="0">
              <a:solidFill>
                <a:srgbClr val="00883A"/>
              </a:solidFill>
              <a:latin typeface="Arial" panose="020B0604020202020204"/>
            </a:endParaRPr>
          </a:p>
        </p:txBody>
      </p:sp>
      <p:pic>
        <p:nvPicPr>
          <p:cNvPr id="8" name="Google Shape;240;p36">
            <a:extLst>
              <a:ext uri="{FF2B5EF4-FFF2-40B4-BE49-F238E27FC236}">
                <a16:creationId xmlns:a16="http://schemas.microsoft.com/office/drawing/2014/main" id="{BDA0124F-B5CE-6B14-9D21-09FD6FFD1F30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8567986" y="5575651"/>
            <a:ext cx="662032" cy="8952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241;p36">
            <a:extLst>
              <a:ext uri="{FF2B5EF4-FFF2-40B4-BE49-F238E27FC236}">
                <a16:creationId xmlns:a16="http://schemas.microsoft.com/office/drawing/2014/main" id="{11466295-0F59-1F7D-2703-FE6E20292309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9646920" y="5611789"/>
            <a:ext cx="662032" cy="8952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242;p36">
            <a:extLst>
              <a:ext uri="{FF2B5EF4-FFF2-40B4-BE49-F238E27FC236}">
                <a16:creationId xmlns:a16="http://schemas.microsoft.com/office/drawing/2014/main" id="{D7287C3B-D9C0-7EA1-39C1-9E58BC99D9DA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9263545" y="5878396"/>
            <a:ext cx="376595" cy="348834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71;p33">
            <a:extLst>
              <a:ext uri="{FF2B5EF4-FFF2-40B4-BE49-F238E27FC236}">
                <a16:creationId xmlns:a16="http://schemas.microsoft.com/office/drawing/2014/main" id="{A149F263-AB19-F144-61E0-C46AA587D069}"/>
              </a:ext>
            </a:extLst>
          </p:cNvPr>
          <p:cNvSpPr txBox="1"/>
          <p:nvPr/>
        </p:nvSpPr>
        <p:spPr>
          <a:xfrm>
            <a:off x="8309574" y="6468379"/>
            <a:ext cx="1086255" cy="349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de" sz="1400" b="1" dirty="0"/>
              <a:t>Bavaria</a:t>
            </a:r>
            <a:endParaRPr sz="14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71;p33">
            <a:extLst>
              <a:ext uri="{FF2B5EF4-FFF2-40B4-BE49-F238E27FC236}">
                <a16:creationId xmlns:a16="http://schemas.microsoft.com/office/drawing/2014/main" id="{5C146BBB-2AF2-7B29-6159-44486828034D}"/>
              </a:ext>
            </a:extLst>
          </p:cNvPr>
          <p:cNvSpPr txBox="1"/>
          <p:nvPr/>
        </p:nvSpPr>
        <p:spPr>
          <a:xfrm>
            <a:off x="9404973" y="6460795"/>
            <a:ext cx="1086255" cy="349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de" sz="1400" b="1" dirty="0"/>
              <a:t>Saxony</a:t>
            </a:r>
            <a:endParaRPr sz="1400" dirty="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741174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 descr="Ein Bild, das Text, Schrift, Grafiken, Logo enthält.&#10;&#10;KI-generierte Inhalte können fehlerhaft sein.">
            <a:extLst>
              <a:ext uri="{FF2B5EF4-FFF2-40B4-BE49-F238E27FC236}">
                <a16:creationId xmlns:a16="http://schemas.microsoft.com/office/drawing/2014/main" id="{78B6A9F3-3A50-F259-6EFF-B695933031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984" y="-122884"/>
            <a:ext cx="3973822" cy="1589529"/>
          </a:xfrm>
          <a:prstGeom prst="rect">
            <a:avLst/>
          </a:prstGeom>
        </p:spPr>
      </p:pic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008D99B-4D67-2C49-A66F-E725AD2704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2800" y="441325"/>
            <a:ext cx="11306175" cy="508794"/>
          </a:xfrm>
        </p:spPr>
        <p:txBody>
          <a:bodyPr/>
          <a:lstStyle/>
          <a:p>
            <a:r>
              <a:rPr lang="de-DE" dirty="0"/>
              <a:t>Team at </a:t>
            </a:r>
            <a:r>
              <a:rPr lang="de-DE" dirty="0" err="1"/>
              <a:t>our</a:t>
            </a:r>
            <a:r>
              <a:rPr lang="de-DE" dirty="0"/>
              <a:t> Chair </a:t>
            </a:r>
            <a:r>
              <a:rPr lang="de-DE" dirty="0" err="1"/>
              <a:t>for</a:t>
            </a:r>
            <a:endParaRPr lang="de-DE" dirty="0"/>
          </a:p>
        </p:txBody>
      </p:sp>
      <p:pic>
        <p:nvPicPr>
          <p:cNvPr id="4" name="Grafik 3" descr="Ein Bild, das Grafiken, Grafikdesign, Screenshot, Schrift enthält.&#10;&#10;Automatisch generierte Beschreibung">
            <a:extLst>
              <a:ext uri="{FF2B5EF4-FFF2-40B4-BE49-F238E27FC236}">
                <a16:creationId xmlns:a16="http://schemas.microsoft.com/office/drawing/2014/main" id="{0A66BBBC-1010-6500-ECCA-117E2EAFF6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8373" y="322655"/>
            <a:ext cx="769022" cy="874549"/>
          </a:xfrm>
          <a:prstGeom prst="rect">
            <a:avLst/>
          </a:prstGeom>
        </p:spPr>
      </p:pic>
      <p:sp>
        <p:nvSpPr>
          <p:cNvPr id="2" name="Google Shape;201;p23">
            <a:extLst>
              <a:ext uri="{FF2B5EF4-FFF2-40B4-BE49-F238E27FC236}">
                <a16:creationId xmlns:a16="http://schemas.microsoft.com/office/drawing/2014/main" id="{46C6F8F1-6F54-DAA3-F11F-F9CDCC75C236}"/>
              </a:ext>
            </a:extLst>
          </p:cNvPr>
          <p:cNvSpPr txBox="1"/>
          <p:nvPr/>
        </p:nvSpPr>
        <p:spPr>
          <a:xfrm>
            <a:off x="909191" y="2971188"/>
            <a:ext cx="10553465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/>
            <a:r>
              <a:rPr lang="de-DE" sz="1400" dirty="0">
                <a:solidFill>
                  <a:srgbClr val="000000"/>
                </a:solidFill>
                <a:latin typeface="Maven Pro"/>
                <a:ea typeface="Maven Pro"/>
                <a:cs typeface="Maven Pro"/>
                <a:sym typeface="Maven Pro"/>
              </a:rPr>
              <a:t>Dr. Ernesto Araya        Dr. Massimiliano </a:t>
            </a:r>
            <a:r>
              <a:rPr lang="de-DE" sz="1400" dirty="0" err="1">
                <a:solidFill>
                  <a:srgbClr val="000000"/>
                </a:solidFill>
                <a:latin typeface="Maven Pro"/>
                <a:ea typeface="Maven Pro"/>
                <a:cs typeface="Maven Pro"/>
                <a:sym typeface="Maven Pro"/>
              </a:rPr>
              <a:t>Datres</a:t>
            </a:r>
            <a:r>
              <a:rPr lang="de-DE" sz="1400" dirty="0">
                <a:solidFill>
                  <a:srgbClr val="000000"/>
                </a:solidFill>
                <a:latin typeface="Maven Pro"/>
                <a:ea typeface="Maven Pro"/>
                <a:cs typeface="Maven Pro"/>
                <a:sym typeface="Maven Pro"/>
              </a:rPr>
              <a:t>              Adalbert </a:t>
            </a:r>
            <a:r>
              <a:rPr lang="de-DE" sz="1400" dirty="0" err="1">
                <a:solidFill>
                  <a:srgbClr val="000000"/>
                </a:solidFill>
                <a:latin typeface="Maven Pro"/>
                <a:ea typeface="Maven Pro"/>
                <a:cs typeface="Maven Pro"/>
                <a:sym typeface="Maven Pro"/>
              </a:rPr>
              <a:t>Fono</a:t>
            </a:r>
            <a:r>
              <a:rPr lang="de-DE" sz="1400" dirty="0">
                <a:solidFill>
                  <a:srgbClr val="000000"/>
                </a:solidFill>
                <a:latin typeface="Maven Pro"/>
                <a:ea typeface="Maven Pro"/>
                <a:cs typeface="Maven Pro"/>
                <a:sym typeface="Maven Pro"/>
              </a:rPr>
              <a:t>                     Vit </a:t>
            </a:r>
            <a:r>
              <a:rPr lang="de-DE" sz="1400" dirty="0" err="1">
                <a:solidFill>
                  <a:srgbClr val="000000"/>
                </a:solidFill>
                <a:latin typeface="Maven Pro"/>
                <a:ea typeface="Maven Pro"/>
                <a:cs typeface="Maven Pro"/>
                <a:sym typeface="Maven Pro"/>
              </a:rPr>
              <a:t>Fojtek</a:t>
            </a:r>
            <a:r>
              <a:rPr lang="de-DE" sz="1400" dirty="0">
                <a:solidFill>
                  <a:srgbClr val="000000"/>
                </a:solidFill>
                <a:latin typeface="Maven Pro"/>
                <a:ea typeface="Maven Pro"/>
                <a:cs typeface="Maven Pro"/>
                <a:sym typeface="Maven Pro"/>
              </a:rPr>
              <a:t>                       Dr. </a:t>
            </a:r>
            <a:r>
              <a:rPr lang="de-DE" sz="1400" dirty="0" err="1">
                <a:solidFill>
                  <a:srgbClr val="000000"/>
                </a:solidFill>
                <a:latin typeface="Maven Pro"/>
                <a:ea typeface="Maven Pro"/>
                <a:cs typeface="Maven Pro"/>
                <a:sym typeface="Maven Pro"/>
              </a:rPr>
              <a:t>Jianfei</a:t>
            </a:r>
            <a:r>
              <a:rPr lang="de-DE" sz="1400" dirty="0">
                <a:solidFill>
                  <a:srgbClr val="000000"/>
                </a:solidFill>
                <a:latin typeface="Maven Pro"/>
                <a:ea typeface="Maven Pro"/>
                <a:cs typeface="Maven Pro"/>
                <a:sym typeface="Maven Pro"/>
              </a:rPr>
              <a:t> Li</a:t>
            </a:r>
            <a:endParaRPr sz="1400" dirty="0">
              <a:solidFill>
                <a:srgbClr val="000000"/>
              </a:solidFill>
              <a:latin typeface="Maven Pro"/>
              <a:ea typeface="Maven Pro"/>
              <a:cs typeface="Maven Pro"/>
              <a:sym typeface="Maven Pro"/>
            </a:endParaRPr>
          </a:p>
        </p:txBody>
      </p:sp>
      <p:pic>
        <p:nvPicPr>
          <p:cNvPr id="6" name="Grafik 5" descr="Ein Bild, das Menschliches Gesicht, Person, Kleidung, Kinn enthält.&#10;&#10;KI-generierte Inhalte können fehlerhaft sein.">
            <a:extLst>
              <a:ext uri="{FF2B5EF4-FFF2-40B4-BE49-F238E27FC236}">
                <a16:creationId xmlns:a16="http://schemas.microsoft.com/office/drawing/2014/main" id="{AC93685B-4BCB-E1DC-EC60-0223C8D857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161" y="1563353"/>
            <a:ext cx="1291452" cy="1291452"/>
          </a:xfrm>
          <a:prstGeom prst="rect">
            <a:avLst/>
          </a:prstGeom>
        </p:spPr>
      </p:pic>
      <p:pic>
        <p:nvPicPr>
          <p:cNvPr id="8" name="Grafik 7" descr="Ein Bild, das Person, Menschliches Gesicht, Lächeln, Kleidung enthält.&#10;&#10;KI-generierte Inhalte können fehlerhaft sein.">
            <a:extLst>
              <a:ext uri="{FF2B5EF4-FFF2-40B4-BE49-F238E27FC236}">
                <a16:creationId xmlns:a16="http://schemas.microsoft.com/office/drawing/2014/main" id="{25D7D230-80AA-3341-835C-DB0F7C4B34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161" y="4149988"/>
            <a:ext cx="1291452" cy="1291452"/>
          </a:xfrm>
          <a:prstGeom prst="rect">
            <a:avLst/>
          </a:prstGeom>
        </p:spPr>
      </p:pic>
      <p:pic>
        <p:nvPicPr>
          <p:cNvPr id="10" name="Grafik 9" descr="Ein Bild, das Menschliches Gesicht, Person, Kleidung, Kinn enthält.&#10;&#10;KI-generierte Inhalte können fehlerhaft sein.">
            <a:extLst>
              <a:ext uri="{FF2B5EF4-FFF2-40B4-BE49-F238E27FC236}">
                <a16:creationId xmlns:a16="http://schemas.microsoft.com/office/drawing/2014/main" id="{FE6B38B7-1F5E-1E70-0CCC-36571691F1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916" y="4145576"/>
            <a:ext cx="1291451" cy="1291451"/>
          </a:xfrm>
          <a:prstGeom prst="rect">
            <a:avLst/>
          </a:prstGeom>
        </p:spPr>
      </p:pic>
      <p:pic>
        <p:nvPicPr>
          <p:cNvPr id="12" name="Grafik 11" descr="Ein Bild, das Person, Menschliches Gesicht, Lächeln, Porträt enthält.&#10;&#10;KI-generierte Inhalte können fehlerhaft sein.">
            <a:extLst>
              <a:ext uri="{FF2B5EF4-FFF2-40B4-BE49-F238E27FC236}">
                <a16:creationId xmlns:a16="http://schemas.microsoft.com/office/drawing/2014/main" id="{3609AABE-0D5D-42CB-F91C-34245FCF4F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220" y="4145576"/>
            <a:ext cx="1291452" cy="1291452"/>
          </a:xfrm>
          <a:prstGeom prst="rect">
            <a:avLst/>
          </a:prstGeom>
        </p:spPr>
      </p:pic>
      <p:pic>
        <p:nvPicPr>
          <p:cNvPr id="14" name="Grafik 13" descr="Ein Bild, das Menschliches Gesicht, Person, Kinn, Vorderkopf enthält.&#10;&#10;KI-generierte Inhalte können fehlerhaft sein.">
            <a:extLst>
              <a:ext uri="{FF2B5EF4-FFF2-40B4-BE49-F238E27FC236}">
                <a16:creationId xmlns:a16="http://schemas.microsoft.com/office/drawing/2014/main" id="{7B6B5E37-6015-C469-2119-0D2359BC88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92" y="1545011"/>
            <a:ext cx="1295796" cy="1295796"/>
          </a:xfrm>
          <a:prstGeom prst="rect">
            <a:avLst/>
          </a:prstGeom>
        </p:spPr>
      </p:pic>
      <p:pic>
        <p:nvPicPr>
          <p:cNvPr id="16" name="Grafik 15" descr="Ein Bild, das Menschliches Gesicht, Person, Vorderkopf, Augenbraue enthält.&#10;&#10;KI-generierte Inhalte können fehlerhaft sein.">
            <a:extLst>
              <a:ext uri="{FF2B5EF4-FFF2-40B4-BE49-F238E27FC236}">
                <a16:creationId xmlns:a16="http://schemas.microsoft.com/office/drawing/2014/main" id="{30E73C01-7D39-44E1-89D9-21C2D533103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356" y="1564372"/>
            <a:ext cx="1291451" cy="1291451"/>
          </a:xfrm>
          <a:prstGeom prst="rect">
            <a:avLst/>
          </a:prstGeom>
        </p:spPr>
      </p:pic>
      <p:pic>
        <p:nvPicPr>
          <p:cNvPr id="18" name="Grafik 17" descr="Ein Bild, das Menschliches Gesicht, Person, Kleidung, T-Shirt enthält.&#10;&#10;KI-generierte Inhalte können fehlerhaft sein.">
            <a:extLst>
              <a:ext uri="{FF2B5EF4-FFF2-40B4-BE49-F238E27FC236}">
                <a16:creationId xmlns:a16="http://schemas.microsoft.com/office/drawing/2014/main" id="{E56415EE-4690-460F-B36C-7EF7D287352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102" y="4149988"/>
            <a:ext cx="1291452" cy="1291452"/>
          </a:xfrm>
          <a:prstGeom prst="rect">
            <a:avLst/>
          </a:prstGeom>
        </p:spPr>
      </p:pic>
      <p:pic>
        <p:nvPicPr>
          <p:cNvPr id="20" name="Grafik 19" descr="Ein Bild, das Person, Wolke, Menschliches Gesicht, draußen enthält.&#10;&#10;KI-generierte Inhalte können fehlerhaft sein.">
            <a:extLst>
              <a:ext uri="{FF2B5EF4-FFF2-40B4-BE49-F238E27FC236}">
                <a16:creationId xmlns:a16="http://schemas.microsoft.com/office/drawing/2014/main" id="{F5135070-1AF3-8009-48ED-2E3380B3A6E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043" y="4149988"/>
            <a:ext cx="1291451" cy="1291451"/>
          </a:xfrm>
          <a:prstGeom prst="rect">
            <a:avLst/>
          </a:prstGeom>
        </p:spPr>
      </p:pic>
      <p:pic>
        <p:nvPicPr>
          <p:cNvPr id="22" name="Grafik 21" descr="Ein Bild, das Menschliches Gesicht, Person, draußen, Porträt enthält.&#10;&#10;KI-generierte Inhalte können fehlerhaft sein.">
            <a:extLst>
              <a:ext uri="{FF2B5EF4-FFF2-40B4-BE49-F238E27FC236}">
                <a16:creationId xmlns:a16="http://schemas.microsoft.com/office/drawing/2014/main" id="{970A41C3-2842-4C02-53B2-0D1B216D257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276" y="1558644"/>
            <a:ext cx="1291452" cy="1291452"/>
          </a:xfrm>
          <a:prstGeom prst="rect">
            <a:avLst/>
          </a:prstGeom>
        </p:spPr>
      </p:pic>
      <p:sp>
        <p:nvSpPr>
          <p:cNvPr id="23" name="Google Shape;201;p23">
            <a:extLst>
              <a:ext uri="{FF2B5EF4-FFF2-40B4-BE49-F238E27FC236}">
                <a16:creationId xmlns:a16="http://schemas.microsoft.com/office/drawing/2014/main" id="{456C59A0-817A-EFEC-1D7B-5B641CCA4C36}"/>
              </a:ext>
            </a:extLst>
          </p:cNvPr>
          <p:cNvSpPr txBox="1"/>
          <p:nvPr/>
        </p:nvSpPr>
        <p:spPr>
          <a:xfrm>
            <a:off x="909192" y="5572127"/>
            <a:ext cx="10553464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/>
            <a:r>
              <a:rPr lang="en" sz="1400" dirty="0">
                <a:solidFill>
                  <a:srgbClr val="000000"/>
                </a:solidFill>
                <a:latin typeface="Maven Pro"/>
                <a:ea typeface="Maven Pro"/>
                <a:cs typeface="Maven Pro"/>
                <a:sym typeface="Maven Pro"/>
              </a:rPr>
              <a:t>Duc Anh Nguyen                 Sarah Pardo                     Manjot Singh              </a:t>
            </a:r>
            <a:r>
              <a:rPr lang="de-DE" sz="1400" dirty="0">
                <a:solidFill>
                  <a:srgbClr val="000000"/>
                </a:solidFill>
                <a:latin typeface="Maven Pro"/>
                <a:ea typeface="Maven Pro"/>
                <a:cs typeface="Maven Pro"/>
                <a:sym typeface="Maven Pro"/>
              </a:rPr>
              <a:t>Dr. Juan Suarez </a:t>
            </a:r>
            <a:r>
              <a:rPr lang="de-DE" sz="1400">
                <a:solidFill>
                  <a:srgbClr val="000000"/>
                </a:solidFill>
                <a:latin typeface="Maven Pro"/>
                <a:ea typeface="Maven Pro"/>
                <a:cs typeface="Maven Pro"/>
                <a:sym typeface="Maven Pro"/>
              </a:rPr>
              <a:t>Cardona           </a:t>
            </a:r>
            <a:r>
              <a:rPr lang="de-DE" sz="1400" dirty="0">
                <a:solidFill>
                  <a:srgbClr val="000000"/>
                </a:solidFill>
                <a:latin typeface="Maven Pro"/>
                <a:ea typeface="Maven Pro"/>
                <a:cs typeface="Maven Pro"/>
                <a:sym typeface="Maven Pro"/>
              </a:rPr>
              <a:t>Jonas von Berg </a:t>
            </a:r>
            <a:r>
              <a:rPr lang="en" sz="1400" dirty="0">
                <a:solidFill>
                  <a:srgbClr val="000000"/>
                </a:solidFill>
                <a:latin typeface="Maven Pro"/>
                <a:ea typeface="Maven Pro"/>
                <a:cs typeface="Maven Pro"/>
                <a:sym typeface="Maven Pro"/>
              </a:rPr>
              <a:t> </a:t>
            </a:r>
            <a:endParaRPr sz="1400" dirty="0">
              <a:solidFill>
                <a:srgbClr val="000000"/>
              </a:solidFill>
              <a:latin typeface="Maven Pro"/>
              <a:ea typeface="Maven Pro"/>
              <a:cs typeface="Maven Pro"/>
              <a:sym typeface="Maven Pro"/>
            </a:endParaRPr>
          </a:p>
        </p:txBody>
      </p:sp>
      <p:pic>
        <p:nvPicPr>
          <p:cNvPr id="25" name="Grafik 24" descr="Ein Bild, das Menschliches Gesicht, Kleidung, Person, Lächeln enthält.&#10;&#10;KI-generierte Inhalte können fehlerhaft sein.">
            <a:extLst>
              <a:ext uri="{FF2B5EF4-FFF2-40B4-BE49-F238E27FC236}">
                <a16:creationId xmlns:a16="http://schemas.microsoft.com/office/drawing/2014/main" id="{5F8BA408-07E1-37F6-D7A3-1EE1DC9AB06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984" y="1518514"/>
            <a:ext cx="1365924" cy="1365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39941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E86CDB-EF6C-3BD0-8D74-320CFE9C5E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Grafiken, Grafikdesign, Screenshot, Schrift enthält.&#10;&#10;Automatisch generierte Beschreibung">
            <a:extLst>
              <a:ext uri="{FF2B5EF4-FFF2-40B4-BE49-F238E27FC236}">
                <a16:creationId xmlns:a16="http://schemas.microsoft.com/office/drawing/2014/main" id="{DC94E1D9-2137-4F5A-732A-43CD451F04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8373" y="322655"/>
            <a:ext cx="769022" cy="874549"/>
          </a:xfrm>
          <a:prstGeom prst="rect">
            <a:avLst/>
          </a:prstGeom>
        </p:spPr>
      </p:pic>
      <p:sp>
        <p:nvSpPr>
          <p:cNvPr id="6" name="Textplatzhalter 1">
            <a:extLst>
              <a:ext uri="{FF2B5EF4-FFF2-40B4-BE49-F238E27FC236}">
                <a16:creationId xmlns:a16="http://schemas.microsoft.com/office/drawing/2014/main" id="{4FC2DEB0-D086-6DEE-AC85-5D55363B8F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0627" y="2712721"/>
            <a:ext cx="10990745" cy="1112520"/>
          </a:xfrm>
        </p:spPr>
        <p:txBody>
          <a:bodyPr/>
          <a:lstStyle/>
          <a:p>
            <a:pPr algn="ctr"/>
            <a:endParaRPr lang="de-DE" sz="4000" i="1" dirty="0"/>
          </a:p>
          <a:p>
            <a:pPr algn="ctr"/>
            <a:r>
              <a:rPr lang="de-DE" sz="4000" i="1" dirty="0" err="1"/>
              <a:t>Conclusions</a:t>
            </a:r>
            <a:endParaRPr lang="de-DE" sz="4000" b="1" i="1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65308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87D328D8-5717-DF24-DF0D-5940446267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6123" y="2386595"/>
            <a:ext cx="1599011" cy="1063998"/>
          </a:xfrm>
          <a:prstGeom prst="rect">
            <a:avLst/>
          </a:prstGeom>
        </p:spPr>
      </p:pic>
      <p:pic>
        <p:nvPicPr>
          <p:cNvPr id="38" name="Grafik 37" descr="Ein Bild, das Himmel, draußen, Wasser, Natur enthält.&#10;&#10;Automatisch generierte Beschreibung">
            <a:extLst>
              <a:ext uri="{FF2B5EF4-FFF2-40B4-BE49-F238E27FC236}">
                <a16:creationId xmlns:a16="http://schemas.microsoft.com/office/drawing/2014/main" id="{A3C3F8D7-9F7B-3239-DF0B-8C4D74B41D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760" y="5702710"/>
            <a:ext cx="1157363" cy="604723"/>
          </a:xfrm>
          <a:prstGeom prst="rect">
            <a:avLst/>
          </a:prstGeom>
        </p:spPr>
      </p:pic>
      <p:sp>
        <p:nvSpPr>
          <p:cNvPr id="45" name="Rechteck: abgerundete Ecken 44">
            <a:extLst>
              <a:ext uri="{FF2B5EF4-FFF2-40B4-BE49-F238E27FC236}">
                <a16:creationId xmlns:a16="http://schemas.microsoft.com/office/drawing/2014/main" id="{3F19A3ED-8D87-4886-E65E-DDF0120AC315}"/>
              </a:ext>
            </a:extLst>
          </p:cNvPr>
          <p:cNvSpPr/>
          <p:nvPr/>
        </p:nvSpPr>
        <p:spPr>
          <a:xfrm>
            <a:off x="1611984" y="5949150"/>
            <a:ext cx="7661119" cy="48375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50800" dir="30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0" name="Grafik 29">
            <a:extLst>
              <a:ext uri="{FF2B5EF4-FFF2-40B4-BE49-F238E27FC236}">
                <a16:creationId xmlns:a16="http://schemas.microsoft.com/office/drawing/2014/main" id="{850E0184-6092-9384-A067-55BEFABADF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6693" y="557885"/>
            <a:ext cx="1609133" cy="1002875"/>
          </a:xfrm>
          <a:prstGeom prst="rect">
            <a:avLst/>
          </a:prstGeom>
        </p:spPr>
      </p:pic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008D99B-4D67-2C49-A66F-E725AD2704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2800" y="398462"/>
            <a:ext cx="11306175" cy="508794"/>
          </a:xfrm>
        </p:spPr>
        <p:txBody>
          <a:bodyPr/>
          <a:lstStyle/>
          <a:p>
            <a:pPr lvl="0"/>
            <a:r>
              <a:rPr lang="de-DE" dirty="0" err="1"/>
              <a:t>Conclusions</a:t>
            </a:r>
            <a:endParaRPr lang="de-DE" dirty="0"/>
          </a:p>
        </p:txBody>
      </p:sp>
      <p:pic>
        <p:nvPicPr>
          <p:cNvPr id="9" name="Grafik 8" descr="Ein Bild, das Grafiken, Grafikdesign, Screenshot, Schrift enthält.&#10;&#10;Automatisch generierte Beschreibung">
            <a:extLst>
              <a:ext uri="{FF2B5EF4-FFF2-40B4-BE49-F238E27FC236}">
                <a16:creationId xmlns:a16="http://schemas.microsoft.com/office/drawing/2014/main" id="{86A5DA71-438D-101F-595A-03E6C5B8B6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78373" y="322655"/>
            <a:ext cx="769022" cy="874549"/>
          </a:xfrm>
          <a:prstGeom prst="rect">
            <a:avLst/>
          </a:prstGeom>
        </p:spPr>
      </p:pic>
      <p:pic>
        <p:nvPicPr>
          <p:cNvPr id="17" name="Grafik 16" descr="Ein Bild, das Text, Diagramm, Reihe enthält.&#10;&#10;Automatisch generierte Beschreibung">
            <a:extLst>
              <a:ext uri="{FF2B5EF4-FFF2-40B4-BE49-F238E27FC236}">
                <a16:creationId xmlns:a16="http://schemas.microsoft.com/office/drawing/2014/main" id="{DB0E5D93-41BB-90E9-E58B-AFF991C58B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96506" y="4492385"/>
            <a:ext cx="1648647" cy="1129024"/>
          </a:xfrm>
          <a:prstGeom prst="rect">
            <a:avLst/>
          </a:prstGeom>
        </p:spPr>
      </p:pic>
      <p:pic>
        <p:nvPicPr>
          <p:cNvPr id="21" name="Grafik 20" descr="Ein Bild, das Kunst, Text, Screenshot enthält.&#10;&#10;Automatisch generierte Beschreibung">
            <a:extLst>
              <a:ext uri="{FF2B5EF4-FFF2-40B4-BE49-F238E27FC236}">
                <a16:creationId xmlns:a16="http://schemas.microsoft.com/office/drawing/2014/main" id="{C54EC5B1-2321-BE72-3C35-B355499927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31444" y="4251972"/>
            <a:ext cx="1397037" cy="799651"/>
          </a:xfrm>
          <a:prstGeom prst="rect">
            <a:avLst/>
          </a:prstGeom>
        </p:spPr>
      </p:pic>
      <p:sp>
        <p:nvSpPr>
          <p:cNvPr id="26" name="Rechteck: abgerundete Ecken 25">
            <a:extLst>
              <a:ext uri="{FF2B5EF4-FFF2-40B4-BE49-F238E27FC236}">
                <a16:creationId xmlns:a16="http://schemas.microsoft.com/office/drawing/2014/main" id="{C1F80541-CDF3-0C78-C2A9-736AEC0939CA}"/>
              </a:ext>
            </a:extLst>
          </p:cNvPr>
          <p:cNvSpPr/>
          <p:nvPr/>
        </p:nvSpPr>
        <p:spPr>
          <a:xfrm>
            <a:off x="701416" y="966862"/>
            <a:ext cx="8488276" cy="47444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50800" dir="30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7" name="Textplatzhalter 3">
            <a:extLst>
              <a:ext uri="{FF2B5EF4-FFF2-40B4-BE49-F238E27FC236}">
                <a16:creationId xmlns:a16="http://schemas.microsoft.com/office/drawing/2014/main" id="{3AEEC056-3A9D-C968-6265-122E15F8CED6}"/>
              </a:ext>
            </a:extLst>
          </p:cNvPr>
          <p:cNvSpPr txBox="1">
            <a:spLocks/>
          </p:cNvSpPr>
          <p:nvPr/>
        </p:nvSpPr>
        <p:spPr>
          <a:xfrm>
            <a:off x="799836" y="982872"/>
            <a:ext cx="8389856" cy="486717"/>
          </a:xfrm>
          <a:prstGeom prst="rect">
            <a:avLst/>
          </a:prstGeom>
        </p:spPr>
        <p:txBody>
          <a:bodyPr lIns="0" tIns="0" rIns="0" bIns="0"/>
          <a:lstStyle>
            <a:lvl1pPr marL="324000" marR="0" indent="-32400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Blip>
                <a:blip r:embed="rId9"/>
              </a:buBlip>
              <a:tabLst/>
              <a:defRPr lang="de-DE" sz="1900" kern="1200" baseline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  <a:lvl2pPr marL="611668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21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944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7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7225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5003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2782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0560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58339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611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155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Current Problems with Reliability and Sustainability of AI!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rgbClr val="2F2F2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0" name="Group 7">
            <a:extLst>
              <a:ext uri="{FF2B5EF4-FFF2-40B4-BE49-F238E27FC236}">
                <a16:creationId xmlns:a16="http://schemas.microsoft.com/office/drawing/2014/main" id="{34CC100C-B276-7E85-06D3-931F7E65E7C2}"/>
              </a:ext>
            </a:extLst>
          </p:cNvPr>
          <p:cNvGrpSpPr>
            <a:grpSpLocks noChangeAspect="1"/>
          </p:cNvGrpSpPr>
          <p:nvPr/>
        </p:nvGrpSpPr>
        <p:grpSpPr>
          <a:xfrm>
            <a:off x="9552929" y="1437219"/>
            <a:ext cx="2286917" cy="1002875"/>
            <a:chOff x="-76199" y="-1137"/>
            <a:chExt cx="12277098" cy="6890922"/>
          </a:xfrm>
        </p:grpSpPr>
        <p:pic>
          <p:nvPicPr>
            <p:cNvPr id="12" name="Picture 10">
              <a:extLst>
                <a:ext uri="{FF2B5EF4-FFF2-40B4-BE49-F238E27FC236}">
                  <a16:creationId xmlns:a16="http://schemas.microsoft.com/office/drawing/2014/main" id="{0EFE7FD6-F6C2-C764-4986-01E8E08212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36" r="41979"/>
            <a:stretch/>
          </p:blipFill>
          <p:spPr>
            <a:xfrm>
              <a:off x="-76199" y="0"/>
              <a:ext cx="8165122" cy="6889785"/>
            </a:xfrm>
            <a:prstGeom prst="rect">
              <a:avLst/>
            </a:prstGeom>
          </p:spPr>
        </p:pic>
        <p:pic>
          <p:nvPicPr>
            <p:cNvPr id="13" name="Picture 11">
              <a:extLst>
                <a:ext uri="{FF2B5EF4-FFF2-40B4-BE49-F238E27FC236}">
                  <a16:creationId xmlns:a16="http://schemas.microsoft.com/office/drawing/2014/main" id="{53340638-AD29-2514-55E0-7C1F8A504B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67" r="41979"/>
            <a:stretch/>
          </p:blipFill>
          <p:spPr>
            <a:xfrm flipH="1">
              <a:off x="8051601" y="-1137"/>
              <a:ext cx="4149298" cy="6889785"/>
            </a:xfrm>
            <a:prstGeom prst="rect">
              <a:avLst/>
            </a:prstGeom>
          </p:spPr>
        </p:pic>
      </p:grpSp>
      <p:pic>
        <p:nvPicPr>
          <p:cNvPr id="16" name="Picture 8">
            <a:extLst>
              <a:ext uri="{FF2B5EF4-FFF2-40B4-BE49-F238E27FC236}">
                <a16:creationId xmlns:a16="http://schemas.microsoft.com/office/drawing/2014/main" id="{9B4A2856-3893-AA8C-1B35-FF8B794A8CB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965" y="1539703"/>
            <a:ext cx="2213067" cy="947969"/>
          </a:xfrm>
          <a:prstGeom prst="rect">
            <a:avLst/>
          </a:prstGeom>
        </p:spPr>
      </p:pic>
      <p:sp>
        <p:nvSpPr>
          <p:cNvPr id="31" name="Rechteck 30">
            <a:extLst>
              <a:ext uri="{FF2B5EF4-FFF2-40B4-BE49-F238E27FC236}">
                <a16:creationId xmlns:a16="http://schemas.microsoft.com/office/drawing/2014/main" id="{61A7F243-ED17-C4DA-31C3-C0DE747CB370}"/>
              </a:ext>
            </a:extLst>
          </p:cNvPr>
          <p:cNvSpPr/>
          <p:nvPr/>
        </p:nvSpPr>
        <p:spPr>
          <a:xfrm>
            <a:off x="9567205" y="1445883"/>
            <a:ext cx="2280189" cy="994045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4" name="Textplatzhalter 3">
            <a:extLst>
              <a:ext uri="{FF2B5EF4-FFF2-40B4-BE49-F238E27FC236}">
                <a16:creationId xmlns:a16="http://schemas.microsoft.com/office/drawing/2014/main" id="{FF7ED0F0-20BC-744C-BFB7-04327DC20896}"/>
              </a:ext>
            </a:extLst>
          </p:cNvPr>
          <p:cNvSpPr txBox="1">
            <a:spLocks/>
          </p:cNvSpPr>
          <p:nvPr/>
        </p:nvSpPr>
        <p:spPr>
          <a:xfrm>
            <a:off x="442800" y="1741371"/>
            <a:ext cx="9304515" cy="1655688"/>
          </a:xfrm>
          <a:prstGeom prst="rect">
            <a:avLst/>
          </a:prstGeom>
        </p:spPr>
        <p:txBody>
          <a:bodyPr lIns="0" tIns="0" rIns="0" bIns="0"/>
          <a:lstStyle>
            <a:lvl1pPr marL="324000" marR="0" indent="-32400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Blip>
                <a:blip r:embed="rId9"/>
              </a:buBlip>
              <a:tabLst/>
              <a:defRPr lang="de-DE" sz="1900" kern="1200" baseline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  <a:lvl2pPr marL="611668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21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944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7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7225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5003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2782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0560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58339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611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Taking a Mathematical Perspective:</a:t>
            </a:r>
          </a:p>
          <a:p>
            <a:pPr marL="324000" marR="0" lvl="0" indent="-32400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Blip>
                <a:blip r:embed="rId9"/>
              </a:buBlip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Analysis of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Expressivity, Training, Generalization </a:t>
            </a:r>
          </a:p>
          <a:p>
            <a:pPr marL="324000" marR="0" lvl="0" indent="-32400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Blip>
                <a:blip r:embed="rId9"/>
              </a:buBlip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Explainability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Rate-Distortion Explanation /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CartoonX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23232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" name="Rechteck: abgerundete Ecken 35">
            <a:extLst>
              <a:ext uri="{FF2B5EF4-FFF2-40B4-BE49-F238E27FC236}">
                <a16:creationId xmlns:a16="http://schemas.microsoft.com/office/drawing/2014/main" id="{6C9C051F-DF99-EBE0-8711-37B5E2F999DB}"/>
              </a:ext>
            </a:extLst>
          </p:cNvPr>
          <p:cNvSpPr/>
          <p:nvPr/>
        </p:nvSpPr>
        <p:spPr>
          <a:xfrm>
            <a:off x="1750461" y="3317924"/>
            <a:ext cx="6832108" cy="47444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50800" dir="30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7" name="Textplatzhalter 3">
            <a:extLst>
              <a:ext uri="{FF2B5EF4-FFF2-40B4-BE49-F238E27FC236}">
                <a16:creationId xmlns:a16="http://schemas.microsoft.com/office/drawing/2014/main" id="{1857E908-B4AE-31D1-59B1-7274D43A8BD9}"/>
              </a:ext>
            </a:extLst>
          </p:cNvPr>
          <p:cNvSpPr txBox="1">
            <a:spLocks/>
          </p:cNvSpPr>
          <p:nvPr/>
        </p:nvSpPr>
        <p:spPr>
          <a:xfrm>
            <a:off x="1848881" y="3333934"/>
            <a:ext cx="6733688" cy="486717"/>
          </a:xfrm>
          <a:prstGeom prst="rect">
            <a:avLst/>
          </a:prstGeom>
        </p:spPr>
        <p:txBody>
          <a:bodyPr lIns="0" tIns="0" rIns="0" bIns="0"/>
          <a:lstStyle>
            <a:lvl1pPr marL="324000" marR="0" indent="-32400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Blip>
                <a:blip r:embed="rId9"/>
              </a:buBlip>
              <a:tabLst/>
              <a:defRPr lang="de-DE" sz="1900" kern="1200" baseline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  <a:lvl2pPr marL="611668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21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944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7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7225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5003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2782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0560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58339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611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155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Fundamental Problem with Digital Hardware!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rgbClr val="2F2F2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9" name="Textplatzhalter 3">
            <a:extLst>
              <a:ext uri="{FF2B5EF4-FFF2-40B4-BE49-F238E27FC236}">
                <a16:creationId xmlns:a16="http://schemas.microsoft.com/office/drawing/2014/main" id="{B1960268-5F09-8C41-AAD4-9C2A9FA65DC5}"/>
              </a:ext>
            </a:extLst>
          </p:cNvPr>
          <p:cNvSpPr txBox="1">
            <a:spLocks/>
          </p:cNvSpPr>
          <p:nvPr/>
        </p:nvSpPr>
        <p:spPr>
          <a:xfrm>
            <a:off x="442800" y="4315660"/>
            <a:ext cx="9945539" cy="1448207"/>
          </a:xfrm>
          <a:prstGeom prst="rect">
            <a:avLst/>
          </a:prstGeom>
        </p:spPr>
        <p:txBody>
          <a:bodyPr lIns="0" tIns="0" rIns="0" bIns="0"/>
          <a:lstStyle>
            <a:lvl1pPr marL="324000" marR="0" indent="-32400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Blip>
                <a:blip r:embed="rId9"/>
              </a:buBlip>
              <a:tabLst/>
              <a:defRPr lang="de-DE" sz="1900" kern="1200" baseline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  <a:lvl2pPr marL="611668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21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944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7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7225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5003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2782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0560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58339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611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Next Generation AI Computing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</a:t>
            </a:r>
          </a:p>
          <a:p>
            <a:pPr marL="324000" marR="0" lvl="0" indent="-32400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Blip>
                <a:blip r:embed="rId9"/>
              </a:buBlip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Analog hardware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023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such as neuromorphic computing!</a:t>
            </a:r>
          </a:p>
          <a:p>
            <a:pPr marL="324000" marR="0" lvl="0" indent="-32400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Blip>
                <a:blip r:embed="rId9"/>
              </a:buBlip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Analog AI systems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023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such as spiking neural networks! </a:t>
            </a:r>
          </a:p>
        </p:txBody>
      </p:sp>
      <p:sp>
        <p:nvSpPr>
          <p:cNvPr id="40" name="Textplatzhalter 3">
            <a:extLst>
              <a:ext uri="{FF2B5EF4-FFF2-40B4-BE49-F238E27FC236}">
                <a16:creationId xmlns:a16="http://schemas.microsoft.com/office/drawing/2014/main" id="{1EB7AF64-D1DD-E0BA-1806-75DD704D25DD}"/>
              </a:ext>
            </a:extLst>
          </p:cNvPr>
          <p:cNvSpPr txBox="1">
            <a:spLocks/>
          </p:cNvSpPr>
          <p:nvPr/>
        </p:nvSpPr>
        <p:spPr>
          <a:xfrm>
            <a:off x="1725104" y="6060992"/>
            <a:ext cx="7804861" cy="246441"/>
          </a:xfrm>
          <a:prstGeom prst="rect">
            <a:avLst/>
          </a:prstGeom>
        </p:spPr>
        <p:txBody>
          <a:bodyPr lIns="0" tIns="0" rIns="0" bIns="0"/>
          <a:lstStyle>
            <a:lvl1pPr marL="324000" marR="0" indent="-32400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Blip>
                <a:blip r:embed="rId9"/>
              </a:buBlip>
              <a:tabLst/>
              <a:defRPr lang="de-DE" sz="1900" kern="1200" baseline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  <a:lvl2pPr marL="611668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21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944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7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7225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5003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2782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0560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58339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611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Vision: Mathematically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Reliable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and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Sustainable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AI</a:t>
            </a:r>
            <a:r>
              <a:rPr kumimoji="0" lang="de-DE" sz="2400" b="1" i="1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!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00883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883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868144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588;g135ad8949f1_0_812">
            <a:extLst>
              <a:ext uri="{FF2B5EF4-FFF2-40B4-BE49-F238E27FC236}">
                <a16:creationId xmlns:a16="http://schemas.microsoft.com/office/drawing/2014/main" id="{D73160C2-5991-81F1-909F-B48FEA415D6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0397" y="1260717"/>
            <a:ext cx="2373299" cy="167966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" name="Gerader Verbinder 2">
            <a:extLst>
              <a:ext uri="{FF2B5EF4-FFF2-40B4-BE49-F238E27FC236}">
                <a16:creationId xmlns:a16="http://schemas.microsoft.com/office/drawing/2014/main" id="{A97B9797-6E9B-405A-8C7A-840477F8E90A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oogle Shape;577;g135ad8949f1_0_812">
            <a:extLst>
              <a:ext uri="{FF2B5EF4-FFF2-40B4-BE49-F238E27FC236}">
                <a16:creationId xmlns:a16="http://schemas.microsoft.com/office/drawing/2014/main" id="{109307B6-B487-5E24-25ED-0B7746B9955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1542" y="3044531"/>
            <a:ext cx="4681992" cy="3676779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Textplatzhalter 4">
            <a:extLst>
              <a:ext uri="{FF2B5EF4-FFF2-40B4-BE49-F238E27FC236}">
                <a16:creationId xmlns:a16="http://schemas.microsoft.com/office/drawing/2014/main" id="{C0456202-2F4C-FD4F-0844-1E97753C7B97}"/>
              </a:ext>
            </a:extLst>
          </p:cNvPr>
          <p:cNvSpPr txBox="1">
            <a:spLocks/>
          </p:cNvSpPr>
          <p:nvPr/>
        </p:nvSpPr>
        <p:spPr>
          <a:xfrm>
            <a:off x="442800" y="441325"/>
            <a:ext cx="11306175" cy="508794"/>
          </a:xfrm>
          <a:prstGeom prst="rect">
            <a:avLst/>
          </a:prstGeom>
        </p:spPr>
        <p:txBody>
          <a:bodyPr/>
          <a:lstStyle>
            <a:lvl1pPr marL="203890" indent="-203890" algn="l" defTabSz="815557" rtl="0" eaLnBrk="1" latinLnBrk="0" hangingPunct="1">
              <a:lnSpc>
                <a:spcPct val="90000"/>
              </a:lnSpc>
              <a:spcBef>
                <a:spcPts val="892"/>
              </a:spcBef>
              <a:buFont typeface="Arial" panose="020B0604020202020204" pitchFamily="34" charset="0"/>
              <a:buChar char="•"/>
              <a:defRPr sz="24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1668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21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944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7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7225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5003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2782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0560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58339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611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15557" rtl="0" eaLnBrk="1" fontAlgn="auto" latinLnBrk="0" hangingPunct="1">
              <a:lnSpc>
                <a:spcPct val="90000"/>
              </a:lnSpc>
              <a:spcBef>
                <a:spcPts val="89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Konrad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Zuse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School of Excellence in Reliable AI </a:t>
            </a:r>
          </a:p>
          <a:p>
            <a:pPr marL="0" marR="0" lvl="0" indent="0" algn="l" defTabSz="815557" rtl="0" eaLnBrk="1" fontAlgn="auto" latinLnBrk="0" hangingPunct="1">
              <a:lnSpc>
                <a:spcPct val="90000"/>
              </a:lnSpc>
              <a:spcBef>
                <a:spcPts val="89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(https://zuseschoolrelai.de)</a:t>
            </a:r>
          </a:p>
        </p:txBody>
      </p:sp>
      <p:pic>
        <p:nvPicPr>
          <p:cNvPr id="2" name="Grafik 1" descr="Ein Bild, das Text, draußen, Berg, Boot enthält.&#10;&#10;Automatisch generierte Beschreibung">
            <a:extLst>
              <a:ext uri="{FF2B5EF4-FFF2-40B4-BE49-F238E27FC236}">
                <a16:creationId xmlns:a16="http://schemas.microsoft.com/office/drawing/2014/main" id="{F4132FAF-92E9-63FD-8B00-2834ECD44A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0155" y="912761"/>
            <a:ext cx="3420518" cy="1213732"/>
          </a:xfrm>
          <a:prstGeom prst="rect">
            <a:avLst/>
          </a:prstGeom>
        </p:spPr>
      </p:pic>
      <p:grpSp>
        <p:nvGrpSpPr>
          <p:cNvPr id="5" name="Google Shape;841;p46">
            <a:extLst>
              <a:ext uri="{FF2B5EF4-FFF2-40B4-BE49-F238E27FC236}">
                <a16:creationId xmlns:a16="http://schemas.microsoft.com/office/drawing/2014/main" id="{C45DFC88-8DCC-1C55-9EAA-759A4B3B7F8D}"/>
              </a:ext>
            </a:extLst>
          </p:cNvPr>
          <p:cNvGrpSpPr/>
          <p:nvPr/>
        </p:nvGrpSpPr>
        <p:grpSpPr>
          <a:xfrm>
            <a:off x="6060809" y="2979166"/>
            <a:ext cx="1532508" cy="546677"/>
            <a:chOff x="4572000" y="1320624"/>
            <a:chExt cx="1393375" cy="451126"/>
          </a:xfrm>
        </p:grpSpPr>
        <p:pic>
          <p:nvPicPr>
            <p:cNvPr id="6" name="Google Shape;842;p46">
              <a:extLst>
                <a:ext uri="{FF2B5EF4-FFF2-40B4-BE49-F238E27FC236}">
                  <a16:creationId xmlns:a16="http://schemas.microsoft.com/office/drawing/2014/main" id="{925EEF20-9171-9F61-3502-F5847F641510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 t="28602" r="55377" b="26431"/>
            <a:stretch/>
          </p:blipFill>
          <p:spPr>
            <a:xfrm>
              <a:off x="4572000" y="1320624"/>
              <a:ext cx="621775" cy="4511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843;p46">
              <a:extLst>
                <a:ext uri="{FF2B5EF4-FFF2-40B4-BE49-F238E27FC236}">
                  <a16:creationId xmlns:a16="http://schemas.microsoft.com/office/drawing/2014/main" id="{6849ADC4-AC89-88D5-571A-774813353D75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 l="48843" t="30253" b="27521"/>
            <a:stretch/>
          </p:blipFill>
          <p:spPr>
            <a:xfrm>
              <a:off x="5252575" y="1320625"/>
              <a:ext cx="712800" cy="4511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" name="Google Shape;844;p46">
            <a:extLst>
              <a:ext uri="{FF2B5EF4-FFF2-40B4-BE49-F238E27FC236}">
                <a16:creationId xmlns:a16="http://schemas.microsoft.com/office/drawing/2014/main" id="{A0E06B94-40FD-2B30-196F-9C2A53612800}"/>
              </a:ext>
            </a:extLst>
          </p:cNvPr>
          <p:cNvGrpSpPr/>
          <p:nvPr/>
        </p:nvGrpSpPr>
        <p:grpSpPr>
          <a:xfrm>
            <a:off x="8868950" y="2945064"/>
            <a:ext cx="1313367" cy="628001"/>
            <a:chOff x="7599125" y="1347500"/>
            <a:chExt cx="970826" cy="471474"/>
          </a:xfrm>
        </p:grpSpPr>
        <p:pic>
          <p:nvPicPr>
            <p:cNvPr id="12" name="Google Shape;845;p46">
              <a:extLst>
                <a:ext uri="{FF2B5EF4-FFF2-40B4-BE49-F238E27FC236}">
                  <a16:creationId xmlns:a16="http://schemas.microsoft.com/office/drawing/2014/main" id="{9FB34CF7-0120-2CC5-7664-C92CB5FA9210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 l="4893" t="9023" r="52444" b="8644"/>
            <a:stretch/>
          </p:blipFill>
          <p:spPr>
            <a:xfrm>
              <a:off x="7599125" y="1347500"/>
              <a:ext cx="466301" cy="4714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846;p46">
              <a:extLst>
                <a:ext uri="{FF2B5EF4-FFF2-40B4-BE49-F238E27FC236}">
                  <a16:creationId xmlns:a16="http://schemas.microsoft.com/office/drawing/2014/main" id="{F945F508-E042-9A87-E9EE-26562B48FB37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 l="52589" t="9023" r="4748" b="8644"/>
            <a:stretch/>
          </p:blipFill>
          <p:spPr>
            <a:xfrm>
              <a:off x="8103650" y="1347500"/>
              <a:ext cx="466301" cy="47147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8" name="Picture 4">
            <a:extLst>
              <a:ext uri="{FF2B5EF4-FFF2-40B4-BE49-F238E27FC236}">
                <a16:creationId xmlns:a16="http://schemas.microsoft.com/office/drawing/2014/main" id="{E074C859-0677-1A08-1E3A-95A6CDC23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945" y="2943879"/>
            <a:ext cx="1158377" cy="81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D28E2CB7-ACE2-5F69-4DC9-E806EDD50C1F}"/>
              </a:ext>
            </a:extLst>
          </p:cNvPr>
          <p:cNvSpPr/>
          <p:nvPr/>
        </p:nvSpPr>
        <p:spPr>
          <a:xfrm>
            <a:off x="9398038" y="1993210"/>
            <a:ext cx="2155367" cy="40380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AC1D1049-BD3F-47F7-4AE7-F81B6310D4A4}"/>
              </a:ext>
            </a:extLst>
          </p:cNvPr>
          <p:cNvSpPr txBox="1">
            <a:spLocks/>
          </p:cNvSpPr>
          <p:nvPr/>
        </p:nvSpPr>
        <p:spPr>
          <a:xfrm>
            <a:off x="9505182" y="2023630"/>
            <a:ext cx="2048224" cy="403805"/>
          </a:xfrm>
          <a:prstGeom prst="rect">
            <a:avLst/>
          </a:prstGeom>
        </p:spPr>
        <p:txBody>
          <a:bodyPr lIns="0" tIns="0" rIns="0" bIns="0"/>
          <a:lstStyle>
            <a:lvl1pPr marL="324000" marR="0" indent="-32400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Blip>
                <a:blip r:embed="rId9"/>
              </a:buBlip>
              <a:tabLst/>
              <a:defRPr lang="de-DE" sz="1900" kern="1200" baseline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  <a:lvl2pPr marL="611668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21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944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7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7225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5003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2782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0560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58339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611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15557" rtl="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1100"/>
              </a:spcAft>
              <a:buClrTx/>
              <a:buSzPct val="125000"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88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Munich, Germany </a:t>
            </a:r>
          </a:p>
        </p:txBody>
      </p:sp>
      <p:pic>
        <p:nvPicPr>
          <p:cNvPr id="14" name="Grafik 13" descr="Ein Bild, das Text enthält.&#10;&#10;Automatisch generierte Beschreibung">
            <a:extLst>
              <a:ext uri="{FF2B5EF4-FFF2-40B4-BE49-F238E27FC236}">
                <a16:creationId xmlns:a16="http://schemas.microsoft.com/office/drawing/2014/main" id="{E46199D8-38F6-28D6-8A8E-5BAC4A0AE48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660" y="823293"/>
            <a:ext cx="1620785" cy="1113839"/>
          </a:xfrm>
          <a:prstGeom prst="rect">
            <a:avLst/>
          </a:prstGeom>
        </p:spPr>
      </p:pic>
      <p:pic>
        <p:nvPicPr>
          <p:cNvPr id="15" name="Grafik 14" descr="Ein Bild, das Text enthält.&#10;&#10;Automatisch generierte Beschreibung">
            <a:extLst>
              <a:ext uri="{FF2B5EF4-FFF2-40B4-BE49-F238E27FC236}">
                <a16:creationId xmlns:a16="http://schemas.microsoft.com/office/drawing/2014/main" id="{E0B96B72-9B77-D08D-F40B-922FE53D1371}"/>
              </a:ext>
            </a:extLst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437" y="909091"/>
            <a:ext cx="1620785" cy="677243"/>
          </a:xfrm>
          <a:prstGeom prst="rect">
            <a:avLst/>
          </a:prstGeom>
        </p:spPr>
      </p:pic>
      <p:sp>
        <p:nvSpPr>
          <p:cNvPr id="4" name="Google Shape;771;p42">
            <a:extLst>
              <a:ext uri="{FF2B5EF4-FFF2-40B4-BE49-F238E27FC236}">
                <a16:creationId xmlns:a16="http://schemas.microsoft.com/office/drawing/2014/main" id="{6DCE905A-E9E4-7F99-846C-FE49658F713E}"/>
              </a:ext>
            </a:extLst>
          </p:cNvPr>
          <p:cNvSpPr/>
          <p:nvPr/>
        </p:nvSpPr>
        <p:spPr>
          <a:xfrm>
            <a:off x="5373278" y="4174363"/>
            <a:ext cx="5969045" cy="1651370"/>
          </a:xfrm>
          <a:prstGeom prst="rect">
            <a:avLst/>
          </a:prstGeom>
          <a:gradFill>
            <a:gsLst>
              <a:gs pos="0">
                <a:srgbClr val="1F8750"/>
              </a:gs>
              <a:gs pos="100000">
                <a:srgbClr val="00B0EA"/>
              </a:gs>
            </a:gsLst>
            <a:lin ang="10800025" scaled="0"/>
          </a:gradFill>
          <a:ln>
            <a:noFill/>
          </a:ln>
        </p:spPr>
        <p:txBody>
          <a:bodyPr spcFirstLastPara="1" wrap="square" lIns="182875" tIns="91425" rIns="182875" bIns="91425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r>
              <a:rPr kumimoji="0" lang="de-DE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ven Pro SemiBold"/>
                <a:ea typeface="Maven Pro SemiBold"/>
                <a:cs typeface="Maven Pro SemiBold"/>
                <a:sym typeface="Maven Pro SemiBold"/>
              </a:rPr>
              <a:t>Mission: 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ven Pro SemiBold"/>
                <a:ea typeface="Maven Pro SemiBold"/>
                <a:cs typeface="Maven Pro SemiBold"/>
                <a:sym typeface="Maven Pro SemiBold"/>
              </a:rPr>
              <a:t>T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ven Pro SemiBold"/>
                <a:ea typeface="Maven Pro SemiBold"/>
                <a:cs typeface="Maven Pro SemiBold"/>
                <a:sym typeface="Maven Pro SemiBold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xmlns:lc="http://schemas.openxmlformats.org/drawingml/2006/lockedCanvas" textRoundtripDataId="7"/>
                  </a:ext>
                </a:extLst>
              </a:rPr>
              <a:t>rain </a:t>
            </a:r>
            <a:r>
              <a:rPr kumimoji="0" lang="de-DE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ven Pro SemiBold"/>
                <a:ea typeface="Maven Pro SemiBold"/>
                <a:cs typeface="Maven Pro SemiBold"/>
                <a:sym typeface="Maven Pro SemiBold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xmlns:lc="http://schemas.openxmlformats.org/drawingml/2006/lockedCanvas" textRoundtripDataId="7"/>
                  </a:ext>
                </a:extLst>
              </a:rPr>
              <a:t>future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ven Pro SemiBold"/>
                <a:ea typeface="Maven Pro SemiBold"/>
                <a:cs typeface="Maven Pro SemiBold"/>
                <a:sym typeface="Maven Pro SemiBold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xmlns:lc="http://schemas.openxmlformats.org/drawingml/2006/lockedCanvas" textRoundtripDataId="7"/>
                  </a:ext>
                </a:extLst>
              </a:rPr>
              <a:t> </a:t>
            </a:r>
            <a:r>
              <a:rPr kumimoji="0" lang="de-DE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ven Pro SemiBold"/>
                <a:ea typeface="Maven Pro SemiBold"/>
                <a:cs typeface="Maven Pro SemiBold"/>
                <a:sym typeface="Maven Pro SemiBold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xmlns:lc="http://schemas.openxmlformats.org/drawingml/2006/lockedCanvas" textRoundtripDataId="7"/>
                  </a:ext>
                </a:extLst>
              </a:rPr>
              <a:t>generations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ven Pro SemiBold"/>
                <a:ea typeface="Maven Pro SemiBold"/>
                <a:cs typeface="Maven Pro SemiBold"/>
                <a:sym typeface="Maven Pro SemiBold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xmlns:lc="http://schemas.openxmlformats.org/drawingml/2006/lockedCanvas" textRoundtripDataId="7"/>
                  </a:ext>
                </a:extLst>
              </a:rPr>
              <a:t> </a:t>
            </a:r>
            <a:r>
              <a:rPr kumimoji="0" lang="de-DE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ven Pro SemiBold"/>
                <a:ea typeface="Maven Pro SemiBold"/>
                <a:cs typeface="Maven Pro SemiBold"/>
                <a:sym typeface="Maven Pro SemiBold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xmlns:lc="http://schemas.openxmlformats.org/drawingml/2006/lockedCanvas" textRoundtripDataId="7"/>
                  </a:ext>
                </a:extLst>
              </a:rPr>
              <a:t>of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ven Pro SemiBold"/>
                <a:ea typeface="Maven Pro SemiBold"/>
                <a:cs typeface="Maven Pro SemiBold"/>
                <a:sym typeface="Maven Pro SemiBold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xmlns:lc="http://schemas.openxmlformats.org/drawingml/2006/lockedCanvas" textRoundtripDataId="7"/>
                  </a:ext>
                </a:extLst>
              </a:rPr>
              <a:t> AI </a:t>
            </a:r>
            <a:r>
              <a:rPr kumimoji="0" lang="de-DE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ven Pro SemiBold"/>
                <a:ea typeface="Maven Pro SemiBold"/>
                <a:cs typeface="Maven Pro SemiBold"/>
                <a:sym typeface="Maven Pro SemiBold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xmlns:lc="http://schemas.openxmlformats.org/drawingml/2006/lockedCanvas" textRoundtripDataId="7"/>
                  </a:ext>
                </a:extLst>
              </a:rPr>
              <a:t>experts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ven Pro SemiBold"/>
                <a:ea typeface="Maven Pro SemiBold"/>
                <a:cs typeface="Maven Pro SemiBold"/>
                <a:sym typeface="Maven Pro SemiBold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xmlns:lc="http://schemas.openxmlformats.org/drawingml/2006/lockedCanvas" textRoundtripDataId="7"/>
                  </a:ext>
                </a:extLst>
              </a:rPr>
              <a:t> in Germany </a:t>
            </a:r>
            <a:r>
              <a:rPr kumimoji="0" lang="de-DE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ven Pro SemiBold"/>
                <a:ea typeface="Maven Pro SemiBold"/>
                <a:cs typeface="Maven Pro SemiBold"/>
                <a:sym typeface="Maven Pro SemiBold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xmlns:lc="http://schemas.openxmlformats.org/drawingml/2006/lockedCanvas" textRoundtripDataId="7"/>
                  </a:ext>
                </a:extLst>
              </a:rPr>
              <a:t>who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ven Pro SemiBold"/>
                <a:ea typeface="Maven Pro SemiBold"/>
                <a:cs typeface="Maven Pro SemiBold"/>
                <a:sym typeface="Maven Pro SemiBold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xmlns:lc="http://schemas.openxmlformats.org/drawingml/2006/lockedCanvas" textRoundtripDataId="7"/>
                  </a:ext>
                </a:extLst>
              </a:rPr>
              <a:t> </a:t>
            </a:r>
            <a:r>
              <a:rPr kumimoji="0" lang="de-DE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ven Pro SemiBold"/>
                <a:ea typeface="Maven Pro SemiBold"/>
                <a:cs typeface="Maven Pro SemiBold"/>
                <a:sym typeface="Maven Pro SemiBold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xmlns:lc="http://schemas.openxmlformats.org/drawingml/2006/lockedCanvas" textRoundtripDataId="7"/>
                  </a:ext>
                </a:extLst>
              </a:rPr>
              <a:t>combine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ven Pro SemiBold"/>
                <a:ea typeface="Maven Pro SemiBold"/>
                <a:cs typeface="Maven Pro SemiBold"/>
                <a:sym typeface="Maven Pro SemiBold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xmlns:lc="http://schemas.openxmlformats.org/drawingml/2006/lockedCanvas" textRoundtripDataId="7"/>
                  </a:ext>
                </a:extLst>
              </a:rPr>
              <a:t> </a:t>
            </a:r>
            <a:r>
              <a:rPr kumimoji="0" lang="de-DE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ven Pro SemiBold"/>
                <a:ea typeface="Maven Pro SemiBold"/>
                <a:cs typeface="Maven Pro SemiBold"/>
                <a:sym typeface="Maven Pro SemiBold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xmlns:lc="http://schemas.openxmlformats.org/drawingml/2006/lockedCanvas" textRoundtripDataId="7"/>
                  </a:ext>
                </a:extLst>
              </a:rPr>
              <a:t>technical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ven Pro SemiBold"/>
                <a:ea typeface="Maven Pro SemiBold"/>
                <a:cs typeface="Maven Pro SemiBold"/>
                <a:sym typeface="Maven Pro SemiBold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xmlns:lc="http://schemas.openxmlformats.org/drawingml/2006/lockedCanvas" textRoundtripDataId="7"/>
                  </a:ext>
                </a:extLst>
              </a:rPr>
              <a:t> </a:t>
            </a:r>
            <a:r>
              <a:rPr kumimoji="0" lang="de-DE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ven Pro SemiBold"/>
                <a:ea typeface="Maven Pro SemiBold"/>
                <a:cs typeface="Maven Pro SemiBold"/>
                <a:sym typeface="Maven Pro SemiBold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xmlns:lc="http://schemas.openxmlformats.org/drawingml/2006/lockedCanvas" textRoundtripDataId="7"/>
                  </a:ext>
                </a:extLst>
              </a:rPr>
              <a:t>brilliance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ven Pro SemiBold"/>
                <a:ea typeface="Maven Pro SemiBold"/>
                <a:cs typeface="Maven Pro SemiBold"/>
                <a:sym typeface="Maven Pro SemiBold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xmlns:lc="http://schemas.openxmlformats.org/drawingml/2006/lockedCanvas" textRoundtripDataId="7"/>
                  </a:ext>
                </a:extLst>
              </a:rPr>
              <a:t> </a:t>
            </a:r>
            <a:r>
              <a:rPr kumimoji="0" lang="de-DE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ven Pro SemiBold"/>
                <a:ea typeface="Maven Pro SemiBold"/>
                <a:cs typeface="Maven Pro SemiBold"/>
                <a:sym typeface="Maven Pro SemiBold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xmlns:lc="http://schemas.openxmlformats.org/drawingml/2006/lockedCanvas" textRoundtripDataId="7"/>
                  </a:ext>
                </a:extLst>
              </a:rPr>
              <a:t>with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ven Pro SemiBold"/>
                <a:ea typeface="Maven Pro SemiBold"/>
                <a:cs typeface="Maven Pro SemiBold"/>
                <a:sym typeface="Maven Pro SemiBold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xmlns:lc="http://schemas.openxmlformats.org/drawingml/2006/lockedCanvas" textRoundtripDataId="7"/>
                  </a:ext>
                </a:extLst>
              </a:rPr>
              <a:t> </a:t>
            </a:r>
            <a:r>
              <a:rPr kumimoji="0" lang="de-DE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ven Pro SemiBold"/>
                <a:ea typeface="Maven Pro SemiBold"/>
                <a:cs typeface="Maven Pro SemiBold"/>
                <a:sym typeface="Maven Pro SemiBold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xmlns:lc="http://schemas.openxmlformats.org/drawingml/2006/lockedCanvas" textRoundtripDataId="7"/>
                  </a:ext>
                </a:extLst>
              </a:rPr>
              <a:t>awareness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ven Pro SemiBold"/>
                <a:ea typeface="Maven Pro SemiBold"/>
                <a:cs typeface="Maven Pro SemiBold"/>
                <a:sym typeface="Maven Pro SemiBold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xmlns:lc="http://schemas.openxmlformats.org/drawingml/2006/lockedCanvas" textRoundtripDataId="7"/>
                  </a:ext>
                </a:extLst>
              </a:rPr>
              <a:t> </a:t>
            </a:r>
            <a:r>
              <a:rPr kumimoji="0" lang="de-DE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ven Pro SemiBold"/>
                <a:ea typeface="Maven Pro SemiBold"/>
                <a:cs typeface="Maven Pro SemiBold"/>
                <a:sym typeface="Maven Pro SemiBold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xmlns:lc="http://schemas.openxmlformats.org/drawingml/2006/lockedCanvas" textRoundtripDataId="7"/>
                  </a:ext>
                </a:extLst>
              </a:rPr>
              <a:t>of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ven Pro SemiBold"/>
                <a:ea typeface="Maven Pro SemiBold"/>
                <a:cs typeface="Maven Pro SemiBold"/>
                <a:sym typeface="Maven Pro SemiBold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xmlns:lc="http://schemas.openxmlformats.org/drawingml/2006/lockedCanvas" textRoundtripDataId="7"/>
                  </a:ext>
                </a:extLst>
              </a:rPr>
              <a:t> </a:t>
            </a:r>
            <a:r>
              <a:rPr kumimoji="0" lang="de-DE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ven Pro SemiBold"/>
                <a:ea typeface="Maven Pro SemiBold"/>
                <a:cs typeface="Maven Pro SemiBold"/>
                <a:sym typeface="Maven Pro SemiBold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xmlns:lc="http://schemas.openxmlformats.org/drawingml/2006/lockedCanvas" textRoundtripDataId="7"/>
                  </a:ext>
                </a:extLst>
              </a:rPr>
              <a:t>the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ven Pro SemiBold"/>
                <a:ea typeface="Maven Pro SemiBold"/>
                <a:cs typeface="Maven Pro SemiBold"/>
                <a:sym typeface="Maven Pro SemiBold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xmlns:lc="http://schemas.openxmlformats.org/drawingml/2006/lockedCanvas" textRoundtripDataId="7"/>
                  </a:ext>
                </a:extLst>
              </a:rPr>
              <a:t> </a:t>
            </a:r>
            <a:r>
              <a:rPr kumimoji="0" lang="de-DE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ven Pro SemiBold"/>
                <a:ea typeface="Maven Pro SemiBold"/>
                <a:cs typeface="Maven Pro SemiBold"/>
                <a:sym typeface="Maven Pro SemiBold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xmlns:lc="http://schemas.openxmlformats.org/drawingml/2006/lockedCanvas" textRoundtripDataId="7"/>
                  </a:ext>
                </a:extLst>
              </a:rPr>
              <a:t>importance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ven Pro SemiBold"/>
                <a:ea typeface="Maven Pro SemiBold"/>
                <a:cs typeface="Maven Pro SemiBold"/>
                <a:sym typeface="Maven Pro SemiBold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xmlns:lc="http://schemas.openxmlformats.org/drawingml/2006/lockedCanvas" textRoundtripDataId="7"/>
                  </a:ext>
                </a:extLst>
              </a:rPr>
              <a:t> </a:t>
            </a:r>
            <a:r>
              <a:rPr kumimoji="0" lang="de-DE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ven Pro SemiBold"/>
                <a:ea typeface="Maven Pro SemiBold"/>
                <a:cs typeface="Maven Pro SemiBold"/>
                <a:sym typeface="Maven Pro SemiBold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xmlns:lc="http://schemas.openxmlformats.org/drawingml/2006/lockedCanvas" textRoundtripDataId="7"/>
                  </a:ext>
                </a:extLst>
              </a:rPr>
              <a:t>of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ven Pro SemiBold"/>
                <a:ea typeface="Maven Pro SemiBold"/>
                <a:cs typeface="Maven Pro SemiBold"/>
                <a:sym typeface="Maven Pro SemiBold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xmlns:lc="http://schemas.openxmlformats.org/drawingml/2006/lockedCanvas" textRoundtripDataId="7"/>
                  </a:ext>
                </a:extLst>
              </a:rPr>
              <a:t> </a:t>
            </a:r>
            <a:r>
              <a:rPr kumimoji="0" lang="de-DE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ven Pro SemiBold"/>
                <a:ea typeface="Maven Pro SemiBold"/>
                <a:cs typeface="Maven Pro SemiBold"/>
                <a:sym typeface="Maven Pro SemiBold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xmlns:lc="http://schemas.openxmlformats.org/drawingml/2006/lockedCanvas" textRoundtripDataId="7"/>
                  </a:ext>
                </a:extLst>
              </a:rPr>
              <a:t>AI’s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ven Pro SemiBold"/>
                <a:ea typeface="Maven Pro SemiBold"/>
                <a:cs typeface="Maven Pro SemiBold"/>
                <a:sym typeface="Maven Pro SemiBold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xmlns:lc="http://schemas.openxmlformats.org/drawingml/2006/lockedCanvas" textRoundtripDataId="7"/>
                  </a:ext>
                </a:extLst>
              </a:rPr>
              <a:t> </a:t>
            </a:r>
            <a:r>
              <a:rPr kumimoji="0" lang="de-DE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ven Pro SemiBold"/>
                <a:ea typeface="Maven Pro SemiBold"/>
                <a:cs typeface="Maven Pro SemiBold"/>
                <a:sym typeface="Maven Pro SemiBold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xmlns:lc="http://schemas.openxmlformats.org/drawingml/2006/lockedCanvas" textRoundtripDataId="7"/>
                  </a:ext>
                </a:extLst>
              </a:rPr>
              <a:t>reliability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aven Pro SemiBold"/>
              <a:ea typeface="Maven Pro SemiBold"/>
              <a:cs typeface="Maven Pro SemiBold"/>
              <a:sym typeface="Maven Pro SemiBold"/>
            </a:endParaRPr>
          </a:p>
        </p:txBody>
      </p:sp>
      <p:pic>
        <p:nvPicPr>
          <p:cNvPr id="11" name="Grafik 10" descr="Ein Bild, das Grafiken, Grafikdesign, Screenshot, Schrift enthält.&#10;&#10;Automatisch generierte Beschreibung">
            <a:extLst>
              <a:ext uri="{FF2B5EF4-FFF2-40B4-BE49-F238E27FC236}">
                <a16:creationId xmlns:a16="http://schemas.microsoft.com/office/drawing/2014/main" id="{49BFA023-7C73-8DF7-15C5-18C1E968B62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78373" y="322655"/>
            <a:ext cx="769022" cy="874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4202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 descr="Ein Bild, das Text, Design, Grafiken, Schrift enthält.&#10;&#10;Automatisch generierte Beschreibung">
            <a:extLst>
              <a:ext uri="{FF2B5EF4-FFF2-40B4-BE49-F238E27FC236}">
                <a16:creationId xmlns:a16="http://schemas.microsoft.com/office/drawing/2014/main" id="{CBB44506-78DC-954E-10BD-195F27392F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4519" y="307877"/>
            <a:ext cx="891071" cy="1013345"/>
          </a:xfrm>
          <a:prstGeom prst="rect">
            <a:avLst/>
          </a:prstGeom>
        </p:spPr>
      </p:pic>
      <p:pic>
        <p:nvPicPr>
          <p:cNvPr id="7" name="Grafik 6" descr="Ein Bild, das Text, Schrift, Grafiken, Logo enthält.&#10;&#10;Automatisch generierte Beschreibung">
            <a:extLst>
              <a:ext uri="{FF2B5EF4-FFF2-40B4-BE49-F238E27FC236}">
                <a16:creationId xmlns:a16="http://schemas.microsoft.com/office/drawing/2014/main" id="{59DAA69D-D64C-7D55-8248-BCA95E0B23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3452" y="161298"/>
            <a:ext cx="2659157" cy="1440001"/>
          </a:xfrm>
          <a:prstGeom prst="rect">
            <a:avLst/>
          </a:prstGeom>
        </p:spPr>
      </p:pic>
      <p:sp>
        <p:nvSpPr>
          <p:cNvPr id="4" name="Textplatzhalter 2">
            <a:extLst>
              <a:ext uri="{FF2B5EF4-FFF2-40B4-BE49-F238E27FC236}">
                <a16:creationId xmlns:a16="http://schemas.microsoft.com/office/drawing/2014/main" id="{6285A4B0-3DE1-9BD9-516F-B0A1E4C00570}"/>
              </a:ext>
            </a:extLst>
          </p:cNvPr>
          <p:cNvSpPr txBox="1">
            <a:spLocks/>
          </p:cNvSpPr>
          <p:nvPr/>
        </p:nvSpPr>
        <p:spPr>
          <a:xfrm>
            <a:off x="3342222" y="2771394"/>
            <a:ext cx="8047832" cy="1440000"/>
          </a:xfrm>
          <a:prstGeom prst="rect">
            <a:avLst/>
          </a:prstGeom>
        </p:spPr>
        <p:txBody>
          <a:bodyPr/>
          <a:lstStyle>
            <a:lvl1pPr marL="203890" indent="-203890" algn="l" defTabSz="815557" rtl="0" eaLnBrk="1" latinLnBrk="0" hangingPunct="1">
              <a:lnSpc>
                <a:spcPct val="90000"/>
              </a:lnSpc>
              <a:spcBef>
                <a:spcPts val="892"/>
              </a:spcBef>
              <a:buFont typeface="Arial" panose="020B0604020202020204" pitchFamily="34" charset="0"/>
              <a:buChar char="•"/>
              <a:defRPr sz="24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1668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21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944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7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7225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5003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2782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0560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58339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611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4400" b="1" i="1" dirty="0" err="1">
                <a:solidFill>
                  <a:schemeClr val="bg1"/>
                </a:solidFill>
              </a:rPr>
              <a:t>Thank</a:t>
            </a:r>
            <a:r>
              <a:rPr lang="de-DE" sz="4400" b="1" i="1" dirty="0">
                <a:solidFill>
                  <a:schemeClr val="bg1"/>
                </a:solidFill>
              </a:rPr>
              <a:t> </a:t>
            </a:r>
            <a:r>
              <a:rPr lang="de-DE" sz="4400" b="1" i="1" dirty="0" err="1">
                <a:solidFill>
                  <a:schemeClr val="bg1"/>
                </a:solidFill>
              </a:rPr>
              <a:t>you</a:t>
            </a:r>
            <a:r>
              <a:rPr lang="de-DE" sz="4400" b="1" i="1" dirty="0">
                <a:solidFill>
                  <a:schemeClr val="bg1"/>
                </a:solidFill>
              </a:rPr>
              <a:t> </a:t>
            </a:r>
            <a:r>
              <a:rPr lang="de-DE" sz="4400" b="1" i="1" dirty="0" err="1">
                <a:solidFill>
                  <a:schemeClr val="bg1"/>
                </a:solidFill>
              </a:rPr>
              <a:t>very</a:t>
            </a:r>
            <a:r>
              <a:rPr lang="de-DE" sz="4400" b="1" i="1" dirty="0">
                <a:solidFill>
                  <a:schemeClr val="bg1"/>
                </a:solidFill>
              </a:rPr>
              <a:t> </a:t>
            </a:r>
            <a:r>
              <a:rPr lang="de-DE" sz="4400" b="1" i="1" dirty="0" err="1">
                <a:solidFill>
                  <a:schemeClr val="bg1"/>
                </a:solidFill>
              </a:rPr>
              <a:t>much</a:t>
            </a:r>
            <a:endParaRPr lang="de-DE" sz="4400" b="1" i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de-DE" sz="4400" b="1" i="1" dirty="0" err="1">
                <a:solidFill>
                  <a:schemeClr val="bg1"/>
                </a:solidFill>
              </a:rPr>
              <a:t>for</a:t>
            </a:r>
            <a:r>
              <a:rPr lang="de-DE" sz="4400" b="1" i="1" dirty="0">
                <a:solidFill>
                  <a:schemeClr val="bg1"/>
                </a:solidFill>
              </a:rPr>
              <a:t> </a:t>
            </a:r>
            <a:r>
              <a:rPr lang="de-DE" sz="4400" b="1" i="1" dirty="0" err="1">
                <a:solidFill>
                  <a:schemeClr val="bg1"/>
                </a:solidFill>
              </a:rPr>
              <a:t>your</a:t>
            </a:r>
            <a:r>
              <a:rPr lang="de-DE" sz="4400" b="1" i="1" dirty="0">
                <a:solidFill>
                  <a:schemeClr val="bg1"/>
                </a:solidFill>
              </a:rPr>
              <a:t> </a:t>
            </a:r>
            <a:r>
              <a:rPr lang="de-DE" sz="4400" b="1" i="1" dirty="0" err="1">
                <a:solidFill>
                  <a:schemeClr val="bg1"/>
                </a:solidFill>
              </a:rPr>
              <a:t>attention</a:t>
            </a:r>
            <a:r>
              <a:rPr lang="de-DE" sz="4400" b="1" i="1" dirty="0">
                <a:solidFill>
                  <a:schemeClr val="bg1"/>
                </a:solidFill>
              </a:rPr>
              <a:t>!</a:t>
            </a:r>
          </a:p>
          <a:p>
            <a:pPr marL="0" indent="0" algn="ctr">
              <a:buNone/>
            </a:pPr>
            <a:endParaRPr lang="de-DE" dirty="0"/>
          </a:p>
        </p:txBody>
      </p:sp>
      <p:sp>
        <p:nvSpPr>
          <p:cNvPr id="12" name="Textplatzhalter 1">
            <a:extLst>
              <a:ext uri="{FF2B5EF4-FFF2-40B4-BE49-F238E27FC236}">
                <a16:creationId xmlns:a16="http://schemas.microsoft.com/office/drawing/2014/main" id="{AFF60778-EEAD-BD10-89E5-AF351B46364C}"/>
              </a:ext>
            </a:extLst>
          </p:cNvPr>
          <p:cNvSpPr txBox="1">
            <a:spLocks/>
          </p:cNvSpPr>
          <p:nvPr/>
        </p:nvSpPr>
        <p:spPr>
          <a:xfrm>
            <a:off x="272448" y="3931317"/>
            <a:ext cx="11840894" cy="2628638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 defTabSz="815557" rtl="0" eaLnBrk="1" fontAlgn="b" latinLnBrk="0" hangingPunct="1">
              <a:lnSpc>
                <a:spcPts val="1800"/>
              </a:lnSpc>
              <a:spcBef>
                <a:spcPts val="0"/>
              </a:spcBef>
              <a:buFontTx/>
              <a:buNone/>
              <a:defRPr sz="1600" b="1" i="0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11668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0" b="1" i="0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01944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0" b="1" i="0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427225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0" b="1" i="0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35003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0" b="1" i="0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42782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0560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58339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611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br>
              <a:rPr lang="de-DE" dirty="0"/>
            </a:br>
            <a:r>
              <a:rPr lang="de-DE" dirty="0"/>
              <a:t>References </a:t>
            </a:r>
            <a:r>
              <a:rPr lang="de-DE" dirty="0" err="1"/>
              <a:t>available</a:t>
            </a:r>
            <a:r>
              <a:rPr lang="de-DE" dirty="0"/>
              <a:t> at:</a:t>
            </a:r>
          </a:p>
          <a:p>
            <a:r>
              <a:rPr lang="de-DE" b="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      </a:t>
            </a:r>
            <a:r>
              <a:rPr lang="de-DE" b="0" dirty="0"/>
              <a:t>www.ai.math.lmu.de/kutyniok</a:t>
            </a:r>
            <a:endParaRPr lang="de-DE" b="0" dirty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endParaRPr lang="de-DE" dirty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pPr>
              <a:spcAft>
                <a:spcPts val="600"/>
              </a:spcAft>
            </a:pPr>
            <a:r>
              <a:rPr lang="en-US" dirty="0"/>
              <a:t>Survey Papers:</a:t>
            </a:r>
          </a:p>
          <a:p>
            <a:r>
              <a:rPr lang="en-US" b="0" dirty="0"/>
              <a:t>      Berner, Grohs, Kutyniok, Petersen, The Modern Mathematics of Deep Learning, 2021</a:t>
            </a:r>
          </a:p>
          <a:p>
            <a:r>
              <a:rPr lang="en-US" b="0" dirty="0"/>
              <a:t>      </a:t>
            </a:r>
            <a:r>
              <a:rPr lang="en-US" b="0" dirty="0" err="1"/>
              <a:t>Fono</a:t>
            </a:r>
            <a:r>
              <a:rPr lang="en-US" b="0" dirty="0"/>
              <a:t>, Singh, Araya, Petersen, Boche, Kutyniok, Sustainable AI: Mathematical Foundations of Spiking Neural Networks, 2025</a:t>
            </a:r>
          </a:p>
          <a:p>
            <a:endParaRPr lang="en-US" dirty="0"/>
          </a:p>
          <a:p>
            <a:pPr>
              <a:spcAft>
                <a:spcPts val="600"/>
              </a:spcAft>
            </a:pPr>
            <a:r>
              <a:rPr lang="de-DE" dirty="0" err="1"/>
              <a:t>Related</a:t>
            </a:r>
            <a:r>
              <a:rPr lang="de-DE" dirty="0"/>
              <a:t> Book:</a:t>
            </a:r>
          </a:p>
          <a:p>
            <a:r>
              <a:rPr lang="de-DE" b="0" dirty="0"/>
              <a:t>      Grohs </a:t>
            </a:r>
            <a:r>
              <a:rPr lang="de-DE" b="0"/>
              <a:t>and Kutyniok</a:t>
            </a:r>
            <a:r>
              <a:rPr lang="de-DE" b="0" dirty="0"/>
              <a:t>, </a:t>
            </a:r>
            <a:r>
              <a:rPr lang="de-DE" b="0" dirty="0" err="1"/>
              <a:t>eds</a:t>
            </a:r>
            <a:r>
              <a:rPr lang="de-DE" b="0" dirty="0"/>
              <a:t>., </a:t>
            </a:r>
            <a:r>
              <a:rPr lang="de-DE" b="0" dirty="0" err="1"/>
              <a:t>Mathematical</a:t>
            </a:r>
            <a:r>
              <a:rPr lang="de-DE" b="0" dirty="0"/>
              <a:t> </a:t>
            </a:r>
            <a:r>
              <a:rPr lang="de-DE" b="0" dirty="0" err="1"/>
              <a:t>Aspects</a:t>
            </a:r>
            <a:r>
              <a:rPr lang="de-DE" b="0" dirty="0"/>
              <a:t> </a:t>
            </a:r>
            <a:r>
              <a:rPr lang="de-DE" b="0" dirty="0" err="1"/>
              <a:t>of</a:t>
            </a:r>
            <a:r>
              <a:rPr lang="de-DE" b="0" dirty="0"/>
              <a:t> Deep Learning, Cambridge University Press, 2022.</a:t>
            </a:r>
          </a:p>
        </p:txBody>
      </p:sp>
    </p:spTree>
    <p:extLst>
      <p:ext uri="{BB962C8B-B14F-4D97-AF65-F5344CB8AC3E}">
        <p14:creationId xmlns:p14="http://schemas.microsoft.com/office/powerpoint/2010/main" val="41889336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51018C-AB2B-0F93-B3CC-7B2E0AB004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6FDD8AB-CC34-CB05-CD85-0AE7BE86EEE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2800" y="441325"/>
            <a:ext cx="11306175" cy="508794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Challenges in </a:t>
            </a:r>
            <a:r>
              <a:rPr lang="de-DE" dirty="0" err="1"/>
              <a:t>Artificial</a:t>
            </a:r>
            <a:r>
              <a:rPr lang="de-DE" dirty="0"/>
              <a:t> </a:t>
            </a:r>
            <a:r>
              <a:rPr lang="de-DE" dirty="0" err="1"/>
              <a:t>Intelligence</a:t>
            </a:r>
            <a:r>
              <a:rPr lang="de-DE" dirty="0"/>
              <a:t>: </a:t>
            </a:r>
            <a:r>
              <a:rPr lang="de-DE" dirty="0" err="1"/>
              <a:t>Sustainability</a:t>
            </a:r>
            <a:r>
              <a:rPr lang="de-DE" dirty="0"/>
              <a:t> / Energy Efficiency</a:t>
            </a:r>
          </a:p>
        </p:txBody>
      </p:sp>
      <p:pic>
        <p:nvPicPr>
          <p:cNvPr id="4" name="Grafik 3" descr="Ein Bild, das Grafiken, Grafikdesign, Screenshot, Schrift enthält.&#10;&#10;Automatisch generierte Beschreibung">
            <a:extLst>
              <a:ext uri="{FF2B5EF4-FFF2-40B4-BE49-F238E27FC236}">
                <a16:creationId xmlns:a16="http://schemas.microsoft.com/office/drawing/2014/main" id="{A13737FA-17F4-63BF-97EC-B097EF8C4A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8373" y="322655"/>
            <a:ext cx="769022" cy="874549"/>
          </a:xfrm>
          <a:prstGeom prst="rect">
            <a:avLst/>
          </a:prstGeom>
        </p:spPr>
      </p:pic>
      <p:grpSp>
        <p:nvGrpSpPr>
          <p:cNvPr id="36" name="Group 7">
            <a:extLst>
              <a:ext uri="{FF2B5EF4-FFF2-40B4-BE49-F238E27FC236}">
                <a16:creationId xmlns:a16="http://schemas.microsoft.com/office/drawing/2014/main" id="{4E7637A6-9FC9-5EC8-5C3E-7ADCD4A90272}"/>
              </a:ext>
            </a:extLst>
          </p:cNvPr>
          <p:cNvGrpSpPr/>
          <p:nvPr/>
        </p:nvGrpSpPr>
        <p:grpSpPr>
          <a:xfrm>
            <a:off x="1483360" y="1678277"/>
            <a:ext cx="8484905" cy="3941084"/>
            <a:chOff x="-76199" y="-1137"/>
            <a:chExt cx="12277098" cy="6890922"/>
          </a:xfrm>
        </p:grpSpPr>
        <p:pic>
          <p:nvPicPr>
            <p:cNvPr id="37" name="Picture 10">
              <a:extLst>
                <a:ext uri="{FF2B5EF4-FFF2-40B4-BE49-F238E27FC236}">
                  <a16:creationId xmlns:a16="http://schemas.microsoft.com/office/drawing/2014/main" id="{D38CE8B0-DE0C-A1E0-6313-31E2BB8465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36" r="41979"/>
            <a:stretch/>
          </p:blipFill>
          <p:spPr>
            <a:xfrm>
              <a:off x="-76199" y="0"/>
              <a:ext cx="8165123" cy="6889785"/>
            </a:xfrm>
            <a:prstGeom prst="rect">
              <a:avLst/>
            </a:prstGeom>
          </p:spPr>
        </p:pic>
        <p:pic>
          <p:nvPicPr>
            <p:cNvPr id="38" name="Picture 11">
              <a:extLst>
                <a:ext uri="{FF2B5EF4-FFF2-40B4-BE49-F238E27FC236}">
                  <a16:creationId xmlns:a16="http://schemas.microsoft.com/office/drawing/2014/main" id="{E02DDA37-7718-A79E-82E4-A53564A3C1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67" r="41979"/>
            <a:stretch/>
          </p:blipFill>
          <p:spPr>
            <a:xfrm flipH="1">
              <a:off x="8051601" y="-1137"/>
              <a:ext cx="4149298" cy="6889785"/>
            </a:xfrm>
            <a:prstGeom prst="rect">
              <a:avLst/>
            </a:prstGeom>
          </p:spPr>
        </p:pic>
      </p:grpSp>
      <p:pic>
        <p:nvPicPr>
          <p:cNvPr id="3" name="Picture 5">
            <a:extLst>
              <a:ext uri="{FF2B5EF4-FFF2-40B4-BE49-F238E27FC236}">
                <a16:creationId xmlns:a16="http://schemas.microsoft.com/office/drawing/2014/main" id="{9352EC9E-47D2-1603-FF42-00F28CE7BAB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009" y="2065573"/>
            <a:ext cx="8063734" cy="345410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184443A5-77A4-EA14-6AB0-DB5BD08A59E3}"/>
              </a:ext>
            </a:extLst>
          </p:cNvPr>
          <p:cNvSpPr txBox="1"/>
          <p:nvPr/>
        </p:nvSpPr>
        <p:spPr>
          <a:xfrm>
            <a:off x="1405339" y="5804027"/>
            <a:ext cx="94211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defRPr/>
            </a:pPr>
            <a:r>
              <a:rPr lang="de-DE" sz="1200" dirty="0">
                <a:solidFill>
                  <a:srgbClr val="232323"/>
                </a:solidFill>
                <a:latin typeface="Arial" panose="020B0604020202020204"/>
              </a:rPr>
              <a:t>Source: </a:t>
            </a:r>
            <a:r>
              <a:rPr lang="en-US" sz="1200" dirty="0">
                <a:solidFill>
                  <a:srgbClr val="232323"/>
                </a:solidFill>
                <a:latin typeface="Arial" panose="020B0604020202020204"/>
              </a:rPr>
              <a:t>Decadal Plan of the Semiconductor Research Corporation for the Biden (US) Administration, 2021</a:t>
            </a:r>
            <a:endParaRPr lang="de-DE" sz="1200" i="1" dirty="0">
              <a:solidFill>
                <a:srgbClr val="00883A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6634313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936291-2F31-3555-7D48-53F89911A8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Grafiken, Grafikdesign, Screenshot, Schrift enthält.&#10;&#10;Automatisch generierte Beschreibung">
            <a:extLst>
              <a:ext uri="{FF2B5EF4-FFF2-40B4-BE49-F238E27FC236}">
                <a16:creationId xmlns:a16="http://schemas.microsoft.com/office/drawing/2014/main" id="{E8BDDF21-324F-FE95-7A91-EF170A0D63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8373" y="322655"/>
            <a:ext cx="769022" cy="874549"/>
          </a:xfrm>
          <a:prstGeom prst="rect">
            <a:avLst/>
          </a:prstGeom>
        </p:spPr>
      </p:pic>
      <p:grpSp>
        <p:nvGrpSpPr>
          <p:cNvPr id="6" name="Group 7">
            <a:extLst>
              <a:ext uri="{FF2B5EF4-FFF2-40B4-BE49-F238E27FC236}">
                <a16:creationId xmlns:a16="http://schemas.microsoft.com/office/drawing/2014/main" id="{876B20A2-0EF1-9C66-7262-167804D2285F}"/>
              </a:ext>
            </a:extLst>
          </p:cNvPr>
          <p:cNvGrpSpPr/>
          <p:nvPr/>
        </p:nvGrpSpPr>
        <p:grpSpPr>
          <a:xfrm>
            <a:off x="1483360" y="1678277"/>
            <a:ext cx="8484905" cy="3941084"/>
            <a:chOff x="-76199" y="-1137"/>
            <a:chExt cx="12277098" cy="6890922"/>
          </a:xfrm>
        </p:grpSpPr>
        <p:pic>
          <p:nvPicPr>
            <p:cNvPr id="7" name="Picture 10">
              <a:extLst>
                <a:ext uri="{FF2B5EF4-FFF2-40B4-BE49-F238E27FC236}">
                  <a16:creationId xmlns:a16="http://schemas.microsoft.com/office/drawing/2014/main" id="{F085566B-5397-148A-7145-A0D622794A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36" r="41979"/>
            <a:stretch/>
          </p:blipFill>
          <p:spPr>
            <a:xfrm>
              <a:off x="-76199" y="0"/>
              <a:ext cx="8165123" cy="6889785"/>
            </a:xfrm>
            <a:prstGeom prst="rect">
              <a:avLst/>
            </a:prstGeom>
          </p:spPr>
        </p:pic>
        <p:pic>
          <p:nvPicPr>
            <p:cNvPr id="8" name="Picture 11">
              <a:extLst>
                <a:ext uri="{FF2B5EF4-FFF2-40B4-BE49-F238E27FC236}">
                  <a16:creationId xmlns:a16="http://schemas.microsoft.com/office/drawing/2014/main" id="{F8BA7746-877B-B163-1AF1-7E5EC474AB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67" r="41979"/>
            <a:stretch/>
          </p:blipFill>
          <p:spPr>
            <a:xfrm flipH="1">
              <a:off x="8051601" y="-1137"/>
              <a:ext cx="4149298" cy="6889785"/>
            </a:xfrm>
            <a:prstGeom prst="rect">
              <a:avLst/>
            </a:prstGeom>
          </p:spPr>
        </p:pic>
      </p:grpSp>
      <p:sp>
        <p:nvSpPr>
          <p:cNvPr id="10" name="Textfeld 9">
            <a:extLst>
              <a:ext uri="{FF2B5EF4-FFF2-40B4-BE49-F238E27FC236}">
                <a16:creationId xmlns:a16="http://schemas.microsoft.com/office/drawing/2014/main" id="{32070651-A58D-00DD-C800-C01C50310C80}"/>
              </a:ext>
            </a:extLst>
          </p:cNvPr>
          <p:cNvSpPr txBox="1"/>
          <p:nvPr/>
        </p:nvSpPr>
        <p:spPr>
          <a:xfrm>
            <a:off x="1405339" y="5804027"/>
            <a:ext cx="94211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defRPr/>
            </a:pPr>
            <a:r>
              <a:rPr lang="de-DE" sz="1200" dirty="0">
                <a:solidFill>
                  <a:srgbClr val="232323"/>
                </a:solidFill>
                <a:latin typeface="Arial" panose="020B0604020202020204"/>
              </a:rPr>
              <a:t>Source: </a:t>
            </a:r>
            <a:r>
              <a:rPr lang="en-US" sz="1200" dirty="0">
                <a:solidFill>
                  <a:srgbClr val="232323"/>
                </a:solidFill>
                <a:latin typeface="Arial" panose="020B0604020202020204"/>
              </a:rPr>
              <a:t>Decadal Plan of the Semiconductor Research Corporation for the Biden (US) Administration, 2021</a:t>
            </a:r>
            <a:endParaRPr lang="de-DE" sz="1200" i="1" dirty="0">
              <a:solidFill>
                <a:srgbClr val="00883A"/>
              </a:solidFill>
              <a:latin typeface="Arial" panose="020B0604020202020204"/>
            </a:endParaRP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21777B4E-EC9B-3E74-D45E-E4AA144941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009" y="2064022"/>
            <a:ext cx="8063734" cy="3454105"/>
          </a:xfrm>
          <a:prstGeom prst="rect">
            <a:avLst/>
          </a:prstGeom>
        </p:spPr>
      </p:pic>
      <p:sp>
        <p:nvSpPr>
          <p:cNvPr id="3" name="Textplatzhalter 4">
            <a:extLst>
              <a:ext uri="{FF2B5EF4-FFF2-40B4-BE49-F238E27FC236}">
                <a16:creationId xmlns:a16="http://schemas.microsoft.com/office/drawing/2014/main" id="{1F8E069D-D823-94D3-0E1E-37999E0AD1C4}"/>
              </a:ext>
            </a:extLst>
          </p:cNvPr>
          <p:cNvSpPr txBox="1">
            <a:spLocks/>
          </p:cNvSpPr>
          <p:nvPr/>
        </p:nvSpPr>
        <p:spPr>
          <a:xfrm>
            <a:off x="442800" y="441325"/>
            <a:ext cx="11306175" cy="508794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815557" rtl="0" eaLnBrk="1" latinLnBrk="0" hangingPunct="1">
              <a:lnSpc>
                <a:spcPts val="2640"/>
              </a:lnSpc>
              <a:spcBef>
                <a:spcPts val="0"/>
              </a:spcBef>
              <a:buFontTx/>
              <a:buNone/>
              <a:defRPr sz="22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11668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Tx/>
              <a:buNone/>
              <a:defRPr sz="21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944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Tx/>
              <a:buNone/>
              <a:defRPr sz="17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7225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Tx/>
              <a:buNone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5003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Tx/>
              <a:buNone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2782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0560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58339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611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Challenges in Artificial Intelligence: Sustainability / Energy Efficiency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504756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D932F4-4E0D-CDE0-5823-790F6EA140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Grafiken, Grafikdesign, Screenshot, Schrift enthält.&#10;&#10;Automatisch generierte Beschreibung">
            <a:extLst>
              <a:ext uri="{FF2B5EF4-FFF2-40B4-BE49-F238E27FC236}">
                <a16:creationId xmlns:a16="http://schemas.microsoft.com/office/drawing/2014/main" id="{27ED423E-1A9C-AAAE-EC02-5D025BF4C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8373" y="322655"/>
            <a:ext cx="769022" cy="874549"/>
          </a:xfrm>
          <a:prstGeom prst="rect">
            <a:avLst/>
          </a:prstGeom>
        </p:spPr>
      </p:pic>
      <p:grpSp>
        <p:nvGrpSpPr>
          <p:cNvPr id="6" name="Group 7">
            <a:extLst>
              <a:ext uri="{FF2B5EF4-FFF2-40B4-BE49-F238E27FC236}">
                <a16:creationId xmlns:a16="http://schemas.microsoft.com/office/drawing/2014/main" id="{76B2F6F3-199B-CE00-6B43-0A16E56D0BF9}"/>
              </a:ext>
            </a:extLst>
          </p:cNvPr>
          <p:cNvGrpSpPr/>
          <p:nvPr/>
        </p:nvGrpSpPr>
        <p:grpSpPr>
          <a:xfrm>
            <a:off x="1483360" y="1678965"/>
            <a:ext cx="8484905" cy="3941084"/>
            <a:chOff x="-76199" y="-1137"/>
            <a:chExt cx="12277098" cy="6890922"/>
          </a:xfrm>
        </p:grpSpPr>
        <p:pic>
          <p:nvPicPr>
            <p:cNvPr id="7" name="Picture 10">
              <a:extLst>
                <a:ext uri="{FF2B5EF4-FFF2-40B4-BE49-F238E27FC236}">
                  <a16:creationId xmlns:a16="http://schemas.microsoft.com/office/drawing/2014/main" id="{3B8F04C0-ABA8-87D2-4836-83F64AA50C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36" r="41979"/>
            <a:stretch/>
          </p:blipFill>
          <p:spPr>
            <a:xfrm>
              <a:off x="-76199" y="0"/>
              <a:ext cx="8165123" cy="6889785"/>
            </a:xfrm>
            <a:prstGeom prst="rect">
              <a:avLst/>
            </a:prstGeom>
          </p:spPr>
        </p:pic>
        <p:pic>
          <p:nvPicPr>
            <p:cNvPr id="8" name="Picture 11">
              <a:extLst>
                <a:ext uri="{FF2B5EF4-FFF2-40B4-BE49-F238E27FC236}">
                  <a16:creationId xmlns:a16="http://schemas.microsoft.com/office/drawing/2014/main" id="{81459FCA-ABE3-692A-2213-B09291BF39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67" r="41979"/>
            <a:stretch/>
          </p:blipFill>
          <p:spPr>
            <a:xfrm flipH="1">
              <a:off x="8051601" y="-1137"/>
              <a:ext cx="4149298" cy="6889785"/>
            </a:xfrm>
            <a:prstGeom prst="rect">
              <a:avLst/>
            </a:prstGeom>
          </p:spPr>
        </p:pic>
      </p:grpSp>
      <p:sp>
        <p:nvSpPr>
          <p:cNvPr id="10" name="Textfeld 9">
            <a:extLst>
              <a:ext uri="{FF2B5EF4-FFF2-40B4-BE49-F238E27FC236}">
                <a16:creationId xmlns:a16="http://schemas.microsoft.com/office/drawing/2014/main" id="{B1F25072-C891-2756-50F9-DE11503539B2}"/>
              </a:ext>
            </a:extLst>
          </p:cNvPr>
          <p:cNvSpPr txBox="1"/>
          <p:nvPr/>
        </p:nvSpPr>
        <p:spPr>
          <a:xfrm>
            <a:off x="1405339" y="5804715"/>
            <a:ext cx="94211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defRPr/>
            </a:pPr>
            <a:r>
              <a:rPr lang="de-DE" sz="1200" dirty="0">
                <a:solidFill>
                  <a:srgbClr val="232323"/>
                </a:solidFill>
                <a:latin typeface="Arial" panose="020B0604020202020204"/>
              </a:rPr>
              <a:t>Source: </a:t>
            </a:r>
            <a:r>
              <a:rPr lang="en-US" sz="1200" dirty="0">
                <a:solidFill>
                  <a:srgbClr val="232323"/>
                </a:solidFill>
                <a:latin typeface="Arial" panose="020B0604020202020204"/>
              </a:rPr>
              <a:t>Decadal Plan of the Semiconductor Research Corporation for the Biden (US) Administration, 2021</a:t>
            </a:r>
            <a:endParaRPr lang="de-DE" sz="1200" i="1" dirty="0">
              <a:solidFill>
                <a:srgbClr val="00883A"/>
              </a:solidFill>
              <a:latin typeface="Arial" panose="020B060402020202020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F49BC47-DA26-6798-047B-A1BB882CD9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009" y="2066261"/>
            <a:ext cx="8063734" cy="3454105"/>
          </a:xfrm>
          <a:prstGeom prst="rect">
            <a:avLst/>
          </a:prstGeom>
        </p:spPr>
      </p:pic>
      <p:sp>
        <p:nvSpPr>
          <p:cNvPr id="3" name="Pfeil: nach links 2">
            <a:extLst>
              <a:ext uri="{FF2B5EF4-FFF2-40B4-BE49-F238E27FC236}">
                <a16:creationId xmlns:a16="http://schemas.microsoft.com/office/drawing/2014/main" id="{712A14EB-17CE-EE84-84FF-D757BFBC065A}"/>
              </a:ext>
            </a:extLst>
          </p:cNvPr>
          <p:cNvSpPr/>
          <p:nvPr/>
        </p:nvSpPr>
        <p:spPr>
          <a:xfrm>
            <a:off x="9454897" y="4666738"/>
            <a:ext cx="813815" cy="189414"/>
          </a:xfrm>
          <a:prstGeom prst="leftArrow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55E5C17E-5340-58CD-B736-6C1DEAF31636}"/>
              </a:ext>
            </a:extLst>
          </p:cNvPr>
          <p:cNvSpPr/>
          <p:nvPr/>
        </p:nvSpPr>
        <p:spPr>
          <a:xfrm>
            <a:off x="10287147" y="4350518"/>
            <a:ext cx="1622236" cy="87454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50800" dir="30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8CA61AFA-99F4-9C25-6AFE-AE759D284B94}"/>
              </a:ext>
            </a:extLst>
          </p:cNvPr>
          <p:cNvSpPr txBox="1"/>
          <p:nvPr/>
        </p:nvSpPr>
        <p:spPr>
          <a:xfrm>
            <a:off x="10353984" y="4374881"/>
            <a:ext cx="14885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>
              <a:defRPr/>
            </a:pPr>
            <a:r>
              <a:rPr lang="de-DE" sz="1600" b="1" dirty="0" err="1">
                <a:latin typeface="Arial" panose="020B0604020202020204"/>
              </a:rPr>
              <a:t>Novel</a:t>
            </a:r>
            <a:r>
              <a:rPr lang="de-DE" sz="1600" b="1" dirty="0">
                <a:latin typeface="Arial" panose="020B0604020202020204"/>
              </a:rPr>
              <a:t> </a:t>
            </a:r>
            <a:r>
              <a:rPr lang="de-DE" sz="1600" b="1" dirty="0" err="1">
                <a:latin typeface="Arial" panose="020B0604020202020204"/>
              </a:rPr>
              <a:t>Mathematical</a:t>
            </a:r>
            <a:r>
              <a:rPr lang="de-DE" sz="1600" b="1" dirty="0">
                <a:latin typeface="Arial" panose="020B0604020202020204"/>
              </a:rPr>
              <a:t> Method!</a:t>
            </a:r>
            <a:endParaRPr lang="de-DE" sz="1600" b="1" i="1" dirty="0">
              <a:latin typeface="Arial" panose="020B0604020202020204"/>
            </a:endParaRPr>
          </a:p>
        </p:txBody>
      </p:sp>
      <p:sp>
        <p:nvSpPr>
          <p:cNvPr id="2" name="Textplatzhalter 4">
            <a:extLst>
              <a:ext uri="{FF2B5EF4-FFF2-40B4-BE49-F238E27FC236}">
                <a16:creationId xmlns:a16="http://schemas.microsoft.com/office/drawing/2014/main" id="{06976B7A-DC35-207A-2771-E18F65B027C2}"/>
              </a:ext>
            </a:extLst>
          </p:cNvPr>
          <p:cNvSpPr txBox="1">
            <a:spLocks/>
          </p:cNvSpPr>
          <p:nvPr/>
        </p:nvSpPr>
        <p:spPr>
          <a:xfrm>
            <a:off x="442800" y="441325"/>
            <a:ext cx="11306175" cy="508794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815557" rtl="0" eaLnBrk="1" latinLnBrk="0" hangingPunct="1">
              <a:lnSpc>
                <a:spcPts val="2640"/>
              </a:lnSpc>
              <a:spcBef>
                <a:spcPts val="0"/>
              </a:spcBef>
              <a:buFontTx/>
              <a:buNone/>
              <a:defRPr sz="22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11668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Tx/>
              <a:buNone/>
              <a:defRPr sz="21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944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Tx/>
              <a:buNone/>
              <a:defRPr sz="17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7225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Tx/>
              <a:buNone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5003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Tx/>
              <a:buNone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2782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0560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58339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6117" indent="-203890" algn="l" defTabSz="815557" rtl="0" eaLnBrk="1" latinLnBrk="0" hangingPunct="1">
              <a:lnSpc>
                <a:spcPct val="90000"/>
              </a:lnSpc>
              <a:spcBef>
                <a:spcPts val="446"/>
              </a:spcBef>
              <a:buFont typeface="Arial" panose="020B0604020202020204" pitchFamily="34" charset="0"/>
              <a:buChar char="•"/>
              <a:defRPr sz="16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Challenges in Artificial Intelligence: Sustainability / Energy Efficiency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83025989"/>
      </p:ext>
    </p:extLst>
  </p:cSld>
  <p:clrMapOvr>
    <a:masterClrMapping/>
  </p:clrMapOvr>
</p:sld>
</file>

<file path=ppt/theme/theme1.xml><?xml version="1.0" encoding="utf-8"?>
<a:theme xmlns:a="http://schemas.openxmlformats.org/drawingml/2006/main" name="Präsentationstitel">
  <a:themeElements>
    <a:clrScheme name="LMU_PPT">
      <a:dk1>
        <a:srgbClr val="00883A"/>
      </a:dk1>
      <a:lt1>
        <a:sysClr val="window" lastClr="FFFFFF"/>
      </a:lt1>
      <a:dk2>
        <a:srgbClr val="232323"/>
      </a:dk2>
      <a:lt2>
        <a:srgbClr val="626468"/>
      </a:lt2>
      <a:accent1>
        <a:srgbClr val="C0C1C3"/>
      </a:accent1>
      <a:accent2>
        <a:srgbClr val="E6E6E7"/>
      </a:accent2>
      <a:accent3>
        <a:srgbClr val="F5F5F5"/>
      </a:accent3>
      <a:accent4>
        <a:srgbClr val="0F1987"/>
      </a:accent4>
      <a:accent5>
        <a:srgbClr val="009FE3"/>
      </a:accent5>
      <a:accent6>
        <a:srgbClr val="8C4091"/>
      </a:accent6>
      <a:hlink>
        <a:srgbClr val="D71919"/>
      </a:hlink>
      <a:folHlink>
        <a:srgbClr val="F187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nhalt">
  <a:themeElements>
    <a:clrScheme name="LMU_PPT">
      <a:dk1>
        <a:srgbClr val="00883A"/>
      </a:dk1>
      <a:lt1>
        <a:sysClr val="window" lastClr="FFFFFF"/>
      </a:lt1>
      <a:dk2>
        <a:srgbClr val="232323"/>
      </a:dk2>
      <a:lt2>
        <a:srgbClr val="626468"/>
      </a:lt2>
      <a:accent1>
        <a:srgbClr val="C0C1C3"/>
      </a:accent1>
      <a:accent2>
        <a:srgbClr val="E6E6E7"/>
      </a:accent2>
      <a:accent3>
        <a:srgbClr val="F5F5F5"/>
      </a:accent3>
      <a:accent4>
        <a:srgbClr val="0F1987"/>
      </a:accent4>
      <a:accent5>
        <a:srgbClr val="009FE3"/>
      </a:accent5>
      <a:accent6>
        <a:srgbClr val="8C4091"/>
      </a:accent6>
      <a:hlink>
        <a:srgbClr val="D71919"/>
      </a:hlink>
      <a:folHlink>
        <a:srgbClr val="F187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Rücktitel">
  <a:themeElements>
    <a:clrScheme name="Benutzerdefiniert 1">
      <a:dk1>
        <a:srgbClr val="008740"/>
      </a:dk1>
      <a:lt1>
        <a:srgbClr val="FFFFFF"/>
      </a:lt1>
      <a:dk2>
        <a:srgbClr val="000000"/>
      </a:dk2>
      <a:lt2>
        <a:srgbClr val="4A4A4A"/>
      </a:lt2>
      <a:accent1>
        <a:srgbClr val="9D9D9D"/>
      </a:accent1>
      <a:accent2>
        <a:srgbClr val="D0D0D0"/>
      </a:accent2>
      <a:accent3>
        <a:srgbClr val="F4F4F4"/>
      </a:accent3>
      <a:accent4>
        <a:srgbClr val="023E84"/>
      </a:accent4>
      <a:accent5>
        <a:srgbClr val="009FE3"/>
      </a:accent5>
      <a:accent6>
        <a:srgbClr val="8C40A5"/>
      </a:accent6>
      <a:hlink>
        <a:srgbClr val="DC0D15"/>
      </a:hlink>
      <a:folHlink>
        <a:srgbClr val="F187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Kapiteltrenner">
  <a:themeElements>
    <a:clrScheme name="LMU">
      <a:dk1>
        <a:srgbClr val="008740"/>
      </a:dk1>
      <a:lt1>
        <a:sysClr val="window" lastClr="FFFFFF"/>
      </a:lt1>
      <a:dk2>
        <a:srgbClr val="000000"/>
      </a:dk2>
      <a:lt2>
        <a:srgbClr val="4A4A4A"/>
      </a:lt2>
      <a:accent1>
        <a:srgbClr val="9D9D9D"/>
      </a:accent1>
      <a:accent2>
        <a:srgbClr val="D0D0D0"/>
      </a:accent2>
      <a:accent3>
        <a:srgbClr val="F4F4F4"/>
      </a:accent3>
      <a:accent4>
        <a:srgbClr val="023E84"/>
      </a:accent4>
      <a:accent5>
        <a:srgbClr val="009FE3"/>
      </a:accent5>
      <a:accent6>
        <a:srgbClr val="8C40A5"/>
      </a:accent6>
      <a:hlink>
        <a:srgbClr val="DC0D15"/>
      </a:hlink>
      <a:folHlink>
        <a:srgbClr val="F187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Rücktitel">
  <a:themeElements>
    <a:clrScheme name="Benutzerdefiniert 1">
      <a:dk1>
        <a:srgbClr val="008740"/>
      </a:dk1>
      <a:lt1>
        <a:srgbClr val="FFFFFF"/>
      </a:lt1>
      <a:dk2>
        <a:srgbClr val="000000"/>
      </a:dk2>
      <a:lt2>
        <a:srgbClr val="4A4A4A"/>
      </a:lt2>
      <a:accent1>
        <a:srgbClr val="9D9D9D"/>
      </a:accent1>
      <a:accent2>
        <a:srgbClr val="D0D0D0"/>
      </a:accent2>
      <a:accent3>
        <a:srgbClr val="F4F4F4"/>
      </a:accent3>
      <a:accent4>
        <a:srgbClr val="023E84"/>
      </a:accent4>
      <a:accent5>
        <a:srgbClr val="009FE3"/>
      </a:accent5>
      <a:accent6>
        <a:srgbClr val="8C40A5"/>
      </a:accent6>
      <a:hlink>
        <a:srgbClr val="DC0D15"/>
      </a:hlink>
      <a:folHlink>
        <a:srgbClr val="F187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Rücktitel">
  <a:themeElements>
    <a:clrScheme name="Benutzerdefiniert 1">
      <a:dk1>
        <a:srgbClr val="008740"/>
      </a:dk1>
      <a:lt1>
        <a:srgbClr val="FFFFFF"/>
      </a:lt1>
      <a:dk2>
        <a:srgbClr val="000000"/>
      </a:dk2>
      <a:lt2>
        <a:srgbClr val="4A4A4A"/>
      </a:lt2>
      <a:accent1>
        <a:srgbClr val="9D9D9D"/>
      </a:accent1>
      <a:accent2>
        <a:srgbClr val="D0D0D0"/>
      </a:accent2>
      <a:accent3>
        <a:srgbClr val="F4F4F4"/>
      </a:accent3>
      <a:accent4>
        <a:srgbClr val="023E84"/>
      </a:accent4>
      <a:accent5>
        <a:srgbClr val="009FE3"/>
      </a:accent5>
      <a:accent6>
        <a:srgbClr val="8C40A5"/>
      </a:accent6>
      <a:hlink>
        <a:srgbClr val="DC0D15"/>
      </a:hlink>
      <a:folHlink>
        <a:srgbClr val="F187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4451</Words>
  <Application>Microsoft Office PowerPoint</Application>
  <PresentationFormat>Breitbild</PresentationFormat>
  <Paragraphs>575</Paragraphs>
  <Slides>65</Slides>
  <Notes>49</Notes>
  <HiddenSlides>7</HiddenSlides>
  <MMClips>0</MMClips>
  <ScaleCrop>false</ScaleCrop>
  <HeadingPairs>
    <vt:vector size="8" baseType="variant">
      <vt:variant>
        <vt:lpstr>Verwendete Schriftarten</vt:lpstr>
      </vt:variant>
      <vt:variant>
        <vt:i4>13</vt:i4>
      </vt:variant>
      <vt:variant>
        <vt:lpstr>Design</vt:lpstr>
      </vt:variant>
      <vt:variant>
        <vt:i4>6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65</vt:i4>
      </vt:variant>
    </vt:vector>
  </HeadingPairs>
  <TitlesOfParts>
    <vt:vector size="85" baseType="lpstr">
      <vt:lpstr>Aptos</vt:lpstr>
      <vt:lpstr>Arial</vt:lpstr>
      <vt:lpstr>Calibri</vt:lpstr>
      <vt:lpstr>Cambria Math</vt:lpstr>
      <vt:lpstr>DejaVu Sans</vt:lpstr>
      <vt:lpstr>LMU CompatilFact</vt:lpstr>
      <vt:lpstr>Maven Pro</vt:lpstr>
      <vt:lpstr>Maven Pro SemiBold</vt:lpstr>
      <vt:lpstr>Noto Sans CJK SC</vt:lpstr>
      <vt:lpstr>Symbol</vt:lpstr>
      <vt:lpstr>TexMaths Symbols</vt:lpstr>
      <vt:lpstr>Times New Roman</vt:lpstr>
      <vt:lpstr>Wingdings</vt:lpstr>
      <vt:lpstr>Präsentationstitel</vt:lpstr>
      <vt:lpstr>Inhalt</vt:lpstr>
      <vt:lpstr>Rücktitel</vt:lpstr>
      <vt:lpstr>Kapiteltrenner</vt:lpstr>
      <vt:lpstr>1_Rücktitel</vt:lpstr>
      <vt:lpstr>2_Rücktitel</vt:lpstr>
      <vt:lpstr>Acrobat Document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Kutyniok, Gitta</dc:creator>
  <cp:lastModifiedBy>Kutyniok, Gitta</cp:lastModifiedBy>
  <cp:revision>650</cp:revision>
  <dcterms:created xsi:type="dcterms:W3CDTF">2025-01-12T16:18:26Z</dcterms:created>
  <dcterms:modified xsi:type="dcterms:W3CDTF">2025-10-12T15:20:46Z</dcterms:modified>
</cp:coreProperties>
</file>