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embeddedFontLst>
    <p:embeddedFont>
      <p:font typeface="Roboto"/>
      <p:regular r:id="rId23"/>
      <p:bold r:id="rId24"/>
      <p:italic r:id="rId25"/>
      <p:boldItalic r:id="rId26"/>
    </p:embeddedFont>
    <p:embeddedFont>
      <p:font typeface="Lato"/>
      <p:regular r:id="rId27"/>
      <p:bold r:id="rId28"/>
      <p:italic r:id="rId29"/>
      <p:boldItalic r:id="rId30"/>
    </p:embeddedFont>
    <p:embeddedFont>
      <p:font typeface="Helvetica Neue"/>
      <p:regular r:id="rId31"/>
      <p:bold r:id="rId32"/>
      <p:italic r:id="rId33"/>
      <p:boldItalic r:id="rId34"/>
    </p:embeddedFont>
    <p:embeddedFont>
      <p:font typeface="Helvetica Neue Light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5760">
          <p15:clr>
            <a:srgbClr val="A4A3A4"/>
          </p15:clr>
        </p15:guide>
        <p15:guide id="3">
          <p15:clr>
            <a:srgbClr val="9AA0A6"/>
          </p15:clr>
        </p15:guide>
        <p15:guide id="4" orient="horz" pos="51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5760"/>
        <p:guide/>
        <p:guide pos="510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Roboto-bold.fntdata"/><Relationship Id="rId23" Type="http://schemas.openxmlformats.org/officeDocument/2006/relationships/font" Target="fonts/Roboto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-boldItalic.fntdata"/><Relationship Id="rId25" Type="http://schemas.openxmlformats.org/officeDocument/2006/relationships/font" Target="fonts/Roboto-italic.fntdata"/><Relationship Id="rId28" Type="http://schemas.openxmlformats.org/officeDocument/2006/relationships/font" Target="fonts/Lato-bold.fntdata"/><Relationship Id="rId27" Type="http://schemas.openxmlformats.org/officeDocument/2006/relationships/font" Target="fonts/Lato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ato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HelveticaNeue-regular.fntdata"/><Relationship Id="rId30" Type="http://schemas.openxmlformats.org/officeDocument/2006/relationships/font" Target="fonts/Lato-boldItalic.fntdata"/><Relationship Id="rId11" Type="http://schemas.openxmlformats.org/officeDocument/2006/relationships/slide" Target="slides/slide6.xml"/><Relationship Id="rId33" Type="http://schemas.openxmlformats.org/officeDocument/2006/relationships/font" Target="fonts/HelveticaNeue-italic.fntdata"/><Relationship Id="rId10" Type="http://schemas.openxmlformats.org/officeDocument/2006/relationships/slide" Target="slides/slide5.xml"/><Relationship Id="rId32" Type="http://schemas.openxmlformats.org/officeDocument/2006/relationships/font" Target="fonts/HelveticaNeue-bold.fntdata"/><Relationship Id="rId13" Type="http://schemas.openxmlformats.org/officeDocument/2006/relationships/slide" Target="slides/slide8.xml"/><Relationship Id="rId35" Type="http://schemas.openxmlformats.org/officeDocument/2006/relationships/font" Target="fonts/HelveticaNeueLight-regular.fntdata"/><Relationship Id="rId12" Type="http://schemas.openxmlformats.org/officeDocument/2006/relationships/slide" Target="slides/slide7.xml"/><Relationship Id="rId34" Type="http://schemas.openxmlformats.org/officeDocument/2006/relationships/font" Target="fonts/HelveticaNeue-boldItalic.fntdata"/><Relationship Id="rId15" Type="http://schemas.openxmlformats.org/officeDocument/2006/relationships/slide" Target="slides/slide10.xml"/><Relationship Id="rId37" Type="http://schemas.openxmlformats.org/officeDocument/2006/relationships/font" Target="fonts/HelveticaNeueLight-italic.fntdata"/><Relationship Id="rId14" Type="http://schemas.openxmlformats.org/officeDocument/2006/relationships/slide" Target="slides/slide9.xml"/><Relationship Id="rId36" Type="http://schemas.openxmlformats.org/officeDocument/2006/relationships/font" Target="fonts/HelveticaNeueLight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38" Type="http://schemas.openxmlformats.org/officeDocument/2006/relationships/font" Target="fonts/HelveticaNeueLight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68c6725a6d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368c6725a6d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8c2523fbf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8c2523fbf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4906b42258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34906b42258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4906b42258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34906b42258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Interpretability - how good it predict an attribute using only one latent space dimension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chemeClr val="dk1"/>
                </a:solidFill>
              </a:rPr>
              <a:t>Modularity -  if each dimension of the latent space depends on only one attribute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chemeClr val="dk1"/>
                </a:solidFill>
              </a:rPr>
              <a:t>MIG - the difference of mutual information between two dimensions with which share maximum mutual information with the attribute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>
                <a:solidFill>
                  <a:schemeClr val="dk1"/>
                </a:solidFill>
              </a:rPr>
              <a:t>SAP - the difference in the prediction error of the two most predictive latent space dimensions for an attribute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Correlation score</a:t>
            </a:r>
            <a:r>
              <a:rPr lang="pl"/>
              <a:t>- max of Spearman’s correlation coefficient between an attribute and a dimension of the latent space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68b6d0ac38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68b6d0ac38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89f075d889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389f075d889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389f075d889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389f075d889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8c6fc7ed9b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38c6fc7ed9b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8c6fc7ed9b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8c6fc7ed9b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3b646968c8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3b646968c8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68b6d0ac38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68b6d0ac38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8c6fc7ed9b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8c6fc7ed9b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68b6d0ac38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68b6d0ac38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3b646968c8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3b646968c8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8c2523fbf6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8c2523fbf6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68b6d0ac38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68b6d0ac38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folie A">
  <p:cSld name="Titelfolie A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/>
        </p:nvSpPr>
        <p:spPr>
          <a:xfrm>
            <a:off x="-41250" y="-45550"/>
            <a:ext cx="9226500" cy="4427100"/>
          </a:xfrm>
          <a:prstGeom prst="rect">
            <a:avLst/>
          </a:prstGeom>
          <a:solidFill>
            <a:srgbClr val="001E3C"/>
          </a:solidFill>
          <a:ln>
            <a:noFill/>
          </a:ln>
        </p:spPr>
        <p:txBody>
          <a:bodyPr anchorCtr="0" anchor="t" bIns="0" lIns="132000" spcFirstLastPara="1" rIns="132000" wrap="square" tIns="99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oto Sans Symbols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13"/>
          <p:cNvSpPr txBox="1"/>
          <p:nvPr>
            <p:ph idx="1" type="subTitle"/>
          </p:nvPr>
        </p:nvSpPr>
        <p:spPr>
          <a:xfrm>
            <a:off x="323850" y="3514584"/>
            <a:ext cx="8496300" cy="810000"/>
          </a:xfrm>
          <a:prstGeom prst="rect">
            <a:avLst/>
          </a:prstGeom>
          <a:solidFill>
            <a:srgbClr val="001E3C"/>
          </a:solidFill>
          <a:ln>
            <a:noFill/>
          </a:ln>
        </p:spPr>
        <p:txBody>
          <a:bodyPr anchorCtr="0" anchor="t" bIns="0" lIns="132000" spcFirstLastPara="1" rIns="83825" wrap="square" tIns="99000">
            <a:normAutofit/>
          </a:bodyPr>
          <a:lstStyle>
            <a:lvl1pPr lvl="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Noto Sans Symbols"/>
              <a:buNone/>
              <a:defRPr b="0" i="0" sz="2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Noto Sans Symbols"/>
              <a:buNone/>
              <a:defRPr b="0" i="0" sz="3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Noto Sans Symbols"/>
              <a:buNone/>
              <a:defRPr b="0" i="0" sz="3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Noto Sans Symbols"/>
              <a:buNone/>
              <a:defRPr b="0" i="0" sz="3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Noto Sans Symbols"/>
              <a:buNone/>
              <a:defRPr b="0" i="0" sz="3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spcBef>
                <a:spcPts val="1200"/>
              </a:spcBef>
              <a:spcAft>
                <a:spcPts val="1200"/>
              </a:spcAft>
              <a:buClr>
                <a:srgbClr val="888888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type="ctrTitle"/>
          </p:nvPr>
        </p:nvSpPr>
        <p:spPr>
          <a:xfrm>
            <a:off x="-41250" y="1824450"/>
            <a:ext cx="9293400" cy="1494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132000" spcFirstLastPara="1" rIns="132000" wrap="square" tIns="660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E3C"/>
              </a:buClr>
              <a:buSzPts val="3500"/>
              <a:buFont typeface="Arial"/>
              <a:buNone/>
              <a:defRPr sz="3500">
                <a:solidFill>
                  <a:srgbClr val="001E3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01E3C"/>
              </a:buClr>
              <a:buSzPts val="2800"/>
              <a:buNone/>
              <a:defRPr>
                <a:solidFill>
                  <a:srgbClr val="001E3C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01E3C"/>
              </a:buClr>
              <a:buSzPts val="2800"/>
              <a:buNone/>
              <a:defRPr>
                <a:solidFill>
                  <a:srgbClr val="001E3C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01E3C"/>
              </a:buClr>
              <a:buSzPts val="2800"/>
              <a:buNone/>
              <a:defRPr>
                <a:solidFill>
                  <a:srgbClr val="001E3C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01E3C"/>
              </a:buClr>
              <a:buSzPts val="2800"/>
              <a:buNone/>
              <a:defRPr>
                <a:solidFill>
                  <a:srgbClr val="001E3C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01E3C"/>
              </a:buClr>
              <a:buSzPts val="2800"/>
              <a:buNone/>
              <a:defRPr>
                <a:solidFill>
                  <a:srgbClr val="001E3C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01E3C"/>
              </a:buClr>
              <a:buSzPts val="2800"/>
              <a:buNone/>
              <a:defRPr>
                <a:solidFill>
                  <a:srgbClr val="001E3C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01E3C"/>
              </a:buClr>
              <a:buSzPts val="2800"/>
              <a:buNone/>
              <a:defRPr>
                <a:solidFill>
                  <a:srgbClr val="001E3C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01E3C"/>
              </a:buClr>
              <a:buSzPts val="2800"/>
              <a:buNone/>
              <a:defRPr>
                <a:solidFill>
                  <a:srgbClr val="001E3C"/>
                </a:solidFill>
              </a:defRPr>
            </a:lvl9pPr>
          </a:lstStyle>
          <a:p/>
        </p:txBody>
      </p:sp>
      <p:sp>
        <p:nvSpPr>
          <p:cNvPr id="54" name="Google Shape;54;p13"/>
          <p:cNvSpPr txBox="1"/>
          <p:nvPr/>
        </p:nvSpPr>
        <p:spPr>
          <a:xfrm>
            <a:off x="8195735" y="5288422"/>
            <a:ext cx="184800" cy="2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1900" lIns="83825" spcFirstLastPara="1" rIns="83825" wrap="square" tIns="419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16223" y="4520111"/>
            <a:ext cx="1550775" cy="52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0651" y="4405648"/>
            <a:ext cx="1328399" cy="69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7349" y="4520100"/>
            <a:ext cx="2299196" cy="45715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 sz="1300"/>
            </a:lvl1pPr>
            <a:lvl2pPr lvl="1">
              <a:buNone/>
              <a:defRPr sz="1300"/>
            </a:lvl2pPr>
            <a:lvl3pPr lvl="2">
              <a:buNone/>
              <a:defRPr sz="1300"/>
            </a:lvl3pPr>
            <a:lvl4pPr lvl="3">
              <a:buNone/>
              <a:defRPr sz="1300"/>
            </a:lvl4pPr>
            <a:lvl5pPr lvl="4">
              <a:buNone/>
              <a:defRPr sz="1300"/>
            </a:lvl5pPr>
            <a:lvl6pPr lvl="5">
              <a:buNone/>
              <a:defRPr sz="1300"/>
            </a:lvl6pPr>
            <a:lvl7pPr lvl="6">
              <a:buNone/>
              <a:defRPr sz="1300"/>
            </a:lvl7pPr>
            <a:lvl8pPr lvl="7">
              <a:buNone/>
              <a:defRPr sz="1300"/>
            </a:lvl8pPr>
            <a:lvl9pPr lvl="8">
              <a:buNone/>
              <a:defRPr sz="13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folie B">
  <p:cSld name="Titelfolie B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-18150" y="-51975"/>
            <a:ext cx="9180300" cy="675000"/>
          </a:xfrm>
          <a:prstGeom prst="rect">
            <a:avLst/>
          </a:prstGeom>
          <a:solidFill>
            <a:srgbClr val="001E3C"/>
          </a:solidFill>
          <a:ln>
            <a:noFill/>
          </a:ln>
        </p:spPr>
        <p:txBody>
          <a:bodyPr anchorCtr="0" anchor="ctr" bIns="0" lIns="128700" spcFirstLastPara="1" rIns="13200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 sz="1300"/>
            </a:lvl1pPr>
            <a:lvl2pPr lvl="1">
              <a:buNone/>
              <a:defRPr sz="1300"/>
            </a:lvl2pPr>
            <a:lvl3pPr lvl="2">
              <a:buNone/>
              <a:defRPr sz="1300"/>
            </a:lvl3pPr>
            <a:lvl4pPr lvl="3">
              <a:buNone/>
              <a:defRPr sz="1300"/>
            </a:lvl4pPr>
            <a:lvl5pPr lvl="4">
              <a:buNone/>
              <a:defRPr sz="1300"/>
            </a:lvl5pPr>
            <a:lvl6pPr lvl="5">
              <a:buNone/>
              <a:defRPr sz="1300"/>
            </a:lvl6pPr>
            <a:lvl7pPr lvl="6">
              <a:buNone/>
              <a:defRPr sz="1300"/>
            </a:lvl7pPr>
            <a:lvl8pPr lvl="7">
              <a:buNone/>
              <a:defRPr sz="1300"/>
            </a:lvl8pPr>
            <a:lvl9pPr lvl="8">
              <a:buNone/>
              <a:defRPr sz="13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>
    <p:fade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25.png"/><Relationship Id="rId6" Type="http://schemas.openxmlformats.org/officeDocument/2006/relationships/image" Target="../media/image12.png"/><Relationship Id="rId7" Type="http://schemas.openxmlformats.org/officeDocument/2006/relationships/image" Target="../media/image9.png"/><Relationship Id="rId8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Relationship Id="rId4" Type="http://schemas.openxmlformats.org/officeDocument/2006/relationships/image" Target="../media/image15.gif"/><Relationship Id="rId5" Type="http://schemas.openxmlformats.org/officeDocument/2006/relationships/image" Target="../media/image29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Relationship Id="rId4" Type="http://schemas.openxmlformats.org/officeDocument/2006/relationships/image" Target="../media/image28.png"/><Relationship Id="rId5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png"/><Relationship Id="rId4" Type="http://schemas.openxmlformats.org/officeDocument/2006/relationships/image" Target="../media/image7.png"/><Relationship Id="rId5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26.png"/><Relationship Id="rId5" Type="http://schemas.openxmlformats.org/officeDocument/2006/relationships/image" Target="../media/image3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1E3C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/>
          <p:nvPr/>
        </p:nvSpPr>
        <p:spPr>
          <a:xfrm>
            <a:off x="-70675" y="989425"/>
            <a:ext cx="9214800" cy="2230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15"/>
          <p:cNvSpPr txBox="1"/>
          <p:nvPr>
            <p:ph type="ctrTitle"/>
          </p:nvPr>
        </p:nvSpPr>
        <p:spPr>
          <a:xfrm>
            <a:off x="-284850" y="989416"/>
            <a:ext cx="97137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3200">
                <a:latin typeface="Helvetica Neue"/>
                <a:ea typeface="Helvetica Neue"/>
                <a:cs typeface="Helvetica Neue"/>
                <a:sym typeface="Helvetica Neue"/>
              </a:rPr>
              <a:t>PepGlider: Property Regularized VAE for interpretable and controllable peptide design</a:t>
            </a:r>
            <a:endParaRPr b="0" sz="3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pl" sz="1800">
                <a:latin typeface="Helvetica Neue Light"/>
                <a:ea typeface="Helvetica Neue Light"/>
                <a:cs typeface="Helvetica Neue Light"/>
                <a:sym typeface="Helvetica Neue Light"/>
              </a:rPr>
              <a:t>Aleksandra Gwiazda</a:t>
            </a:r>
            <a:endParaRPr b="0" sz="18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latin typeface="Helvetica Neue Light"/>
                <a:ea typeface="Helvetica Neue Light"/>
                <a:cs typeface="Helvetica Neue Light"/>
                <a:sym typeface="Helvetica Neue Light"/>
              </a:rPr>
              <a:t>Computational Medicine Lab, University of Warsaw and AI for Health Helmholtz Munich, </a:t>
            </a:r>
            <a:endParaRPr sz="18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latin typeface="Helvetica Neue Light"/>
                <a:ea typeface="Helvetica Neue Light"/>
                <a:cs typeface="Helvetica Neue Light"/>
                <a:sym typeface="Helvetica Neue Light"/>
              </a:rPr>
              <a:t>Faculty of Electronics and Information Technology, Warsaw University of Technology</a:t>
            </a:r>
            <a:endParaRPr sz="18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8" name="Google Shape;68;p15"/>
          <p:cNvSpPr txBox="1"/>
          <p:nvPr/>
        </p:nvSpPr>
        <p:spPr>
          <a:xfrm>
            <a:off x="6144125" y="28979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Warsaw, 15.10.2025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4"/>
          <p:cNvSpPr txBox="1"/>
          <p:nvPr/>
        </p:nvSpPr>
        <p:spPr>
          <a:xfrm>
            <a:off x="-18150" y="-51975"/>
            <a:ext cx="9180300" cy="675000"/>
          </a:xfrm>
          <a:prstGeom prst="rect">
            <a:avLst/>
          </a:prstGeom>
          <a:solidFill>
            <a:srgbClr val="001E3C"/>
          </a:solidFill>
          <a:ln>
            <a:noFill/>
          </a:ln>
        </p:spPr>
        <p:txBody>
          <a:bodyPr anchorCtr="0" anchor="ctr" bIns="0" lIns="128700" spcFirstLastPara="1" rIns="1320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do we generate AMPs?</a:t>
            </a:r>
            <a:endParaRPr sz="24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4" name="Google Shape;224;p24"/>
          <p:cNvSpPr txBox="1"/>
          <p:nvPr/>
        </p:nvSpPr>
        <p:spPr>
          <a:xfrm>
            <a:off x="-49850" y="797450"/>
            <a:ext cx="9212100" cy="14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2400">
                <a:solidFill>
                  <a:schemeClr val="dk2"/>
                </a:solidFill>
              </a:rPr>
              <a:t>Architecture decisions for peptide sequence learning:</a:t>
            </a:r>
            <a:endParaRPr b="1" sz="2400">
              <a:solidFill>
                <a:schemeClr val="dk2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-"/>
            </a:pPr>
            <a:r>
              <a:rPr lang="pl" sz="2400">
                <a:solidFill>
                  <a:schemeClr val="dk2"/>
                </a:solidFill>
              </a:rPr>
              <a:t>6 transformer layers - learning peptide semantic</a:t>
            </a:r>
            <a:endParaRPr sz="2400">
              <a:solidFill>
                <a:schemeClr val="dk2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-"/>
            </a:pPr>
            <a:r>
              <a:rPr lang="pl" sz="2400">
                <a:solidFill>
                  <a:schemeClr val="dk2"/>
                </a:solidFill>
              </a:rPr>
              <a:t>additive</a:t>
            </a:r>
            <a:r>
              <a:rPr lang="pl" sz="2400">
                <a:solidFill>
                  <a:schemeClr val="dk2"/>
                </a:solidFill>
              </a:rPr>
              <a:t>, learnable positional encoding - adding important peptide information to training</a:t>
            </a:r>
            <a:endParaRPr sz="2400">
              <a:solidFill>
                <a:schemeClr val="dk2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-"/>
            </a:pPr>
            <a:r>
              <a:rPr lang="pl" sz="2400">
                <a:solidFill>
                  <a:schemeClr val="dk2"/>
                </a:solidFill>
              </a:rPr>
              <a:t>4 attention heads - extract different knowledge about data in one step</a:t>
            </a:r>
            <a:endParaRPr sz="2400">
              <a:solidFill>
                <a:schemeClr val="dk2"/>
              </a:solidFill>
            </a:endParaRPr>
          </a:p>
        </p:txBody>
      </p:sp>
      <p:sp>
        <p:nvSpPr>
          <p:cNvPr id="225" name="Google Shape;225;p24"/>
          <p:cNvSpPr txBox="1"/>
          <p:nvPr/>
        </p:nvSpPr>
        <p:spPr>
          <a:xfrm>
            <a:off x="-15800" y="3090075"/>
            <a:ext cx="9144000" cy="13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2400">
                <a:solidFill>
                  <a:schemeClr val="dk2"/>
                </a:solidFill>
              </a:rPr>
              <a:t>Architecture decisions for providing reconstruction:</a:t>
            </a:r>
            <a:endParaRPr b="1" sz="2400">
              <a:solidFill>
                <a:schemeClr val="dk2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-"/>
            </a:pPr>
            <a:r>
              <a:rPr lang="pl" sz="2400">
                <a:solidFill>
                  <a:schemeClr val="dk2"/>
                </a:solidFill>
              </a:rPr>
              <a:t>big batch size (512)</a:t>
            </a:r>
            <a:endParaRPr sz="2400">
              <a:solidFill>
                <a:schemeClr val="dk2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-"/>
            </a:pPr>
            <a:r>
              <a:rPr lang="pl" sz="2400">
                <a:solidFill>
                  <a:schemeClr val="dk2"/>
                </a:solidFill>
              </a:rPr>
              <a:t>huge number of epochs (3100)</a:t>
            </a:r>
            <a:endParaRPr sz="2400">
              <a:solidFill>
                <a:schemeClr val="dk2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-"/>
            </a:pPr>
            <a:r>
              <a:rPr lang="pl" sz="2400">
                <a:solidFill>
                  <a:schemeClr val="dk2"/>
                </a:solidFill>
              </a:rPr>
              <a:t>IWAE implemented (10x decoder training iteration in 1 epoch)</a:t>
            </a:r>
            <a:endParaRPr sz="2400">
              <a:solidFill>
                <a:schemeClr val="dk2"/>
              </a:solidFill>
            </a:endParaRPr>
          </a:p>
        </p:txBody>
      </p:sp>
      <p:sp>
        <p:nvSpPr>
          <p:cNvPr id="226" name="Google Shape;226;p2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5"/>
          <p:cNvSpPr txBox="1"/>
          <p:nvPr/>
        </p:nvSpPr>
        <p:spPr>
          <a:xfrm>
            <a:off x="-18150" y="-51975"/>
            <a:ext cx="9180300" cy="675000"/>
          </a:xfrm>
          <a:prstGeom prst="rect">
            <a:avLst/>
          </a:prstGeom>
          <a:solidFill>
            <a:srgbClr val="001E3C"/>
          </a:solidFill>
          <a:ln>
            <a:noFill/>
          </a:ln>
        </p:spPr>
        <p:txBody>
          <a:bodyPr anchorCtr="0" anchor="ctr" bIns="0" lIns="128700" spcFirstLastPara="1" rIns="1320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can we generate AMPs?</a:t>
            </a:r>
            <a:endParaRPr sz="24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2" name="Google Shape;232;p25"/>
          <p:cNvSpPr txBox="1"/>
          <p:nvPr/>
        </p:nvSpPr>
        <p:spPr>
          <a:xfrm>
            <a:off x="-1" y="3947692"/>
            <a:ext cx="4175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rPr>
              <a:t>GVL</a:t>
            </a:r>
            <a:r>
              <a:rPr b="1" lang="pl" sz="20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rPr>
              <a:t>D</a:t>
            </a:r>
            <a:r>
              <a:rPr lang="pl" sz="20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rPr>
              <a:t>ILKGAAKDLAGHVATKVINKI</a:t>
            </a:r>
            <a:endParaRPr/>
          </a:p>
        </p:txBody>
      </p:sp>
      <p:sp>
        <p:nvSpPr>
          <p:cNvPr id="233" name="Google Shape;233;p25"/>
          <p:cNvSpPr/>
          <p:nvPr/>
        </p:nvSpPr>
        <p:spPr>
          <a:xfrm>
            <a:off x="1039200" y="1128483"/>
            <a:ext cx="7065600" cy="2526000"/>
          </a:xfrm>
          <a:prstGeom prst="roundRect">
            <a:avLst>
              <a:gd fmla="val 16667" name="adj"/>
            </a:avLst>
          </a:prstGeom>
          <a:noFill/>
          <a:ln cap="flat" cmpd="sng" w="20925">
            <a:solidFill>
              <a:srgbClr val="CCCCCC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200850" lIns="200850" spcFirstLastPara="1" rIns="200850" wrap="square" tIns="200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75"/>
          </a:p>
        </p:txBody>
      </p:sp>
      <p:pic>
        <p:nvPicPr>
          <p:cNvPr id="234" name="Google Shape;234;p25"/>
          <p:cNvPicPr preferRelativeResize="0"/>
          <p:nvPr/>
        </p:nvPicPr>
        <p:blipFill rotWithShape="1">
          <a:blip r:embed="rId3">
            <a:alphaModFix/>
          </a:blip>
          <a:srcRect b="9762" l="19381" r="16883" t="70772"/>
          <a:stretch/>
        </p:blipFill>
        <p:spPr>
          <a:xfrm>
            <a:off x="3271375" y="1316000"/>
            <a:ext cx="2510800" cy="2095226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5"/>
          <p:cNvSpPr txBox="1"/>
          <p:nvPr/>
        </p:nvSpPr>
        <p:spPr>
          <a:xfrm>
            <a:off x="1039200" y="2820310"/>
            <a:ext cx="1465500" cy="11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294675" lIns="294675" spcFirstLastPara="1" rIns="294675" wrap="square" tIns="294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8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Prototype </a:t>
            </a:r>
            <a:endParaRPr sz="1208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8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peptides</a:t>
            </a:r>
            <a:endParaRPr sz="1208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6" name="Google Shape;236;p25"/>
          <p:cNvSpPr/>
          <p:nvPr/>
        </p:nvSpPr>
        <p:spPr>
          <a:xfrm>
            <a:off x="2827303" y="2680411"/>
            <a:ext cx="161100" cy="165000"/>
          </a:xfrm>
          <a:prstGeom prst="ellipse">
            <a:avLst/>
          </a:prstGeom>
          <a:solidFill>
            <a:srgbClr val="0B5394"/>
          </a:solidFill>
          <a:ln cap="flat" cmpd="sng" w="307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675" lIns="294675" spcFirstLastPara="1" rIns="294675" wrap="square" tIns="294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512"/>
          </a:p>
        </p:txBody>
      </p:sp>
      <p:sp>
        <p:nvSpPr>
          <p:cNvPr id="237" name="Google Shape;237;p25"/>
          <p:cNvSpPr/>
          <p:nvPr/>
        </p:nvSpPr>
        <p:spPr>
          <a:xfrm>
            <a:off x="5340014" y="2884311"/>
            <a:ext cx="161100" cy="165000"/>
          </a:xfrm>
          <a:prstGeom prst="ellipse">
            <a:avLst/>
          </a:prstGeom>
          <a:solidFill>
            <a:srgbClr val="FFFF00"/>
          </a:solidFill>
          <a:ln cap="flat" cmpd="sng" w="30725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675" lIns="294675" spcFirstLastPara="1" rIns="294675" wrap="square" tIns="294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512"/>
          </a:p>
        </p:txBody>
      </p:sp>
      <p:sp>
        <p:nvSpPr>
          <p:cNvPr id="238" name="Google Shape;238;p25"/>
          <p:cNvSpPr/>
          <p:nvPr/>
        </p:nvSpPr>
        <p:spPr>
          <a:xfrm flipH="1" rot="5397389">
            <a:off x="1955639" y="2139941"/>
            <a:ext cx="1975201" cy="528900"/>
          </a:xfrm>
          <a:prstGeom prst="trapezoid">
            <a:avLst>
              <a:gd fmla="val 36304" name="adj"/>
            </a:avLst>
          </a:prstGeom>
          <a:gradFill>
            <a:gsLst>
              <a:gs pos="0">
                <a:srgbClr val="B7B7B7"/>
              </a:gs>
              <a:gs pos="100000">
                <a:srgbClr val="F3F3F3"/>
              </a:gs>
            </a:gsLst>
            <a:lin ang="5400012" scaled="0"/>
          </a:gradFill>
          <a:ln>
            <a:noFill/>
          </a:ln>
        </p:spPr>
        <p:txBody>
          <a:bodyPr anchorCtr="0" anchor="ctr" bIns="294675" lIns="294675" spcFirstLastPara="1" rIns="294675" wrap="square" tIns="294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512"/>
          </a:p>
        </p:txBody>
      </p:sp>
      <p:sp>
        <p:nvSpPr>
          <p:cNvPr id="239" name="Google Shape;239;p25"/>
          <p:cNvSpPr/>
          <p:nvPr/>
        </p:nvSpPr>
        <p:spPr>
          <a:xfrm flipH="1" rot="-5402526">
            <a:off x="5117158" y="2080373"/>
            <a:ext cx="2041201" cy="582600"/>
          </a:xfrm>
          <a:prstGeom prst="trapezoid">
            <a:avLst>
              <a:gd fmla="val 36304" name="adj"/>
            </a:avLst>
          </a:prstGeom>
          <a:gradFill>
            <a:gsLst>
              <a:gs pos="0">
                <a:srgbClr val="B7B7B7"/>
              </a:gs>
              <a:gs pos="100000">
                <a:srgbClr val="F3F3F3"/>
              </a:gs>
            </a:gsLst>
            <a:lin ang="5400012" scaled="0"/>
          </a:gradFill>
          <a:ln>
            <a:noFill/>
          </a:ln>
        </p:spPr>
        <p:txBody>
          <a:bodyPr anchorCtr="0" anchor="ctr" bIns="294675" lIns="294675" spcFirstLastPara="1" rIns="294675" wrap="square" tIns="294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512"/>
          </a:p>
        </p:txBody>
      </p:sp>
      <p:sp>
        <p:nvSpPr>
          <p:cNvPr id="240" name="Google Shape;240;p25"/>
          <p:cNvSpPr txBox="1"/>
          <p:nvPr/>
        </p:nvSpPr>
        <p:spPr>
          <a:xfrm>
            <a:off x="6009151" y="2856950"/>
            <a:ext cx="2095500" cy="6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294675" lIns="294675" spcFirstLastPara="1" rIns="294675" wrap="square" tIns="2946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208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Optimized analogs</a:t>
            </a:r>
            <a:endParaRPr sz="1208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8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41" name="Google Shape;241;p25"/>
          <p:cNvCxnSpPr/>
          <p:nvPr/>
        </p:nvCxnSpPr>
        <p:spPr>
          <a:xfrm>
            <a:off x="2349486" y="2966996"/>
            <a:ext cx="921600" cy="0"/>
          </a:xfrm>
          <a:prstGeom prst="straightConnector1">
            <a:avLst/>
          </a:prstGeom>
          <a:noFill/>
          <a:ln cap="flat" cmpd="sng" w="30725">
            <a:solidFill>
              <a:srgbClr val="666666"/>
            </a:solidFill>
            <a:prstDash val="solid"/>
            <a:round/>
            <a:headEnd len="sm" w="sm" type="none"/>
            <a:tailEnd len="sm" w="sm" type="triangle"/>
          </a:ln>
          <a:effectLst>
            <a:outerShdw blurRad="184214" rotWithShape="0" algn="bl" dir="5400000" dist="61405">
              <a:srgbClr val="000000">
                <a:alpha val="50000"/>
              </a:srgbClr>
            </a:outerShdw>
          </a:effectLst>
        </p:spPr>
      </p:cxnSp>
      <p:cxnSp>
        <p:nvCxnSpPr>
          <p:cNvPr id="242" name="Google Shape;242;p25"/>
          <p:cNvCxnSpPr/>
          <p:nvPr/>
        </p:nvCxnSpPr>
        <p:spPr>
          <a:xfrm>
            <a:off x="5451318" y="1944379"/>
            <a:ext cx="1339200" cy="0"/>
          </a:xfrm>
          <a:prstGeom prst="straightConnector1">
            <a:avLst/>
          </a:prstGeom>
          <a:noFill/>
          <a:ln cap="flat" cmpd="sng" w="30725">
            <a:solidFill>
              <a:srgbClr val="666666"/>
            </a:solidFill>
            <a:prstDash val="dash"/>
            <a:round/>
            <a:headEnd len="sm" w="sm" type="none"/>
            <a:tailEnd len="sm" w="sm" type="triangle"/>
          </a:ln>
          <a:effectLst>
            <a:outerShdw blurRad="184214" rotWithShape="0" algn="bl" dir="5400000" dist="61405">
              <a:srgbClr val="000000">
                <a:alpha val="50000"/>
              </a:srgbClr>
            </a:outerShdw>
          </a:effectLst>
        </p:spPr>
      </p:cxnSp>
      <p:cxnSp>
        <p:nvCxnSpPr>
          <p:cNvPr id="243" name="Google Shape;243;p25"/>
          <p:cNvCxnSpPr/>
          <p:nvPr/>
        </p:nvCxnSpPr>
        <p:spPr>
          <a:xfrm>
            <a:off x="5532811" y="2975147"/>
            <a:ext cx="1235700" cy="0"/>
          </a:xfrm>
          <a:prstGeom prst="straightConnector1">
            <a:avLst/>
          </a:prstGeom>
          <a:noFill/>
          <a:ln cap="flat" cmpd="sng" w="30725">
            <a:solidFill>
              <a:srgbClr val="666666"/>
            </a:solidFill>
            <a:prstDash val="solid"/>
            <a:round/>
            <a:headEnd len="sm" w="sm" type="none"/>
            <a:tailEnd len="sm" w="sm" type="triangle"/>
          </a:ln>
          <a:effectLst>
            <a:outerShdw blurRad="184214" rotWithShape="0" algn="bl" dir="5400000" dist="61405">
              <a:srgbClr val="000000">
                <a:alpha val="50000"/>
              </a:srgbClr>
            </a:outerShdw>
          </a:effectLst>
        </p:spPr>
      </p:cxnSp>
      <p:sp>
        <p:nvSpPr>
          <p:cNvPr id="244" name="Google Shape;244;p25"/>
          <p:cNvSpPr/>
          <p:nvPr/>
        </p:nvSpPr>
        <p:spPr>
          <a:xfrm>
            <a:off x="6834185" y="2889558"/>
            <a:ext cx="161100" cy="165000"/>
          </a:xfrm>
          <a:prstGeom prst="ellipse">
            <a:avLst/>
          </a:prstGeom>
          <a:solidFill>
            <a:srgbClr val="D6F301"/>
          </a:solidFill>
          <a:ln cap="flat" cmpd="sng" w="307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675" lIns="294675" spcFirstLastPara="1" rIns="294675" wrap="square" tIns="294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512"/>
          </a:p>
        </p:txBody>
      </p:sp>
      <p:sp>
        <p:nvSpPr>
          <p:cNvPr id="245" name="Google Shape;245;p25"/>
          <p:cNvSpPr/>
          <p:nvPr/>
        </p:nvSpPr>
        <p:spPr>
          <a:xfrm>
            <a:off x="7199150" y="2885529"/>
            <a:ext cx="161100" cy="165000"/>
          </a:xfrm>
          <a:prstGeom prst="ellipse">
            <a:avLst/>
          </a:prstGeom>
          <a:solidFill>
            <a:srgbClr val="FDF373"/>
          </a:solidFill>
          <a:ln cap="flat" cmpd="sng" w="307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675" lIns="294675" spcFirstLastPara="1" rIns="294675" wrap="square" tIns="294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512"/>
          </a:p>
        </p:txBody>
      </p:sp>
      <p:sp>
        <p:nvSpPr>
          <p:cNvPr id="246" name="Google Shape;246;p25"/>
          <p:cNvSpPr/>
          <p:nvPr/>
        </p:nvSpPr>
        <p:spPr>
          <a:xfrm>
            <a:off x="7564114" y="2888510"/>
            <a:ext cx="161100" cy="165000"/>
          </a:xfrm>
          <a:prstGeom prst="ellipse">
            <a:avLst/>
          </a:prstGeom>
          <a:solidFill>
            <a:srgbClr val="FFFF00"/>
          </a:solidFill>
          <a:ln cap="flat" cmpd="sng" w="307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675" lIns="294675" spcFirstLastPara="1" rIns="294675" wrap="square" tIns="294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512"/>
          </a:p>
        </p:txBody>
      </p:sp>
      <p:sp>
        <p:nvSpPr>
          <p:cNvPr id="247" name="Google Shape;247;p25"/>
          <p:cNvSpPr/>
          <p:nvPr/>
        </p:nvSpPr>
        <p:spPr>
          <a:xfrm>
            <a:off x="1257455" y="2870690"/>
            <a:ext cx="161100" cy="165000"/>
          </a:xfrm>
          <a:prstGeom prst="ellipse">
            <a:avLst/>
          </a:prstGeom>
          <a:solidFill>
            <a:srgbClr val="0B5394"/>
          </a:solidFill>
          <a:ln cap="flat" cmpd="sng" w="307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675" lIns="294675" spcFirstLastPara="1" rIns="294675" wrap="square" tIns="294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512"/>
          </a:p>
        </p:txBody>
      </p:sp>
      <p:sp>
        <p:nvSpPr>
          <p:cNvPr id="248" name="Google Shape;248;p25"/>
          <p:cNvSpPr/>
          <p:nvPr/>
        </p:nvSpPr>
        <p:spPr>
          <a:xfrm>
            <a:off x="1607368" y="2866661"/>
            <a:ext cx="161100" cy="165000"/>
          </a:xfrm>
          <a:prstGeom prst="ellipse">
            <a:avLst/>
          </a:prstGeom>
          <a:solidFill>
            <a:srgbClr val="45818E"/>
          </a:solidFill>
          <a:ln cap="flat" cmpd="sng" w="307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675" lIns="294675" spcFirstLastPara="1" rIns="294675" wrap="square" tIns="294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512"/>
          </a:p>
        </p:txBody>
      </p:sp>
      <p:sp>
        <p:nvSpPr>
          <p:cNvPr id="249" name="Google Shape;249;p25"/>
          <p:cNvSpPr/>
          <p:nvPr/>
        </p:nvSpPr>
        <p:spPr>
          <a:xfrm>
            <a:off x="1972333" y="2869643"/>
            <a:ext cx="161100" cy="165000"/>
          </a:xfrm>
          <a:prstGeom prst="ellipse">
            <a:avLst/>
          </a:prstGeom>
          <a:solidFill>
            <a:srgbClr val="3D85C6"/>
          </a:solidFill>
          <a:ln cap="flat" cmpd="sng" w="307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675" lIns="294675" spcFirstLastPara="1" rIns="294675" wrap="square" tIns="294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512"/>
          </a:p>
        </p:txBody>
      </p:sp>
      <p:sp>
        <p:nvSpPr>
          <p:cNvPr id="250" name="Google Shape;250;p25"/>
          <p:cNvSpPr txBox="1"/>
          <p:nvPr/>
        </p:nvSpPr>
        <p:spPr>
          <a:xfrm>
            <a:off x="5845100" y="1785175"/>
            <a:ext cx="2259600" cy="8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294675" lIns="294675" spcFirstLastPara="1" rIns="294675" wrap="square" tIns="294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275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Novel peptides</a:t>
            </a:r>
            <a:endParaRPr sz="1275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1" name="Google Shape;251;p25"/>
          <p:cNvSpPr/>
          <p:nvPr/>
        </p:nvSpPr>
        <p:spPr>
          <a:xfrm>
            <a:off x="6834208" y="1855356"/>
            <a:ext cx="161100" cy="165000"/>
          </a:xfrm>
          <a:prstGeom prst="ellipse">
            <a:avLst/>
          </a:prstGeom>
          <a:solidFill>
            <a:srgbClr val="D6F301"/>
          </a:solidFill>
          <a:ln cap="flat" cmpd="sng" w="307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675" lIns="294675" spcFirstLastPara="1" rIns="294675" wrap="square" tIns="294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512"/>
          </a:p>
        </p:txBody>
      </p:sp>
      <p:sp>
        <p:nvSpPr>
          <p:cNvPr id="252" name="Google Shape;252;p25"/>
          <p:cNvSpPr/>
          <p:nvPr/>
        </p:nvSpPr>
        <p:spPr>
          <a:xfrm>
            <a:off x="7199172" y="1855391"/>
            <a:ext cx="161100" cy="165000"/>
          </a:xfrm>
          <a:prstGeom prst="ellipse">
            <a:avLst/>
          </a:prstGeom>
          <a:solidFill>
            <a:srgbClr val="FDF373"/>
          </a:solidFill>
          <a:ln cap="flat" cmpd="sng" w="307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675" lIns="294675" spcFirstLastPara="1" rIns="294675" wrap="square" tIns="294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512"/>
          </a:p>
        </p:txBody>
      </p:sp>
      <p:sp>
        <p:nvSpPr>
          <p:cNvPr id="253" name="Google Shape;253;p25"/>
          <p:cNvSpPr/>
          <p:nvPr/>
        </p:nvSpPr>
        <p:spPr>
          <a:xfrm>
            <a:off x="7548954" y="1855352"/>
            <a:ext cx="161100" cy="165000"/>
          </a:xfrm>
          <a:prstGeom prst="ellipse">
            <a:avLst/>
          </a:prstGeom>
          <a:solidFill>
            <a:srgbClr val="FFFF00"/>
          </a:solidFill>
          <a:ln cap="flat" cmpd="sng" w="307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675" lIns="294675" spcFirstLastPara="1" rIns="294675" wrap="square" tIns="294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512"/>
          </a:p>
        </p:txBody>
      </p:sp>
      <p:cxnSp>
        <p:nvCxnSpPr>
          <p:cNvPr id="254" name="Google Shape;254;p25"/>
          <p:cNvCxnSpPr/>
          <p:nvPr/>
        </p:nvCxnSpPr>
        <p:spPr>
          <a:xfrm>
            <a:off x="1217313" y="1627411"/>
            <a:ext cx="533400" cy="0"/>
          </a:xfrm>
          <a:prstGeom prst="straightConnector1">
            <a:avLst/>
          </a:prstGeom>
          <a:noFill/>
          <a:ln cap="flat" cmpd="sng" w="20925">
            <a:solidFill>
              <a:srgbClr val="666666"/>
            </a:solidFill>
            <a:prstDash val="dashDot"/>
            <a:round/>
            <a:headEnd len="sm" w="sm" type="none"/>
            <a:tailEnd len="sm" w="sm" type="none"/>
          </a:ln>
        </p:spPr>
      </p:cxnSp>
      <p:cxnSp>
        <p:nvCxnSpPr>
          <p:cNvPr id="255" name="Google Shape;255;p25"/>
          <p:cNvCxnSpPr/>
          <p:nvPr/>
        </p:nvCxnSpPr>
        <p:spPr>
          <a:xfrm>
            <a:off x="1217333" y="1827004"/>
            <a:ext cx="521100" cy="0"/>
          </a:xfrm>
          <a:prstGeom prst="straightConnector1">
            <a:avLst/>
          </a:prstGeom>
          <a:noFill/>
          <a:ln cap="flat" cmpd="sng" w="209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6" name="Google Shape;256;p25"/>
          <p:cNvSpPr txBox="1"/>
          <p:nvPr/>
        </p:nvSpPr>
        <p:spPr>
          <a:xfrm>
            <a:off x="1551175" y="1570675"/>
            <a:ext cx="1609200" cy="25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94675" lIns="294675" spcFirstLastPara="1" rIns="294675" wrap="square" tIns="294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878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Unconstrained </a:t>
            </a:r>
            <a:endParaRPr sz="878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878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7" name="Google Shape;257;p25"/>
          <p:cNvSpPr txBox="1"/>
          <p:nvPr/>
        </p:nvSpPr>
        <p:spPr>
          <a:xfrm>
            <a:off x="1551175" y="1740795"/>
            <a:ext cx="1531800" cy="3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94675" lIns="294675" spcFirstLastPara="1" rIns="294675" wrap="square" tIns="294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878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Analog</a:t>
            </a:r>
            <a:endParaRPr sz="878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878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8" name="Google Shape;258;p25"/>
          <p:cNvSpPr txBox="1"/>
          <p:nvPr/>
        </p:nvSpPr>
        <p:spPr>
          <a:xfrm rot="-5400000">
            <a:off x="1936445" y="2006803"/>
            <a:ext cx="2013600" cy="7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200850" lIns="200850" spcFirstLastPara="1" rIns="200850" wrap="square" tIns="200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932">
                <a:solidFill>
                  <a:srgbClr val="99999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Encoder</a:t>
            </a:r>
            <a:endParaRPr sz="1932">
              <a:solidFill>
                <a:srgbClr val="99999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32">
              <a:solidFill>
                <a:srgbClr val="99999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9" name="Google Shape;259;p25"/>
          <p:cNvSpPr/>
          <p:nvPr/>
        </p:nvSpPr>
        <p:spPr>
          <a:xfrm>
            <a:off x="5279343" y="1785196"/>
            <a:ext cx="412200" cy="626100"/>
          </a:xfrm>
          <a:prstGeom prst="ellipse">
            <a:avLst/>
          </a:prstGeom>
          <a:noFill/>
          <a:ln cap="flat" cmpd="sng" w="20925">
            <a:solidFill>
              <a:srgbClr val="FFFFFF"/>
            </a:solidFill>
            <a:prstDash val="dash"/>
            <a:round/>
            <a:headEnd len="sm" w="sm" type="none"/>
            <a:tailEnd len="sm" w="sm" type="none"/>
          </a:ln>
          <a:effectLst>
            <a:outerShdw blurRad="251063" rotWithShape="0" algn="bl" dir="6900000" dist="20922">
              <a:srgbClr val="000000"/>
            </a:outerShdw>
          </a:effectLst>
        </p:spPr>
        <p:txBody>
          <a:bodyPr anchorCtr="0" anchor="ctr" bIns="200850" lIns="200850" spcFirstLastPara="1" rIns="200850" wrap="square" tIns="200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75"/>
          </a:p>
        </p:txBody>
      </p:sp>
      <p:sp>
        <p:nvSpPr>
          <p:cNvPr id="260" name="Google Shape;260;p25"/>
          <p:cNvSpPr txBox="1"/>
          <p:nvPr/>
        </p:nvSpPr>
        <p:spPr>
          <a:xfrm rot="-5400000">
            <a:off x="5249248" y="2039316"/>
            <a:ext cx="2013600" cy="73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00850" lIns="200850" spcFirstLastPara="1" rIns="200850" wrap="square" tIns="200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932">
                <a:solidFill>
                  <a:srgbClr val="99999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Decoder</a:t>
            </a:r>
            <a:endParaRPr sz="1932">
              <a:solidFill>
                <a:srgbClr val="99999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32">
              <a:solidFill>
                <a:srgbClr val="99999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1" name="Google Shape;261;p25"/>
          <p:cNvSpPr/>
          <p:nvPr/>
        </p:nvSpPr>
        <p:spPr>
          <a:xfrm>
            <a:off x="1213728" y="1345761"/>
            <a:ext cx="1339200" cy="149400"/>
          </a:xfrm>
          <a:prstGeom prst="roundRect">
            <a:avLst>
              <a:gd fmla="val 8218" name="adj"/>
            </a:avLst>
          </a:prstGeom>
          <a:solidFill>
            <a:srgbClr val="EEEEEE"/>
          </a:solidFill>
          <a:ln>
            <a:noFill/>
          </a:ln>
        </p:spPr>
        <p:txBody>
          <a:bodyPr anchorCtr="0" anchor="ctr" bIns="200850" lIns="200850" spcFirstLastPara="1" rIns="200850" wrap="square" tIns="200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851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Generation modes:</a:t>
            </a:r>
            <a:endParaRPr sz="851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2" name="Google Shape;262;p25"/>
          <p:cNvSpPr txBox="1"/>
          <p:nvPr/>
        </p:nvSpPr>
        <p:spPr>
          <a:xfrm>
            <a:off x="1207690" y="987225"/>
            <a:ext cx="399600" cy="4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875" lIns="137875" spcFirstLastPara="1" rIns="137875" wrap="square" tIns="137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256">
                <a:solidFill>
                  <a:srgbClr val="595959"/>
                </a:solidFill>
              </a:rPr>
              <a:t>a</a:t>
            </a:r>
            <a:endParaRPr b="1" sz="1256">
              <a:solidFill>
                <a:srgbClr val="595959"/>
              </a:solidFill>
            </a:endParaRPr>
          </a:p>
        </p:txBody>
      </p:sp>
      <p:sp>
        <p:nvSpPr>
          <p:cNvPr id="263" name="Google Shape;263;p25"/>
          <p:cNvSpPr txBox="1"/>
          <p:nvPr/>
        </p:nvSpPr>
        <p:spPr>
          <a:xfrm>
            <a:off x="4969199" y="3947704"/>
            <a:ext cx="4175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rPr>
              <a:t>GVL</a:t>
            </a:r>
            <a:r>
              <a:rPr b="1" lang="pl" sz="2000">
                <a:latin typeface="Courier"/>
                <a:ea typeface="Courier"/>
                <a:cs typeface="Courier"/>
                <a:sym typeface="Courier"/>
              </a:rPr>
              <a:t>R</a:t>
            </a:r>
            <a:r>
              <a:rPr lang="pl" sz="20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rPr>
              <a:t>ILKGAAK</a:t>
            </a:r>
            <a:r>
              <a:rPr lang="pl" sz="2000">
                <a:latin typeface="Courier"/>
                <a:ea typeface="Courier"/>
                <a:cs typeface="Courier"/>
                <a:sym typeface="Courier"/>
              </a:rPr>
              <a:t>D</a:t>
            </a:r>
            <a:r>
              <a:rPr lang="pl" sz="20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rPr>
              <a:t>LAGHVATKVINKI</a:t>
            </a:r>
            <a:endParaRPr/>
          </a:p>
        </p:txBody>
      </p:sp>
      <p:cxnSp>
        <p:nvCxnSpPr>
          <p:cNvPr id="264" name="Google Shape;264;p25"/>
          <p:cNvCxnSpPr>
            <a:stCxn id="235" idx="2"/>
            <a:endCxn id="235" idx="1"/>
          </p:cNvCxnSpPr>
          <p:nvPr/>
        </p:nvCxnSpPr>
        <p:spPr>
          <a:xfrm flipH="1" rot="5400000">
            <a:off x="1123800" y="3299560"/>
            <a:ext cx="563700" cy="732600"/>
          </a:xfrm>
          <a:prstGeom prst="curvedConnector4">
            <a:avLst>
              <a:gd fmla="val 48370" name="adj1"/>
              <a:gd fmla="val 132525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5" name="Google Shape;265;p25"/>
          <p:cNvCxnSpPr>
            <a:endCxn id="240" idx="3"/>
          </p:cNvCxnSpPr>
          <p:nvPr/>
        </p:nvCxnSpPr>
        <p:spPr>
          <a:xfrm flipH="1" rot="10800000">
            <a:off x="7090951" y="3204800"/>
            <a:ext cx="1013700" cy="760800"/>
          </a:xfrm>
          <a:prstGeom prst="curvedConnector3">
            <a:avLst>
              <a:gd fmla="val 121621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6" name="Google Shape;266;p25"/>
          <p:cNvCxnSpPr>
            <a:endCxn id="250" idx="3"/>
          </p:cNvCxnSpPr>
          <p:nvPr/>
        </p:nvCxnSpPr>
        <p:spPr>
          <a:xfrm rot="-5400000">
            <a:off x="6708500" y="2561425"/>
            <a:ext cx="1770900" cy="1021500"/>
          </a:xfrm>
          <a:prstGeom prst="curvedConnector4">
            <a:avLst>
              <a:gd fmla="val 6202" name="adj1"/>
              <a:gd fmla="val 186025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7" name="Google Shape;267;p2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sp>
        <p:nvSpPr>
          <p:cNvPr id="268" name="Google Shape;268;p25"/>
          <p:cNvSpPr txBox="1"/>
          <p:nvPr/>
        </p:nvSpPr>
        <p:spPr>
          <a:xfrm>
            <a:off x="4264581" y="2286461"/>
            <a:ext cx="624300" cy="5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5400" lIns="195400" spcFirstLastPara="1" rIns="195400" wrap="square" tIns="1954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735">
                <a:solidFill>
                  <a:srgbClr val="FFFFFF"/>
                </a:solidFill>
              </a:rPr>
              <a:t>𝜶</a:t>
            </a:r>
            <a:endParaRPr sz="2735">
              <a:solidFill>
                <a:srgbClr val="FFFFFF"/>
              </a:solidFill>
            </a:endParaRPr>
          </a:p>
        </p:txBody>
      </p:sp>
      <p:cxnSp>
        <p:nvCxnSpPr>
          <p:cNvPr id="269" name="Google Shape;269;p25"/>
          <p:cNvCxnSpPr>
            <a:endCxn id="237" idx="2"/>
          </p:cNvCxnSpPr>
          <p:nvPr/>
        </p:nvCxnSpPr>
        <p:spPr>
          <a:xfrm>
            <a:off x="3738014" y="2930511"/>
            <a:ext cx="1602000" cy="363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6"/>
          <p:cNvSpPr txBox="1"/>
          <p:nvPr>
            <p:ph type="title"/>
          </p:nvPr>
        </p:nvSpPr>
        <p:spPr>
          <a:xfrm>
            <a:off x="-18150" y="-51975"/>
            <a:ext cx="9180300" cy="675000"/>
          </a:xfrm>
          <a:prstGeom prst="rect">
            <a:avLst/>
          </a:prstGeom>
        </p:spPr>
        <p:txBody>
          <a:bodyPr anchorCtr="0" anchor="ctr" bIns="0" lIns="128700" spcFirstLastPara="1" rIns="1320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How to add AMPs properties to the training?</a:t>
            </a:r>
            <a:endParaRPr/>
          </a:p>
        </p:txBody>
      </p:sp>
      <p:grpSp>
        <p:nvGrpSpPr>
          <p:cNvPr id="275" name="Google Shape;275;p26"/>
          <p:cNvGrpSpPr/>
          <p:nvPr/>
        </p:nvGrpSpPr>
        <p:grpSpPr>
          <a:xfrm>
            <a:off x="177225" y="3964575"/>
            <a:ext cx="5169869" cy="1257071"/>
            <a:chOff x="177225" y="3964575"/>
            <a:chExt cx="5169869" cy="1257071"/>
          </a:xfrm>
        </p:grpSpPr>
        <p:pic>
          <p:nvPicPr>
            <p:cNvPr id="276" name="Google Shape;276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17963" y="4318996"/>
              <a:ext cx="4929131" cy="902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7" name="Google Shape;277;p26"/>
            <p:cNvSpPr txBox="1"/>
            <p:nvPr/>
          </p:nvSpPr>
          <p:spPr>
            <a:xfrm>
              <a:off x="177225" y="3964575"/>
              <a:ext cx="30000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" sz="18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4. Compute total loss</a:t>
              </a:r>
              <a:endParaRPr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278" name="Google Shape;278;p26"/>
          <p:cNvGrpSpPr/>
          <p:nvPr/>
        </p:nvGrpSpPr>
        <p:grpSpPr>
          <a:xfrm>
            <a:off x="151325" y="1799800"/>
            <a:ext cx="8806949" cy="933437"/>
            <a:chOff x="151325" y="1799800"/>
            <a:chExt cx="8806949" cy="933437"/>
          </a:xfrm>
        </p:grpSpPr>
        <p:sp>
          <p:nvSpPr>
            <p:cNvPr id="279" name="Google Shape;279;p26"/>
            <p:cNvSpPr txBox="1"/>
            <p:nvPr/>
          </p:nvSpPr>
          <p:spPr>
            <a:xfrm>
              <a:off x="151325" y="1799800"/>
              <a:ext cx="57984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" sz="18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2. Compute regularized dimension distance matrix </a:t>
              </a:r>
              <a:r>
                <a:rPr lang="pl" sz="18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D</a:t>
              </a:r>
              <a:r>
                <a:rPr baseline="-25000" lang="pl" sz="18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r</a:t>
              </a:r>
              <a:r>
                <a:rPr baseline="-25000" lang="pl" sz="18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 baseline="-25000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280" name="Google Shape;280;p26"/>
            <p:cNvPicPr preferRelativeResize="0"/>
            <p:nvPr/>
          </p:nvPicPr>
          <p:blipFill rotWithShape="1">
            <a:blip r:embed="rId4">
              <a:alphaModFix/>
            </a:blip>
            <a:srcRect b="0" l="0" r="0" t="60009"/>
            <a:stretch/>
          </p:blipFill>
          <p:spPr>
            <a:xfrm>
              <a:off x="5805775" y="2330050"/>
              <a:ext cx="3152499" cy="360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1" name="Google Shape;281;p2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17969" y="2276037"/>
              <a:ext cx="3352800" cy="457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2" name="Google Shape;282;p26"/>
          <p:cNvGrpSpPr/>
          <p:nvPr/>
        </p:nvGrpSpPr>
        <p:grpSpPr>
          <a:xfrm>
            <a:off x="177225" y="697750"/>
            <a:ext cx="8822250" cy="934052"/>
            <a:chOff x="177225" y="697750"/>
            <a:chExt cx="8822250" cy="934052"/>
          </a:xfrm>
        </p:grpSpPr>
        <p:grpSp>
          <p:nvGrpSpPr>
            <p:cNvPr id="283" name="Google Shape;283;p26"/>
            <p:cNvGrpSpPr/>
            <p:nvPr/>
          </p:nvGrpSpPr>
          <p:grpSpPr>
            <a:xfrm>
              <a:off x="177225" y="697750"/>
              <a:ext cx="5905500" cy="934052"/>
              <a:chOff x="177225" y="697750"/>
              <a:chExt cx="5905500" cy="934052"/>
            </a:xfrm>
          </p:grpSpPr>
          <p:sp>
            <p:nvSpPr>
              <p:cNvPr id="284" name="Google Shape;284;p26"/>
              <p:cNvSpPr txBox="1"/>
              <p:nvPr/>
            </p:nvSpPr>
            <p:spPr>
              <a:xfrm>
                <a:off x="177225" y="697750"/>
                <a:ext cx="59055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l" sz="1800">
                    <a:latin typeface="Helvetica Neue"/>
                    <a:ea typeface="Helvetica Neue"/>
                    <a:cs typeface="Helvetica Neue"/>
                    <a:sym typeface="Helvetica Neue"/>
                  </a:rPr>
                  <a:t>1. Compute attribute distance matrix D</a:t>
                </a:r>
                <a:r>
                  <a:rPr baseline="-25000" lang="pl" sz="1800">
                    <a:latin typeface="Helvetica Neue"/>
                    <a:ea typeface="Helvetica Neue"/>
                    <a:cs typeface="Helvetica Neue"/>
                    <a:sym typeface="Helvetica Neue"/>
                  </a:rPr>
                  <a:t>a</a:t>
                </a:r>
                <a:endParaRPr baseline="-25000" sz="1800"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pic>
            <p:nvPicPr>
              <p:cNvPr id="285" name="Google Shape;285;p26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25166"/>
              <a:stretch/>
            </p:blipFill>
            <p:spPr>
              <a:xfrm>
                <a:off x="417975" y="1126690"/>
                <a:ext cx="4383000" cy="50511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86" name="Google Shape;286;p2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699375" y="1102075"/>
              <a:ext cx="3300100" cy="5297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7" name="Google Shape;287;p26"/>
          <p:cNvGrpSpPr/>
          <p:nvPr/>
        </p:nvGrpSpPr>
        <p:grpSpPr>
          <a:xfrm>
            <a:off x="177225" y="2874912"/>
            <a:ext cx="4498800" cy="1009062"/>
            <a:chOff x="177225" y="2874913"/>
            <a:chExt cx="4498800" cy="1009062"/>
          </a:xfrm>
        </p:grpSpPr>
        <p:sp>
          <p:nvSpPr>
            <p:cNvPr id="288" name="Google Shape;288;p26"/>
            <p:cNvSpPr txBox="1"/>
            <p:nvPr/>
          </p:nvSpPr>
          <p:spPr>
            <a:xfrm>
              <a:off x="177225" y="2874913"/>
              <a:ext cx="44988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" sz="18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3. Compute regularization loss</a:t>
              </a:r>
              <a:endParaRPr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289" name="Google Shape;289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79777" y="3417250"/>
              <a:ext cx="3067050" cy="4667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0" name="Google Shape;290;p2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7"/>
          <p:cNvSpPr txBox="1"/>
          <p:nvPr>
            <p:ph type="title"/>
          </p:nvPr>
        </p:nvSpPr>
        <p:spPr>
          <a:xfrm>
            <a:off x="-18150" y="-51975"/>
            <a:ext cx="9180300" cy="675000"/>
          </a:xfrm>
          <a:prstGeom prst="rect">
            <a:avLst/>
          </a:prstGeom>
        </p:spPr>
        <p:txBody>
          <a:bodyPr anchorCtr="0" anchor="ctr" bIns="0" lIns="128700" spcFirstLastPara="1" rIns="1320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How to validate if our model goal is reached?</a:t>
            </a:r>
            <a:endParaRPr/>
          </a:p>
        </p:txBody>
      </p:sp>
      <p:grpSp>
        <p:nvGrpSpPr>
          <p:cNvPr id="296" name="Google Shape;296;p27"/>
          <p:cNvGrpSpPr/>
          <p:nvPr/>
        </p:nvGrpSpPr>
        <p:grpSpPr>
          <a:xfrm>
            <a:off x="768550" y="1965352"/>
            <a:ext cx="7606899" cy="1212795"/>
            <a:chOff x="768550" y="1583252"/>
            <a:chExt cx="7606899" cy="1212795"/>
          </a:xfrm>
        </p:grpSpPr>
        <p:pic>
          <p:nvPicPr>
            <p:cNvPr id="297" name="Google Shape;297;p27"/>
            <p:cNvPicPr preferRelativeResize="0"/>
            <p:nvPr/>
          </p:nvPicPr>
          <p:blipFill rotWithShape="1">
            <a:blip r:embed="rId3">
              <a:alphaModFix/>
            </a:blip>
            <a:srcRect b="53349" l="0" r="0" t="0"/>
            <a:stretch/>
          </p:blipFill>
          <p:spPr>
            <a:xfrm>
              <a:off x="768550" y="1583252"/>
              <a:ext cx="7606899" cy="922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8" name="Google Shape;298;p27"/>
            <p:cNvPicPr preferRelativeResize="0"/>
            <p:nvPr/>
          </p:nvPicPr>
          <p:blipFill rotWithShape="1">
            <a:blip r:embed="rId3">
              <a:alphaModFix/>
            </a:blip>
            <a:srcRect b="0" l="0" r="0" t="85306"/>
            <a:stretch/>
          </p:blipFill>
          <p:spPr>
            <a:xfrm>
              <a:off x="768550" y="2505548"/>
              <a:ext cx="7606899" cy="290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9" name="Google Shape;299;p2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pic>
        <p:nvPicPr>
          <p:cNvPr id="300" name="Google Shape;300;p27" title="Charge_PepGlider_only_physchem_animation_0-900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0100" y="719137"/>
            <a:ext cx="3705225" cy="370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7" title="Charge_PepGlider_only_physchem_animation_1000-3100.gif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5322" y="719128"/>
            <a:ext cx="3705225" cy="370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8"/>
          <p:cNvSpPr txBox="1"/>
          <p:nvPr>
            <p:ph type="title"/>
          </p:nvPr>
        </p:nvSpPr>
        <p:spPr>
          <a:xfrm>
            <a:off x="-18150" y="-51975"/>
            <a:ext cx="9180300" cy="675000"/>
          </a:xfrm>
          <a:prstGeom prst="rect">
            <a:avLst/>
          </a:prstGeom>
        </p:spPr>
        <p:txBody>
          <a:bodyPr anchorCtr="0" anchor="ctr" bIns="0" lIns="128700" spcFirstLastPara="1" rIns="1320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How can you use PepGlider?</a:t>
            </a:r>
            <a:endParaRPr/>
          </a:p>
        </p:txBody>
      </p:sp>
      <p:pic>
        <p:nvPicPr>
          <p:cNvPr id="307" name="Google Shape;307;p28" title="figure_3.png"/>
          <p:cNvPicPr preferRelativeResize="0"/>
          <p:nvPr/>
        </p:nvPicPr>
        <p:blipFill rotWithShape="1">
          <a:blip r:embed="rId3">
            <a:alphaModFix/>
          </a:blip>
          <a:srcRect b="0" l="32896" r="33385" t="0"/>
          <a:stretch/>
        </p:blipFill>
        <p:spPr>
          <a:xfrm>
            <a:off x="2359701" y="726450"/>
            <a:ext cx="4424602" cy="36906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2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9"/>
          <p:cNvSpPr txBox="1"/>
          <p:nvPr>
            <p:ph type="title"/>
          </p:nvPr>
        </p:nvSpPr>
        <p:spPr>
          <a:xfrm>
            <a:off x="-18150" y="-51975"/>
            <a:ext cx="9180300" cy="675000"/>
          </a:xfrm>
          <a:prstGeom prst="rect">
            <a:avLst/>
          </a:prstGeom>
        </p:spPr>
        <p:txBody>
          <a:bodyPr anchorCtr="0" anchor="ctr" bIns="0" lIns="128700" spcFirstLastPara="1" rIns="1320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How can you use PepGlider?</a:t>
            </a:r>
            <a:endParaRPr/>
          </a:p>
        </p:txBody>
      </p:sp>
      <p:pic>
        <p:nvPicPr>
          <p:cNvPr id="314" name="Google Shape;314;p29" title="figure_7.png"/>
          <p:cNvPicPr preferRelativeResize="0"/>
          <p:nvPr/>
        </p:nvPicPr>
        <p:blipFill rotWithShape="1">
          <a:blip r:embed="rId3">
            <a:alphaModFix/>
          </a:blip>
          <a:srcRect b="16658" l="0" r="52471" t="15318"/>
          <a:stretch/>
        </p:blipFill>
        <p:spPr>
          <a:xfrm>
            <a:off x="1111913" y="623025"/>
            <a:ext cx="6920166" cy="309505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2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pic>
        <p:nvPicPr>
          <p:cNvPr id="316" name="Google Shape;316;p29" title="figure_7.png"/>
          <p:cNvPicPr preferRelativeResize="0"/>
          <p:nvPr/>
        </p:nvPicPr>
        <p:blipFill rotWithShape="1">
          <a:blip r:embed="rId3">
            <a:alphaModFix/>
          </a:blip>
          <a:srcRect b="4550" l="8474" r="14132" t="78008"/>
          <a:stretch/>
        </p:blipFill>
        <p:spPr>
          <a:xfrm>
            <a:off x="18150" y="3718075"/>
            <a:ext cx="9144003" cy="643942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29"/>
          <p:cNvSpPr/>
          <p:nvPr/>
        </p:nvSpPr>
        <p:spPr>
          <a:xfrm>
            <a:off x="309000" y="3678200"/>
            <a:ext cx="3389100" cy="219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29"/>
          <p:cNvSpPr/>
          <p:nvPr/>
        </p:nvSpPr>
        <p:spPr>
          <a:xfrm>
            <a:off x="5773050" y="3718075"/>
            <a:ext cx="3389100" cy="219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0"/>
          <p:cNvSpPr txBox="1"/>
          <p:nvPr>
            <p:ph type="title"/>
          </p:nvPr>
        </p:nvSpPr>
        <p:spPr>
          <a:xfrm>
            <a:off x="-18150" y="-51975"/>
            <a:ext cx="9180300" cy="675000"/>
          </a:xfrm>
          <a:prstGeom prst="rect">
            <a:avLst/>
          </a:prstGeom>
        </p:spPr>
        <p:txBody>
          <a:bodyPr anchorCtr="0" anchor="ctr" bIns="0" lIns="128700" spcFirstLastPara="1" rIns="1320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How can you use PepGlider?</a:t>
            </a:r>
            <a:endParaRPr/>
          </a:p>
        </p:txBody>
      </p:sp>
      <p:pic>
        <p:nvPicPr>
          <p:cNvPr id="324" name="Google Shape;324;p30"/>
          <p:cNvPicPr preferRelativeResize="0"/>
          <p:nvPr/>
        </p:nvPicPr>
        <p:blipFill rotWithShape="1">
          <a:blip r:embed="rId3">
            <a:alphaModFix/>
          </a:blip>
          <a:srcRect b="0" l="0" r="20369" t="0"/>
          <a:stretch/>
        </p:blipFill>
        <p:spPr>
          <a:xfrm>
            <a:off x="1942935" y="1705266"/>
            <a:ext cx="5258126" cy="173295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3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pic>
        <p:nvPicPr>
          <p:cNvPr id="326" name="Google Shape;32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67125" y="1242450"/>
            <a:ext cx="5409750" cy="44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1"/>
          <p:cNvSpPr txBox="1"/>
          <p:nvPr>
            <p:ph type="title"/>
          </p:nvPr>
        </p:nvSpPr>
        <p:spPr>
          <a:xfrm>
            <a:off x="-18150" y="-51975"/>
            <a:ext cx="9180300" cy="675000"/>
          </a:xfrm>
          <a:prstGeom prst="rect">
            <a:avLst/>
          </a:prstGeom>
        </p:spPr>
        <p:txBody>
          <a:bodyPr anchorCtr="0" anchor="ctr" bIns="0" lIns="128700" spcFirstLastPara="1" rIns="1320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Acknowledgments</a:t>
            </a:r>
            <a:endParaRPr/>
          </a:p>
        </p:txBody>
      </p:sp>
      <p:sp>
        <p:nvSpPr>
          <p:cNvPr id="332" name="Google Shape;332;p3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pic>
        <p:nvPicPr>
          <p:cNvPr id="333" name="Google Shape;33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5720" y="666750"/>
            <a:ext cx="1964220" cy="248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1"/>
          <p:cNvPicPr preferRelativeResize="0"/>
          <p:nvPr/>
        </p:nvPicPr>
        <p:blipFill rotWithShape="1">
          <a:blip r:embed="rId4">
            <a:alphaModFix/>
          </a:blip>
          <a:srcRect b="0" l="11523" r="12810" t="0"/>
          <a:stretch/>
        </p:blipFill>
        <p:spPr>
          <a:xfrm>
            <a:off x="448550" y="666750"/>
            <a:ext cx="1883975" cy="2489875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31"/>
          <p:cNvSpPr txBox="1"/>
          <p:nvPr/>
        </p:nvSpPr>
        <p:spPr>
          <a:xfrm>
            <a:off x="4839230" y="666750"/>
            <a:ext cx="3753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/>
              <a:t>ATHENA resources from a grant </a:t>
            </a:r>
            <a:r>
              <a:rPr lang="pl" sz="2400"/>
              <a:t>PLG/2025/018391</a:t>
            </a:r>
            <a:endParaRPr sz="2400"/>
          </a:p>
        </p:txBody>
      </p:sp>
      <p:sp>
        <p:nvSpPr>
          <p:cNvPr id="336" name="Google Shape;336;p31"/>
          <p:cNvSpPr txBox="1"/>
          <p:nvPr/>
        </p:nvSpPr>
        <p:spPr>
          <a:xfrm>
            <a:off x="468500" y="3159875"/>
            <a:ext cx="1884000" cy="1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2"/>
                </a:solidFill>
              </a:rPr>
              <a:t>Paulina Szymczak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37" name="Google Shape;337;p31"/>
          <p:cNvSpPr txBox="1"/>
          <p:nvPr/>
        </p:nvSpPr>
        <p:spPr>
          <a:xfrm>
            <a:off x="2815725" y="3159875"/>
            <a:ext cx="1884000" cy="1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2"/>
                </a:solidFill>
              </a:rPr>
              <a:t>dr hab. Ewa Szczurek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338" name="Google Shape;338;p31" title="frame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92788" y="2272064"/>
            <a:ext cx="2857500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1"/>
          <p:cNvSpPr txBox="1"/>
          <p:nvPr/>
        </p:nvSpPr>
        <p:spPr>
          <a:xfrm>
            <a:off x="5103634" y="1913850"/>
            <a:ext cx="2711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>
                <a:solidFill>
                  <a:schemeClr val="dk2"/>
                </a:solidFill>
              </a:rPr>
              <a:t>Preprint link</a:t>
            </a:r>
            <a:endParaRPr sz="24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6"/>
          <p:cNvPicPr preferRelativeResize="0"/>
          <p:nvPr/>
        </p:nvPicPr>
        <p:blipFill rotWithShape="1">
          <a:blip r:embed="rId3">
            <a:alphaModFix/>
          </a:blip>
          <a:srcRect b="40632" l="17532" r="21592" t="41507"/>
          <a:stretch/>
        </p:blipFill>
        <p:spPr>
          <a:xfrm>
            <a:off x="2857018" y="747600"/>
            <a:ext cx="3430006" cy="2784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6"/>
          <p:cNvPicPr preferRelativeResize="0"/>
          <p:nvPr/>
        </p:nvPicPr>
        <p:blipFill rotWithShape="1">
          <a:blip r:embed="rId4">
            <a:alphaModFix/>
          </a:blip>
          <a:srcRect b="9762" l="19382" r="22342" t="71274"/>
          <a:stretch/>
        </p:blipFill>
        <p:spPr>
          <a:xfrm>
            <a:off x="2748653" y="909099"/>
            <a:ext cx="3430006" cy="30496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6"/>
          <p:cNvSpPr txBox="1"/>
          <p:nvPr/>
        </p:nvSpPr>
        <p:spPr>
          <a:xfrm>
            <a:off x="-18150" y="-51975"/>
            <a:ext cx="9180300" cy="675000"/>
          </a:xfrm>
          <a:prstGeom prst="rect">
            <a:avLst/>
          </a:prstGeom>
          <a:solidFill>
            <a:srgbClr val="001E3C"/>
          </a:solidFill>
          <a:ln>
            <a:noFill/>
          </a:ln>
        </p:spPr>
        <p:txBody>
          <a:bodyPr anchorCtr="0" anchor="ctr" bIns="0" lIns="128700" spcFirstLastPara="1" rIns="1320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to get p</a:t>
            </a:r>
            <a:r>
              <a:rPr lang="pl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roperty regularized VAE?</a:t>
            </a:r>
            <a:endParaRPr sz="24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6" name="Google Shape;76;p16"/>
          <p:cNvPicPr preferRelativeResize="0"/>
          <p:nvPr/>
        </p:nvPicPr>
        <p:blipFill rotWithShape="1">
          <a:blip r:embed="rId4">
            <a:alphaModFix/>
          </a:blip>
          <a:srcRect b="9762" l="19382" r="22342" t="71274"/>
          <a:stretch/>
        </p:blipFill>
        <p:spPr>
          <a:xfrm>
            <a:off x="2587544" y="1042434"/>
            <a:ext cx="3430006" cy="3049634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6"/>
          <p:cNvSpPr/>
          <p:nvPr/>
        </p:nvSpPr>
        <p:spPr>
          <a:xfrm>
            <a:off x="1924052" y="3000173"/>
            <a:ext cx="240900" cy="246300"/>
          </a:xfrm>
          <a:prstGeom prst="ellipse">
            <a:avLst/>
          </a:prstGeom>
          <a:solidFill>
            <a:srgbClr val="0B5394"/>
          </a:solidFill>
          <a:ln cap="flat" cmpd="sng" w="459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40275" lIns="440275" spcFirstLastPara="1" rIns="440275" wrap="square" tIns="440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742"/>
          </a:p>
        </p:txBody>
      </p:sp>
      <p:sp>
        <p:nvSpPr>
          <p:cNvPr id="78" name="Google Shape;78;p16"/>
          <p:cNvSpPr/>
          <p:nvPr/>
        </p:nvSpPr>
        <p:spPr>
          <a:xfrm flipH="1" rot="5397204">
            <a:off x="621505" y="2192542"/>
            <a:ext cx="2951101" cy="790500"/>
          </a:xfrm>
          <a:prstGeom prst="trapezoid">
            <a:avLst>
              <a:gd fmla="val 36304" name="adj"/>
            </a:avLst>
          </a:prstGeom>
          <a:gradFill>
            <a:gsLst>
              <a:gs pos="0">
                <a:srgbClr val="B7B7B7"/>
              </a:gs>
              <a:gs pos="100000">
                <a:srgbClr val="F3F3F3"/>
              </a:gs>
            </a:gsLst>
            <a:lin ang="5400012" scaled="0"/>
          </a:gradFill>
          <a:ln>
            <a:noFill/>
          </a:ln>
        </p:spPr>
        <p:txBody>
          <a:bodyPr anchorCtr="0" anchor="ctr" bIns="440275" lIns="440275" spcFirstLastPara="1" rIns="440275" wrap="square" tIns="440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742"/>
          </a:p>
        </p:txBody>
      </p:sp>
      <p:sp>
        <p:nvSpPr>
          <p:cNvPr id="79" name="Google Shape;79;p16"/>
          <p:cNvSpPr/>
          <p:nvPr/>
        </p:nvSpPr>
        <p:spPr>
          <a:xfrm flipH="1" rot="-5402706">
            <a:off x="5345576" y="2103463"/>
            <a:ext cx="3049501" cy="870600"/>
          </a:xfrm>
          <a:prstGeom prst="trapezoid">
            <a:avLst>
              <a:gd fmla="val 36304" name="adj"/>
            </a:avLst>
          </a:prstGeom>
          <a:gradFill>
            <a:gsLst>
              <a:gs pos="0">
                <a:srgbClr val="B7B7B7"/>
              </a:gs>
              <a:gs pos="100000">
                <a:srgbClr val="F3F3F3"/>
              </a:gs>
            </a:gsLst>
            <a:lin ang="5400012" scaled="0"/>
          </a:gradFill>
          <a:ln>
            <a:noFill/>
          </a:ln>
        </p:spPr>
        <p:txBody>
          <a:bodyPr anchorCtr="0" anchor="ctr" bIns="440275" lIns="440275" spcFirstLastPara="1" rIns="440275" wrap="square" tIns="440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742"/>
          </a:p>
        </p:txBody>
      </p:sp>
      <p:sp>
        <p:nvSpPr>
          <p:cNvPr id="80" name="Google Shape;80;p16"/>
          <p:cNvSpPr txBox="1"/>
          <p:nvPr/>
        </p:nvSpPr>
        <p:spPr>
          <a:xfrm rot="-5400000">
            <a:off x="592988" y="1993887"/>
            <a:ext cx="3008400" cy="10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00075" lIns="300075" spcFirstLastPara="1" rIns="300075" wrap="square" tIns="3000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888">
                <a:solidFill>
                  <a:srgbClr val="99999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Encoder</a:t>
            </a:r>
            <a:endParaRPr sz="2888">
              <a:solidFill>
                <a:srgbClr val="99999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88">
              <a:solidFill>
                <a:srgbClr val="99999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1" name="Google Shape;81;p16"/>
          <p:cNvSpPr txBox="1"/>
          <p:nvPr/>
        </p:nvSpPr>
        <p:spPr>
          <a:xfrm rot="-5400000">
            <a:off x="5542620" y="2042465"/>
            <a:ext cx="3008400" cy="1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0075" lIns="300075" spcFirstLastPara="1" rIns="300075" wrap="square" tIns="3000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888">
                <a:solidFill>
                  <a:srgbClr val="99999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Decoder</a:t>
            </a:r>
            <a:endParaRPr sz="2888">
              <a:solidFill>
                <a:srgbClr val="99999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88">
              <a:solidFill>
                <a:srgbClr val="99999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2" name="Google Shape;82;p1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sp>
        <p:nvSpPr>
          <p:cNvPr id="83" name="Google Shape;83;p16"/>
          <p:cNvSpPr txBox="1"/>
          <p:nvPr/>
        </p:nvSpPr>
        <p:spPr>
          <a:xfrm>
            <a:off x="4071478" y="2411573"/>
            <a:ext cx="933000" cy="85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91950" lIns="291950" spcFirstLastPara="1" rIns="291950" wrap="square" tIns="2919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4087">
                <a:solidFill>
                  <a:srgbClr val="FFFFFF"/>
                </a:solidFill>
              </a:rPr>
              <a:t>𝜶</a:t>
            </a:r>
            <a:endParaRPr sz="4087">
              <a:solidFill>
                <a:srgbClr val="FFFFFF"/>
              </a:solidFill>
            </a:endParaRPr>
          </a:p>
        </p:txBody>
      </p:sp>
      <p:cxnSp>
        <p:nvCxnSpPr>
          <p:cNvPr id="84" name="Google Shape;84;p16"/>
          <p:cNvCxnSpPr/>
          <p:nvPr/>
        </p:nvCxnSpPr>
        <p:spPr>
          <a:xfrm>
            <a:off x="3284738" y="3373847"/>
            <a:ext cx="2393700" cy="54000"/>
          </a:xfrm>
          <a:prstGeom prst="straightConnector1">
            <a:avLst/>
          </a:prstGeom>
          <a:noFill/>
          <a:ln cap="flat" cmpd="sng" w="569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5" name="Google Shape;85;p16"/>
          <p:cNvSpPr txBox="1"/>
          <p:nvPr/>
        </p:nvSpPr>
        <p:spPr>
          <a:xfrm>
            <a:off x="1628325" y="3950050"/>
            <a:ext cx="60405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444746"/>
              </a:buClr>
              <a:buSzPts val="2400"/>
              <a:buFont typeface="Roboto"/>
              <a:buChar char="●"/>
            </a:pPr>
            <a:r>
              <a:rPr lang="pl" sz="2400">
                <a:solidFill>
                  <a:srgbClr val="444746"/>
                </a:solidFill>
                <a:latin typeface="Roboto"/>
                <a:ea typeface="Roboto"/>
                <a:cs typeface="Roboto"/>
                <a:sym typeface="Roboto"/>
              </a:rPr>
              <a:t>disentanglement</a:t>
            </a:r>
            <a:endParaRPr sz="2400">
              <a:solidFill>
                <a:srgbClr val="44474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444746"/>
              </a:buClr>
              <a:buSzPts val="2400"/>
              <a:buFont typeface="Roboto"/>
              <a:buChar char="●"/>
            </a:pPr>
            <a:r>
              <a:rPr lang="pl" sz="2400">
                <a:solidFill>
                  <a:srgbClr val="444746"/>
                </a:solidFill>
                <a:latin typeface="Roboto"/>
                <a:ea typeface="Roboto"/>
                <a:cs typeface="Roboto"/>
                <a:sym typeface="Roboto"/>
              </a:rPr>
              <a:t>controllable sampling / regularization</a:t>
            </a:r>
            <a:endParaRPr sz="2400">
              <a:solidFill>
                <a:srgbClr val="44474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444746"/>
              </a:buClr>
              <a:buSzPts val="2400"/>
              <a:buFont typeface="Roboto"/>
              <a:buChar char="●"/>
            </a:pPr>
            <a:r>
              <a:rPr lang="pl" sz="2400">
                <a:solidFill>
                  <a:srgbClr val="444746"/>
                </a:solidFill>
                <a:latin typeface="Roboto"/>
                <a:ea typeface="Roboto"/>
                <a:cs typeface="Roboto"/>
                <a:sym typeface="Roboto"/>
              </a:rPr>
              <a:t>conflicting properties</a:t>
            </a:r>
            <a:endParaRPr sz="2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/>
          <p:nvPr/>
        </p:nvSpPr>
        <p:spPr>
          <a:xfrm>
            <a:off x="4601950" y="982100"/>
            <a:ext cx="1913700" cy="18939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7"/>
          <p:cNvSpPr/>
          <p:nvPr/>
        </p:nvSpPr>
        <p:spPr>
          <a:xfrm>
            <a:off x="2688250" y="982100"/>
            <a:ext cx="1913700" cy="1893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7"/>
          <p:cNvSpPr txBox="1"/>
          <p:nvPr>
            <p:ph type="title"/>
          </p:nvPr>
        </p:nvSpPr>
        <p:spPr>
          <a:xfrm>
            <a:off x="-18150" y="-51975"/>
            <a:ext cx="9180300" cy="675000"/>
          </a:xfrm>
          <a:prstGeom prst="rect">
            <a:avLst/>
          </a:prstGeom>
        </p:spPr>
        <p:txBody>
          <a:bodyPr anchorCtr="0" anchor="ctr" bIns="0" lIns="128700" spcFirstLastPara="1" rIns="1320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Example: Presentation rating</a:t>
            </a:r>
            <a:endParaRPr/>
          </a:p>
        </p:txBody>
      </p:sp>
      <p:pic>
        <p:nvPicPr>
          <p:cNvPr id="93" name="Google Shape;9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8250" y="2876000"/>
            <a:ext cx="3827401" cy="1884874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 txBox="1"/>
          <p:nvPr/>
        </p:nvSpPr>
        <p:spPr>
          <a:xfrm>
            <a:off x="2688250" y="982100"/>
            <a:ext cx="19137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>
                <a:solidFill>
                  <a:schemeClr val="dk1"/>
                </a:solidFill>
              </a:rPr>
              <a:t>poor method </a:t>
            </a:r>
            <a:r>
              <a:rPr lang="pl" sz="1600">
                <a:solidFill>
                  <a:schemeClr val="dk1"/>
                </a:solidFill>
              </a:rPr>
              <a:t>explanation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>
                <a:solidFill>
                  <a:schemeClr val="dk1"/>
                </a:solidFill>
              </a:rPr>
              <a:t>no jokes</a:t>
            </a:r>
            <a:endParaRPr sz="1600">
              <a:solidFill>
                <a:schemeClr val="dk1"/>
              </a:solidFill>
            </a:endParaRPr>
          </a:p>
        </p:txBody>
      </p:sp>
      <p:cxnSp>
        <p:nvCxnSpPr>
          <p:cNvPr id="95" name="Google Shape;95;p17"/>
          <p:cNvCxnSpPr/>
          <p:nvPr/>
        </p:nvCxnSpPr>
        <p:spPr>
          <a:xfrm flipH="1" rot="10800000">
            <a:off x="3040800" y="3814538"/>
            <a:ext cx="3062400" cy="78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lgDashDot"/>
            <a:round/>
            <a:headEnd len="med" w="med" type="none"/>
            <a:tailEnd len="med" w="med" type="triangle"/>
          </a:ln>
        </p:spPr>
      </p:cxnSp>
      <p:sp>
        <p:nvSpPr>
          <p:cNvPr id="96" name="Google Shape;96;p17"/>
          <p:cNvSpPr txBox="1"/>
          <p:nvPr/>
        </p:nvSpPr>
        <p:spPr>
          <a:xfrm>
            <a:off x="4601950" y="982100"/>
            <a:ext cx="19137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>
                <a:solidFill>
                  <a:schemeClr val="lt1"/>
                </a:solidFill>
              </a:rPr>
              <a:t>good </a:t>
            </a:r>
            <a:r>
              <a:rPr lang="pl" sz="1600">
                <a:solidFill>
                  <a:schemeClr val="lt1"/>
                </a:solidFill>
              </a:rPr>
              <a:t>method explanation</a:t>
            </a:r>
            <a:endParaRPr sz="1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>
                <a:solidFill>
                  <a:schemeClr val="lt1"/>
                </a:solidFill>
              </a:rPr>
              <a:t>many jokes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97" name="Google Shape;97;p17"/>
          <p:cNvSpPr txBox="1"/>
          <p:nvPr/>
        </p:nvSpPr>
        <p:spPr>
          <a:xfrm>
            <a:off x="6439200" y="5119950"/>
            <a:ext cx="2717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98" name="Google Shape;98;p1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sp>
        <p:nvSpPr>
          <p:cNvPr id="99" name="Google Shape;99;p17"/>
          <p:cNvSpPr txBox="1"/>
          <p:nvPr/>
        </p:nvSpPr>
        <p:spPr>
          <a:xfrm>
            <a:off x="774550" y="3115225"/>
            <a:ext cx="19137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>
                <a:solidFill>
                  <a:schemeClr val="dk1"/>
                </a:solidFill>
              </a:rPr>
              <a:t>method explanation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>
                <a:solidFill>
                  <a:schemeClr val="dk1"/>
                </a:solidFill>
              </a:rPr>
              <a:t>number of jokes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/>
          <p:nvPr>
            <p:ph type="title"/>
          </p:nvPr>
        </p:nvSpPr>
        <p:spPr>
          <a:xfrm>
            <a:off x="-18150" y="-51975"/>
            <a:ext cx="9180300" cy="675000"/>
          </a:xfrm>
          <a:prstGeom prst="rect">
            <a:avLst/>
          </a:prstGeom>
        </p:spPr>
        <p:txBody>
          <a:bodyPr anchorCtr="0" anchor="ctr" bIns="0" lIns="128700" spcFirstLastPara="1" rIns="1320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Let’s focus on antimicrobial </a:t>
            </a:r>
            <a:r>
              <a:rPr lang="pl"/>
              <a:t>peptides (AMP)</a:t>
            </a:r>
            <a:endParaRPr/>
          </a:p>
        </p:txBody>
      </p:sp>
      <p:sp>
        <p:nvSpPr>
          <p:cNvPr id="105" name="Google Shape;105;p18"/>
          <p:cNvSpPr txBox="1"/>
          <p:nvPr/>
        </p:nvSpPr>
        <p:spPr>
          <a:xfrm>
            <a:off x="359425" y="2362425"/>
            <a:ext cx="4873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rPr>
              <a:t>GVL</a:t>
            </a:r>
            <a:r>
              <a:rPr lang="pl" sz="2400">
                <a:latin typeface="Courier"/>
                <a:ea typeface="Courier"/>
                <a:cs typeface="Courier"/>
                <a:sym typeface="Courier"/>
              </a:rPr>
              <a:t>D</a:t>
            </a:r>
            <a:r>
              <a:rPr lang="pl" sz="24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rPr>
              <a:t>ILKGAAKDLAGHVATKVINKI</a:t>
            </a:r>
            <a:endParaRPr sz="1800"/>
          </a:p>
        </p:txBody>
      </p:sp>
      <p:sp>
        <p:nvSpPr>
          <p:cNvPr id="106" name="Google Shape;106;p1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pic>
        <p:nvPicPr>
          <p:cNvPr id="107" name="Google Shape;107;p18"/>
          <p:cNvPicPr preferRelativeResize="0"/>
          <p:nvPr/>
        </p:nvPicPr>
        <p:blipFill rotWithShape="1">
          <a:blip r:embed="rId3">
            <a:alphaModFix/>
          </a:blip>
          <a:srcRect b="0" l="49806" r="0" t="5517"/>
          <a:stretch/>
        </p:blipFill>
        <p:spPr>
          <a:xfrm>
            <a:off x="5033226" y="1749249"/>
            <a:ext cx="3565025" cy="1440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19"/>
          <p:cNvGrpSpPr/>
          <p:nvPr/>
        </p:nvGrpSpPr>
        <p:grpSpPr>
          <a:xfrm>
            <a:off x="927025" y="2908015"/>
            <a:ext cx="3611415" cy="2235424"/>
            <a:chOff x="0" y="623025"/>
            <a:chExt cx="5038950" cy="3119051"/>
          </a:xfrm>
        </p:grpSpPr>
        <p:pic>
          <p:nvPicPr>
            <p:cNvPr id="113" name="Google Shape;113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flipH="1">
              <a:off x="0" y="634575"/>
              <a:ext cx="5038925" cy="3107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" name="Google Shape;114;p19"/>
            <p:cNvSpPr/>
            <p:nvPr/>
          </p:nvSpPr>
          <p:spPr>
            <a:xfrm>
              <a:off x="2911300" y="623025"/>
              <a:ext cx="2127600" cy="1430400"/>
            </a:xfrm>
            <a:prstGeom prst="rect">
              <a:avLst/>
            </a:prstGeom>
            <a:solidFill>
              <a:srgbClr val="F6F6F6"/>
            </a:solidFill>
            <a:ln>
              <a:noFill/>
            </a:ln>
          </p:spPr>
          <p:txBody>
            <a:bodyPr anchorCtr="0" anchor="ctr" bIns="65525" lIns="65525" spcFirstLastPara="1" rIns="65525" wrap="square" tIns="655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3"/>
            </a:p>
          </p:txBody>
        </p:sp>
        <p:pic>
          <p:nvPicPr>
            <p:cNvPr id="115" name="Google Shape;115;p19"/>
            <p:cNvPicPr preferRelativeResize="0"/>
            <p:nvPr/>
          </p:nvPicPr>
          <p:blipFill rotWithShape="1">
            <a:blip r:embed="rId3">
              <a:alphaModFix/>
            </a:blip>
            <a:srcRect b="0" l="0" r="49104" t="88675"/>
            <a:stretch/>
          </p:blipFill>
          <p:spPr>
            <a:xfrm>
              <a:off x="2474275" y="634050"/>
              <a:ext cx="2564649" cy="351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" name="Google Shape;116;p19"/>
            <p:cNvSpPr/>
            <p:nvPr/>
          </p:nvSpPr>
          <p:spPr>
            <a:xfrm>
              <a:off x="2474250" y="3390175"/>
              <a:ext cx="2564700" cy="351900"/>
            </a:xfrm>
            <a:prstGeom prst="rect">
              <a:avLst/>
            </a:prstGeom>
            <a:solidFill>
              <a:srgbClr val="F6F6F6"/>
            </a:solidFill>
            <a:ln>
              <a:noFill/>
            </a:ln>
          </p:spPr>
          <p:txBody>
            <a:bodyPr anchorCtr="0" anchor="ctr" bIns="65525" lIns="65525" spcFirstLastPara="1" rIns="65525" wrap="square" tIns="655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3"/>
            </a:p>
          </p:txBody>
        </p:sp>
      </p:grpSp>
      <p:sp>
        <p:nvSpPr>
          <p:cNvPr id="117" name="Google Shape;117;p19"/>
          <p:cNvSpPr txBox="1"/>
          <p:nvPr>
            <p:ph type="title"/>
          </p:nvPr>
        </p:nvSpPr>
        <p:spPr>
          <a:xfrm>
            <a:off x="-18150" y="-51975"/>
            <a:ext cx="9180300" cy="675000"/>
          </a:xfrm>
          <a:prstGeom prst="rect">
            <a:avLst/>
          </a:prstGeom>
        </p:spPr>
        <p:txBody>
          <a:bodyPr anchorCtr="0" anchor="ctr" bIns="0" lIns="128700" spcFirstLastPara="1" rIns="1320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Let’s focus on antimicrobial peptides (AMP)</a:t>
            </a:r>
            <a:endParaRPr/>
          </a:p>
        </p:txBody>
      </p:sp>
      <p:pic>
        <p:nvPicPr>
          <p:cNvPr id="118" name="Google Shape;118;p19"/>
          <p:cNvPicPr preferRelativeResize="0"/>
          <p:nvPr/>
        </p:nvPicPr>
        <p:blipFill rotWithShape="1">
          <a:blip r:embed="rId4">
            <a:alphaModFix/>
          </a:blip>
          <a:srcRect b="0" l="52351" r="0" t="0"/>
          <a:stretch/>
        </p:blipFill>
        <p:spPr>
          <a:xfrm>
            <a:off x="6030625" y="2398525"/>
            <a:ext cx="2674776" cy="2744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9"/>
          <p:cNvSpPr/>
          <p:nvPr/>
        </p:nvSpPr>
        <p:spPr>
          <a:xfrm>
            <a:off x="2496900" y="3375788"/>
            <a:ext cx="656400" cy="591300"/>
          </a:xfrm>
          <a:prstGeom prst="ellipse">
            <a:avLst/>
          </a:prstGeom>
          <a:noFill/>
          <a:ln cap="flat" cmpd="sng" w="3810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0" name="Google Shape;120;p19"/>
          <p:cNvCxnSpPr>
            <a:stCxn id="119" idx="7"/>
          </p:cNvCxnSpPr>
          <p:nvPr/>
        </p:nvCxnSpPr>
        <p:spPr>
          <a:xfrm flipH="1" rot="10800000">
            <a:off x="3057172" y="3305781"/>
            <a:ext cx="4482300" cy="156600"/>
          </a:xfrm>
          <a:prstGeom prst="straightConnector1">
            <a:avLst/>
          </a:prstGeom>
          <a:noFill/>
          <a:ln cap="flat" cmpd="sng" w="38100">
            <a:solidFill>
              <a:srgbClr val="C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1" name="Google Shape;121;p1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pic>
        <p:nvPicPr>
          <p:cNvPr id="122" name="Google Shape;122;p19"/>
          <p:cNvPicPr preferRelativeResize="0"/>
          <p:nvPr/>
        </p:nvPicPr>
        <p:blipFill rotWithShape="1">
          <a:blip r:embed="rId5">
            <a:alphaModFix/>
          </a:blip>
          <a:srcRect b="0" l="0" r="0" t="4443"/>
          <a:stretch/>
        </p:blipFill>
        <p:spPr>
          <a:xfrm>
            <a:off x="2661450" y="623025"/>
            <a:ext cx="4177651" cy="204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 txBox="1"/>
          <p:nvPr/>
        </p:nvSpPr>
        <p:spPr>
          <a:xfrm>
            <a:off x="-18150" y="-51975"/>
            <a:ext cx="9180300" cy="675000"/>
          </a:xfrm>
          <a:prstGeom prst="rect">
            <a:avLst/>
          </a:prstGeom>
          <a:solidFill>
            <a:srgbClr val="001E3C"/>
          </a:solidFill>
          <a:ln>
            <a:noFill/>
          </a:ln>
        </p:spPr>
        <p:txBody>
          <a:bodyPr anchorCtr="0" anchor="ctr" bIns="0" lIns="128700" spcFirstLastPara="1" rIns="1320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5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Why researching AMPs are important?</a:t>
            </a:r>
            <a:endParaRPr sz="25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28" name="Google Shape;128;p20"/>
          <p:cNvCxnSpPr/>
          <p:nvPr/>
        </p:nvCxnSpPr>
        <p:spPr>
          <a:xfrm>
            <a:off x="660880" y="3617242"/>
            <a:ext cx="2680200" cy="0"/>
          </a:xfrm>
          <a:prstGeom prst="straightConnector1">
            <a:avLst/>
          </a:prstGeom>
          <a:noFill/>
          <a:ln cap="flat" cmpd="sng" w="25400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29" name="Google Shape;129;p20"/>
          <p:cNvSpPr/>
          <p:nvPr/>
        </p:nvSpPr>
        <p:spPr>
          <a:xfrm>
            <a:off x="854104" y="2230402"/>
            <a:ext cx="2037000" cy="13716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30" name="Google Shape;130;p20"/>
          <p:cNvCxnSpPr/>
          <p:nvPr/>
        </p:nvCxnSpPr>
        <p:spPr>
          <a:xfrm rot="-5400000">
            <a:off x="789005" y="2630902"/>
            <a:ext cx="1036200" cy="906000"/>
          </a:xfrm>
          <a:prstGeom prst="bentConnector3">
            <a:avLst>
              <a:gd fmla="val 35509" name="adj1"/>
            </a:avLst>
          </a:prstGeom>
          <a:noFill/>
          <a:ln cap="flat" cmpd="sng" w="4445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1" name="Google Shape;131;p20"/>
          <p:cNvCxnSpPr/>
          <p:nvPr/>
        </p:nvCxnSpPr>
        <p:spPr>
          <a:xfrm flipH="1" rot="10800000">
            <a:off x="1760118" y="1605682"/>
            <a:ext cx="1319100" cy="960000"/>
          </a:xfrm>
          <a:prstGeom prst="bentConnector3">
            <a:avLst>
              <a:gd fmla="val 50000" name="adj1"/>
            </a:avLst>
          </a:prstGeom>
          <a:noFill/>
          <a:ln cap="flat" cmpd="sng" w="44450">
            <a:solidFill>
              <a:srgbClr val="C0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32" name="Google Shape;132;p20"/>
          <p:cNvSpPr txBox="1"/>
          <p:nvPr/>
        </p:nvSpPr>
        <p:spPr>
          <a:xfrm>
            <a:off x="505293" y="3818234"/>
            <a:ext cx="723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1990</a:t>
            </a:r>
            <a:endParaRPr/>
          </a:p>
        </p:txBody>
      </p:sp>
      <p:sp>
        <p:nvSpPr>
          <p:cNvPr id="133" name="Google Shape;133;p20"/>
          <p:cNvSpPr txBox="1"/>
          <p:nvPr/>
        </p:nvSpPr>
        <p:spPr>
          <a:xfrm>
            <a:off x="2582200" y="3818225"/>
            <a:ext cx="771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now</a:t>
            </a:r>
            <a:endParaRPr/>
          </a:p>
        </p:txBody>
      </p:sp>
      <p:cxnSp>
        <p:nvCxnSpPr>
          <p:cNvPr id="134" name="Google Shape;134;p20"/>
          <p:cNvCxnSpPr/>
          <p:nvPr/>
        </p:nvCxnSpPr>
        <p:spPr>
          <a:xfrm>
            <a:off x="854106" y="3480082"/>
            <a:ext cx="0" cy="2439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5" name="Google Shape;135;p20"/>
          <p:cNvCxnSpPr/>
          <p:nvPr/>
        </p:nvCxnSpPr>
        <p:spPr>
          <a:xfrm>
            <a:off x="2882904" y="3480082"/>
            <a:ext cx="0" cy="2439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6" name="Google Shape;136;p20"/>
          <p:cNvSpPr txBox="1"/>
          <p:nvPr/>
        </p:nvSpPr>
        <p:spPr>
          <a:xfrm>
            <a:off x="1523916" y="4002900"/>
            <a:ext cx="672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Year</a:t>
            </a:r>
            <a:endParaRPr/>
          </a:p>
        </p:txBody>
      </p:sp>
      <p:sp>
        <p:nvSpPr>
          <p:cNvPr id="137" name="Google Shape;137;p20"/>
          <p:cNvSpPr txBox="1"/>
          <p:nvPr/>
        </p:nvSpPr>
        <p:spPr>
          <a:xfrm>
            <a:off x="1202919" y="875345"/>
            <a:ext cx="2255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Resistance to existing antibiotics</a:t>
            </a:r>
            <a:endParaRPr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8" name="Google Shape;138;p20"/>
          <p:cNvSpPr txBox="1"/>
          <p:nvPr/>
        </p:nvSpPr>
        <p:spPr>
          <a:xfrm>
            <a:off x="490472" y="4498900"/>
            <a:ext cx="30210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Miethke et al, </a:t>
            </a:r>
            <a:r>
              <a:rPr i="1" lang="pl" sz="1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Nat Rev Chem</a:t>
            </a:r>
            <a:r>
              <a:rPr lang="pl" sz="1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, 2021</a:t>
            </a:r>
            <a:endParaRPr/>
          </a:p>
        </p:txBody>
      </p:sp>
      <p:sp>
        <p:nvSpPr>
          <p:cNvPr id="139" name="Google Shape;139;p20"/>
          <p:cNvSpPr txBox="1"/>
          <p:nvPr/>
        </p:nvSpPr>
        <p:spPr>
          <a:xfrm>
            <a:off x="912000" y="2554138"/>
            <a:ext cx="1921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Antibiotic discovery void</a:t>
            </a:r>
            <a:endParaRPr/>
          </a:p>
        </p:txBody>
      </p:sp>
      <p:grpSp>
        <p:nvGrpSpPr>
          <p:cNvPr id="140" name="Google Shape;140;p20"/>
          <p:cNvGrpSpPr/>
          <p:nvPr/>
        </p:nvGrpSpPr>
        <p:grpSpPr>
          <a:xfrm>
            <a:off x="4292553" y="877795"/>
            <a:ext cx="4495959" cy="3282649"/>
            <a:chOff x="4019892" y="1099700"/>
            <a:chExt cx="4495959" cy="3282649"/>
          </a:xfrm>
        </p:grpSpPr>
        <p:pic>
          <p:nvPicPr>
            <p:cNvPr id="141" name="Google Shape;141;p20"/>
            <p:cNvPicPr preferRelativeResize="0"/>
            <p:nvPr/>
          </p:nvPicPr>
          <p:blipFill rotWithShape="1">
            <a:blip r:embed="rId3">
              <a:alphaModFix/>
            </a:blip>
            <a:srcRect b="17322" l="0" r="0" t="14450"/>
            <a:stretch/>
          </p:blipFill>
          <p:spPr>
            <a:xfrm>
              <a:off x="4071474" y="1454421"/>
              <a:ext cx="3871313" cy="29279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2" name="Google Shape;142;p20"/>
            <p:cNvSpPr txBox="1"/>
            <p:nvPr/>
          </p:nvSpPr>
          <p:spPr>
            <a:xfrm>
              <a:off x="4019892" y="1099700"/>
              <a:ext cx="4257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" sz="180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Projected no. of deaths per 2050 (global)</a:t>
              </a:r>
              <a:endParaRPr/>
            </a:p>
          </p:txBody>
        </p:sp>
        <p:sp>
          <p:nvSpPr>
            <p:cNvPr id="143" name="Google Shape;143;p20"/>
            <p:cNvSpPr txBox="1"/>
            <p:nvPr/>
          </p:nvSpPr>
          <p:spPr>
            <a:xfrm>
              <a:off x="6540651" y="4115525"/>
              <a:ext cx="1975200" cy="26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" sz="110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O’Neil, amr-review.org, 2014</a:t>
              </a:r>
              <a:endParaRPr/>
            </a:p>
          </p:txBody>
        </p:sp>
      </p:grpSp>
      <p:grpSp>
        <p:nvGrpSpPr>
          <p:cNvPr id="144" name="Google Shape;144;p20"/>
          <p:cNvGrpSpPr/>
          <p:nvPr/>
        </p:nvGrpSpPr>
        <p:grpSpPr>
          <a:xfrm>
            <a:off x="3916244" y="4443372"/>
            <a:ext cx="4940114" cy="526020"/>
            <a:chOff x="3766244" y="4577972"/>
            <a:chExt cx="4940114" cy="526020"/>
          </a:xfrm>
        </p:grpSpPr>
        <p:sp>
          <p:nvSpPr>
            <p:cNvPr id="145" name="Google Shape;145;p20"/>
            <p:cNvSpPr txBox="1"/>
            <p:nvPr/>
          </p:nvSpPr>
          <p:spPr>
            <a:xfrm>
              <a:off x="5169958" y="4577972"/>
              <a:ext cx="3536400" cy="26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pl" sz="110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Antimicrobial Resistance Collaborators</a:t>
              </a:r>
              <a:r>
                <a:rPr lang="pl" sz="110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, </a:t>
              </a:r>
              <a:r>
                <a:rPr i="1" lang="pl" sz="110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The Lancet</a:t>
              </a:r>
              <a:r>
                <a:rPr lang="pl" sz="110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, 2022</a:t>
              </a:r>
              <a:endParaRPr/>
            </a:p>
          </p:txBody>
        </p:sp>
        <p:sp>
          <p:nvSpPr>
            <p:cNvPr id="146" name="Google Shape;146;p20"/>
            <p:cNvSpPr txBox="1"/>
            <p:nvPr/>
          </p:nvSpPr>
          <p:spPr>
            <a:xfrm>
              <a:off x="3766244" y="4842392"/>
              <a:ext cx="4911900" cy="26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" sz="110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https://www.who.int/campaigns/world-antimicrobial-awareness-week/2022</a:t>
              </a:r>
              <a:endParaRPr/>
            </a:p>
          </p:txBody>
        </p:sp>
      </p:grpSp>
      <p:sp>
        <p:nvSpPr>
          <p:cNvPr id="147" name="Google Shape;147;p2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1"/>
          <p:cNvPicPr preferRelativeResize="0"/>
          <p:nvPr/>
        </p:nvPicPr>
        <p:blipFill rotWithShape="1">
          <a:blip r:embed="rId3">
            <a:alphaModFix/>
          </a:blip>
          <a:srcRect b="0" l="0" r="0" t="13088"/>
          <a:stretch/>
        </p:blipFill>
        <p:spPr>
          <a:xfrm>
            <a:off x="509350" y="3148925"/>
            <a:ext cx="3515875" cy="175502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1"/>
          <p:cNvSpPr/>
          <p:nvPr/>
        </p:nvSpPr>
        <p:spPr>
          <a:xfrm>
            <a:off x="493600" y="2851763"/>
            <a:ext cx="3857400" cy="20868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1F407A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54" name="Google Shape;154;p21"/>
          <p:cNvSpPr/>
          <p:nvPr/>
        </p:nvSpPr>
        <p:spPr>
          <a:xfrm>
            <a:off x="3180250" y="3596525"/>
            <a:ext cx="845100" cy="1728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C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55" name="Google Shape;155;p21"/>
          <p:cNvSpPr txBox="1"/>
          <p:nvPr>
            <p:ph type="title"/>
          </p:nvPr>
        </p:nvSpPr>
        <p:spPr>
          <a:xfrm>
            <a:off x="556475" y="2851775"/>
            <a:ext cx="3189300" cy="385200"/>
          </a:xfrm>
          <a:prstGeom prst="rect">
            <a:avLst/>
          </a:prstGeom>
          <a:noFill/>
        </p:spPr>
        <p:txBody>
          <a:bodyPr anchorCtr="0" anchor="ctr" bIns="0" lIns="128700" spcFirstLastPara="1" rIns="1320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Minimum Inhibitory Concentration</a:t>
            </a:r>
            <a:endParaRPr b="1"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6" name="Google Shape;156;p21"/>
          <p:cNvSpPr txBox="1"/>
          <p:nvPr>
            <p:ph type="title"/>
          </p:nvPr>
        </p:nvSpPr>
        <p:spPr>
          <a:xfrm>
            <a:off x="-18150" y="-51975"/>
            <a:ext cx="9180300" cy="675000"/>
          </a:xfrm>
          <a:prstGeom prst="rect">
            <a:avLst/>
          </a:prstGeom>
        </p:spPr>
        <p:txBody>
          <a:bodyPr anchorCtr="0" anchor="ctr" bIns="0" lIns="128700" spcFirstLastPara="1" rIns="1320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How we describe AMPs?</a:t>
            </a:r>
            <a:endParaRPr/>
          </a:p>
        </p:txBody>
      </p:sp>
      <p:sp>
        <p:nvSpPr>
          <p:cNvPr id="157" name="Google Shape;157;p21"/>
          <p:cNvSpPr txBox="1"/>
          <p:nvPr/>
        </p:nvSpPr>
        <p:spPr>
          <a:xfrm>
            <a:off x="7016238" y="4869900"/>
            <a:ext cx="2145900" cy="2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pl" sz="800">
                <a:latin typeface="Helvetica Neue"/>
                <a:ea typeface="Helvetica Neue"/>
                <a:cs typeface="Helvetica Neue"/>
                <a:sym typeface="Helvetica Neue"/>
              </a:rPr>
              <a:t>Min et al, Antibiotics, 2024</a:t>
            </a:r>
            <a:endParaRPr i="1"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58" name="Google Shape;158;p21"/>
          <p:cNvGrpSpPr/>
          <p:nvPr/>
        </p:nvGrpSpPr>
        <p:grpSpPr>
          <a:xfrm>
            <a:off x="469550" y="750563"/>
            <a:ext cx="3857400" cy="2086800"/>
            <a:chOff x="382850" y="659650"/>
            <a:chExt cx="3857400" cy="2086800"/>
          </a:xfrm>
        </p:grpSpPr>
        <p:sp>
          <p:nvSpPr>
            <p:cNvPr id="159" name="Google Shape;159;p21"/>
            <p:cNvSpPr/>
            <p:nvPr/>
          </p:nvSpPr>
          <p:spPr>
            <a:xfrm>
              <a:off x="382850" y="659650"/>
              <a:ext cx="3857400" cy="2086800"/>
            </a:xfrm>
            <a:prstGeom prst="roundRect">
              <a:avLst>
                <a:gd fmla="val 16667" name="adj"/>
              </a:avLst>
            </a:prstGeom>
            <a:noFill/>
            <a:ln cap="flat" cmpd="sng" w="9525">
              <a:solidFill>
                <a:srgbClr val="1F407A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pic>
          <p:nvPicPr>
            <p:cNvPr id="160" name="Google Shape;160;p21"/>
            <p:cNvPicPr preferRelativeResize="0"/>
            <p:nvPr/>
          </p:nvPicPr>
          <p:blipFill rotWithShape="1">
            <a:blip r:embed="rId4">
              <a:alphaModFix/>
            </a:blip>
            <a:srcRect b="50859" l="1649" r="50386" t="3167"/>
            <a:stretch/>
          </p:blipFill>
          <p:spPr>
            <a:xfrm>
              <a:off x="526225" y="750550"/>
              <a:ext cx="3570652" cy="1905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1" name="Google Shape;161;p21"/>
          <p:cNvGrpSpPr/>
          <p:nvPr/>
        </p:nvGrpSpPr>
        <p:grpSpPr>
          <a:xfrm>
            <a:off x="4351000" y="764982"/>
            <a:ext cx="3857400" cy="2086800"/>
            <a:chOff x="4351000" y="764982"/>
            <a:chExt cx="3857400" cy="2086800"/>
          </a:xfrm>
        </p:grpSpPr>
        <p:pic>
          <p:nvPicPr>
            <p:cNvPr id="162" name="Google Shape;162;p21"/>
            <p:cNvPicPr preferRelativeResize="0"/>
            <p:nvPr/>
          </p:nvPicPr>
          <p:blipFill rotWithShape="1">
            <a:blip r:embed="rId4">
              <a:alphaModFix/>
            </a:blip>
            <a:srcRect b="50593" l="51291" r="2070" t="3434"/>
            <a:stretch/>
          </p:blipFill>
          <p:spPr>
            <a:xfrm>
              <a:off x="4589425" y="857250"/>
              <a:ext cx="3471923" cy="190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3" name="Google Shape;163;p21"/>
            <p:cNvSpPr/>
            <p:nvPr/>
          </p:nvSpPr>
          <p:spPr>
            <a:xfrm>
              <a:off x="4351000" y="764982"/>
              <a:ext cx="3857400" cy="2086800"/>
            </a:xfrm>
            <a:prstGeom prst="roundRect">
              <a:avLst>
                <a:gd fmla="val 16667" name="adj"/>
              </a:avLst>
            </a:prstGeom>
            <a:noFill/>
            <a:ln cap="flat" cmpd="sng" w="9525">
              <a:solidFill>
                <a:srgbClr val="1F407A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</p:grpSp>
      <p:grpSp>
        <p:nvGrpSpPr>
          <p:cNvPr id="164" name="Google Shape;164;p21"/>
          <p:cNvGrpSpPr/>
          <p:nvPr/>
        </p:nvGrpSpPr>
        <p:grpSpPr>
          <a:xfrm>
            <a:off x="4351000" y="2851763"/>
            <a:ext cx="3857400" cy="2086800"/>
            <a:chOff x="4351000" y="2851763"/>
            <a:chExt cx="3857400" cy="2086800"/>
          </a:xfrm>
        </p:grpSpPr>
        <p:sp>
          <p:nvSpPr>
            <p:cNvPr id="165" name="Google Shape;165;p21"/>
            <p:cNvSpPr/>
            <p:nvPr/>
          </p:nvSpPr>
          <p:spPr>
            <a:xfrm>
              <a:off x="4351000" y="2851763"/>
              <a:ext cx="3857400" cy="2086800"/>
            </a:xfrm>
            <a:prstGeom prst="roundRect">
              <a:avLst>
                <a:gd fmla="val 16667" name="adj"/>
              </a:avLst>
            </a:prstGeom>
            <a:noFill/>
            <a:ln cap="flat" cmpd="sng" w="9525">
              <a:solidFill>
                <a:srgbClr val="1F407A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pic>
          <p:nvPicPr>
            <p:cNvPr id="166" name="Google Shape;166;p21" title="ChatGPT Image Oct 5, 2025, 04_19_21 PM.png"/>
            <p:cNvPicPr preferRelativeResize="0"/>
            <p:nvPr/>
          </p:nvPicPr>
          <p:blipFill rotWithShape="1">
            <a:blip r:embed="rId5">
              <a:alphaModFix/>
            </a:blip>
            <a:srcRect b="12935" l="0" r="0" t="24115"/>
            <a:stretch/>
          </p:blipFill>
          <p:spPr>
            <a:xfrm>
              <a:off x="4408188" y="3241037"/>
              <a:ext cx="3743025" cy="1570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1" title="ChatGPT Image Oct 5, 2025, 04_19_21 PM.png"/>
            <p:cNvPicPr preferRelativeResize="0"/>
            <p:nvPr/>
          </p:nvPicPr>
          <p:blipFill rotWithShape="1">
            <a:blip r:embed="rId5">
              <a:alphaModFix/>
            </a:blip>
            <a:srcRect b="82856" l="29971" r="0" t="4966"/>
            <a:stretch/>
          </p:blipFill>
          <p:spPr>
            <a:xfrm>
              <a:off x="4562400" y="2907575"/>
              <a:ext cx="2145900" cy="2487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8" name="Google Shape;168;p2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sp>
        <p:nvSpPr>
          <p:cNvPr id="169" name="Google Shape;169;p21"/>
          <p:cNvSpPr txBox="1"/>
          <p:nvPr/>
        </p:nvSpPr>
        <p:spPr>
          <a:xfrm rot="-5400000">
            <a:off x="-723157" y="1597175"/>
            <a:ext cx="1943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2"/>
                </a:solidFill>
              </a:rPr>
              <a:t>Physicochemical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70" name="Google Shape;170;p21"/>
          <p:cNvSpPr txBox="1"/>
          <p:nvPr/>
        </p:nvSpPr>
        <p:spPr>
          <a:xfrm rot="-5400000">
            <a:off x="-675057" y="3829638"/>
            <a:ext cx="1943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2"/>
                </a:solidFill>
              </a:rPr>
              <a:t>Activity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2"/>
          <p:cNvSpPr txBox="1"/>
          <p:nvPr>
            <p:ph type="title"/>
          </p:nvPr>
        </p:nvSpPr>
        <p:spPr>
          <a:xfrm>
            <a:off x="-18150" y="-51975"/>
            <a:ext cx="9180300" cy="675000"/>
          </a:xfrm>
          <a:prstGeom prst="rect">
            <a:avLst/>
          </a:prstGeom>
        </p:spPr>
        <p:txBody>
          <a:bodyPr anchorCtr="0" anchor="ctr" bIns="0" lIns="128700" spcFirstLastPara="1" rIns="1320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Why we have a problem to discover AMPs?</a:t>
            </a:r>
            <a:endParaRPr/>
          </a:p>
        </p:txBody>
      </p:sp>
      <p:sp>
        <p:nvSpPr>
          <p:cNvPr id="176" name="Google Shape;176;p22"/>
          <p:cNvSpPr txBox="1"/>
          <p:nvPr/>
        </p:nvSpPr>
        <p:spPr>
          <a:xfrm>
            <a:off x="348875" y="810000"/>
            <a:ext cx="8512800" cy="43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AutoNum type="arabicPeriod"/>
            </a:pPr>
            <a:r>
              <a:rPr lang="pl" sz="2400">
                <a:solidFill>
                  <a:schemeClr val="dk2"/>
                </a:solidFill>
              </a:rPr>
              <a:t>How to find good candidates when we have large space of possibility?</a:t>
            </a:r>
            <a:endParaRPr sz="2400">
              <a:solidFill>
                <a:schemeClr val="dk2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AutoNum type="arabicPeriod"/>
            </a:pPr>
            <a:r>
              <a:rPr lang="pl" sz="2400">
                <a:solidFill>
                  <a:schemeClr val="dk2"/>
                </a:solidFill>
              </a:rPr>
              <a:t>How to understand our generated peptides to synthesize them in a lab?</a:t>
            </a:r>
            <a:endParaRPr sz="2400">
              <a:solidFill>
                <a:schemeClr val="dk2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AutoNum type="arabicPeriod"/>
            </a:pPr>
            <a:r>
              <a:rPr lang="pl" sz="2400">
                <a:solidFill>
                  <a:schemeClr val="dk2"/>
                </a:solidFill>
              </a:rPr>
              <a:t>How to balance between conflicted attributes?</a:t>
            </a:r>
            <a:endParaRPr sz="2400">
              <a:solidFill>
                <a:schemeClr val="dk2"/>
              </a:solidFill>
            </a:endParaRPr>
          </a:p>
        </p:txBody>
      </p:sp>
      <p:sp>
        <p:nvSpPr>
          <p:cNvPr id="177" name="Google Shape;177;p2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3"/>
          <p:cNvSpPr txBox="1"/>
          <p:nvPr/>
        </p:nvSpPr>
        <p:spPr>
          <a:xfrm>
            <a:off x="-18150" y="-51975"/>
            <a:ext cx="9180300" cy="675000"/>
          </a:xfrm>
          <a:prstGeom prst="rect">
            <a:avLst/>
          </a:prstGeom>
          <a:solidFill>
            <a:srgbClr val="001E3C"/>
          </a:solidFill>
          <a:ln>
            <a:noFill/>
          </a:ln>
        </p:spPr>
        <p:txBody>
          <a:bodyPr anchorCtr="0" anchor="ctr" bIns="0" lIns="128700" spcFirstLastPara="1" rIns="1320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can we generate AMPs?</a:t>
            </a:r>
            <a:endParaRPr sz="24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3" name="Google Shape;183;p23"/>
          <p:cNvSpPr/>
          <p:nvPr/>
        </p:nvSpPr>
        <p:spPr>
          <a:xfrm>
            <a:off x="1039200" y="1128483"/>
            <a:ext cx="7065600" cy="2526000"/>
          </a:xfrm>
          <a:prstGeom prst="roundRect">
            <a:avLst>
              <a:gd fmla="val 16667" name="adj"/>
            </a:avLst>
          </a:prstGeom>
          <a:noFill/>
          <a:ln cap="flat" cmpd="sng" w="20925">
            <a:solidFill>
              <a:srgbClr val="CCCCCC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200850" lIns="200850" spcFirstLastPara="1" rIns="200850" wrap="square" tIns="200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75"/>
          </a:p>
        </p:txBody>
      </p:sp>
      <p:pic>
        <p:nvPicPr>
          <p:cNvPr id="184" name="Google Shape;184;p23"/>
          <p:cNvPicPr preferRelativeResize="0"/>
          <p:nvPr/>
        </p:nvPicPr>
        <p:blipFill rotWithShape="1">
          <a:blip r:embed="rId3">
            <a:alphaModFix/>
          </a:blip>
          <a:srcRect b="40632" l="17531" r="17512" t="41062"/>
          <a:stretch/>
        </p:blipFill>
        <p:spPr>
          <a:xfrm>
            <a:off x="3208450" y="1335400"/>
            <a:ext cx="2636650" cy="201102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3"/>
          <p:cNvSpPr txBox="1"/>
          <p:nvPr/>
        </p:nvSpPr>
        <p:spPr>
          <a:xfrm>
            <a:off x="-1" y="3947692"/>
            <a:ext cx="4175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rPr>
              <a:t>GVL</a:t>
            </a:r>
            <a:r>
              <a:rPr b="1" lang="pl" sz="20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rPr>
              <a:t>D</a:t>
            </a:r>
            <a:r>
              <a:rPr lang="pl" sz="20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rPr>
              <a:t>ILKGAAKDLAGHVATKVINKI</a:t>
            </a:r>
            <a:endParaRPr/>
          </a:p>
        </p:txBody>
      </p:sp>
      <p:sp>
        <p:nvSpPr>
          <p:cNvPr id="186" name="Google Shape;186;p23"/>
          <p:cNvSpPr txBox="1"/>
          <p:nvPr/>
        </p:nvSpPr>
        <p:spPr>
          <a:xfrm>
            <a:off x="1039200" y="2820310"/>
            <a:ext cx="1465500" cy="11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294675" lIns="294675" spcFirstLastPara="1" rIns="294675" wrap="square" tIns="294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8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Prototype </a:t>
            </a:r>
            <a:endParaRPr sz="1208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8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peptides</a:t>
            </a:r>
            <a:endParaRPr sz="1208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7" name="Google Shape;187;p23"/>
          <p:cNvSpPr/>
          <p:nvPr/>
        </p:nvSpPr>
        <p:spPr>
          <a:xfrm>
            <a:off x="2827303" y="2680411"/>
            <a:ext cx="161100" cy="165000"/>
          </a:xfrm>
          <a:prstGeom prst="ellipse">
            <a:avLst/>
          </a:prstGeom>
          <a:solidFill>
            <a:srgbClr val="0B5394"/>
          </a:solidFill>
          <a:ln cap="flat" cmpd="sng" w="307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675" lIns="294675" spcFirstLastPara="1" rIns="294675" wrap="square" tIns="294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512"/>
          </a:p>
        </p:txBody>
      </p:sp>
      <p:sp>
        <p:nvSpPr>
          <p:cNvPr id="188" name="Google Shape;188;p23"/>
          <p:cNvSpPr/>
          <p:nvPr/>
        </p:nvSpPr>
        <p:spPr>
          <a:xfrm>
            <a:off x="5340014" y="2884311"/>
            <a:ext cx="161100" cy="165000"/>
          </a:xfrm>
          <a:prstGeom prst="ellipse">
            <a:avLst/>
          </a:prstGeom>
          <a:solidFill>
            <a:srgbClr val="FFFF00"/>
          </a:solidFill>
          <a:ln cap="flat" cmpd="sng" w="30725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675" lIns="294675" spcFirstLastPara="1" rIns="294675" wrap="square" tIns="294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512"/>
          </a:p>
        </p:txBody>
      </p:sp>
      <p:sp>
        <p:nvSpPr>
          <p:cNvPr id="189" name="Google Shape;189;p23"/>
          <p:cNvSpPr/>
          <p:nvPr/>
        </p:nvSpPr>
        <p:spPr>
          <a:xfrm flipH="1" rot="5397389">
            <a:off x="1955639" y="2139941"/>
            <a:ext cx="1975201" cy="528900"/>
          </a:xfrm>
          <a:prstGeom prst="trapezoid">
            <a:avLst>
              <a:gd fmla="val 36304" name="adj"/>
            </a:avLst>
          </a:prstGeom>
          <a:gradFill>
            <a:gsLst>
              <a:gs pos="0">
                <a:srgbClr val="B7B7B7"/>
              </a:gs>
              <a:gs pos="100000">
                <a:srgbClr val="F3F3F3"/>
              </a:gs>
            </a:gsLst>
            <a:lin ang="5400012" scaled="0"/>
          </a:gradFill>
          <a:ln>
            <a:noFill/>
          </a:ln>
        </p:spPr>
        <p:txBody>
          <a:bodyPr anchorCtr="0" anchor="ctr" bIns="294675" lIns="294675" spcFirstLastPara="1" rIns="294675" wrap="square" tIns="294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512"/>
          </a:p>
        </p:txBody>
      </p:sp>
      <p:sp>
        <p:nvSpPr>
          <p:cNvPr id="190" name="Google Shape;190;p23"/>
          <p:cNvSpPr/>
          <p:nvPr/>
        </p:nvSpPr>
        <p:spPr>
          <a:xfrm flipH="1" rot="-5402526">
            <a:off x="5117158" y="2080373"/>
            <a:ext cx="2041201" cy="582600"/>
          </a:xfrm>
          <a:prstGeom prst="trapezoid">
            <a:avLst>
              <a:gd fmla="val 36304" name="adj"/>
            </a:avLst>
          </a:prstGeom>
          <a:gradFill>
            <a:gsLst>
              <a:gs pos="0">
                <a:srgbClr val="B7B7B7"/>
              </a:gs>
              <a:gs pos="100000">
                <a:srgbClr val="F3F3F3"/>
              </a:gs>
            </a:gsLst>
            <a:lin ang="5400012" scaled="0"/>
          </a:gradFill>
          <a:ln>
            <a:noFill/>
          </a:ln>
        </p:spPr>
        <p:txBody>
          <a:bodyPr anchorCtr="0" anchor="ctr" bIns="294675" lIns="294675" spcFirstLastPara="1" rIns="294675" wrap="square" tIns="294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512"/>
          </a:p>
        </p:txBody>
      </p:sp>
      <p:sp>
        <p:nvSpPr>
          <p:cNvPr id="191" name="Google Shape;191;p23"/>
          <p:cNvSpPr txBox="1"/>
          <p:nvPr/>
        </p:nvSpPr>
        <p:spPr>
          <a:xfrm>
            <a:off x="6009151" y="2856950"/>
            <a:ext cx="2095500" cy="6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294675" lIns="294675" spcFirstLastPara="1" rIns="294675" wrap="square" tIns="2946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208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Optimized analogs</a:t>
            </a:r>
            <a:endParaRPr sz="1208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8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92" name="Google Shape;192;p23"/>
          <p:cNvCxnSpPr/>
          <p:nvPr/>
        </p:nvCxnSpPr>
        <p:spPr>
          <a:xfrm>
            <a:off x="2349486" y="2966996"/>
            <a:ext cx="921600" cy="0"/>
          </a:xfrm>
          <a:prstGeom prst="straightConnector1">
            <a:avLst/>
          </a:prstGeom>
          <a:noFill/>
          <a:ln cap="flat" cmpd="sng" w="30725">
            <a:solidFill>
              <a:srgbClr val="666666"/>
            </a:solidFill>
            <a:prstDash val="solid"/>
            <a:round/>
            <a:headEnd len="sm" w="sm" type="none"/>
            <a:tailEnd len="sm" w="sm" type="triangle"/>
          </a:ln>
          <a:effectLst>
            <a:outerShdw blurRad="184214" rotWithShape="0" algn="bl" dir="5400000" dist="61405">
              <a:srgbClr val="000000">
                <a:alpha val="50000"/>
              </a:srgbClr>
            </a:outerShdw>
          </a:effectLst>
        </p:spPr>
      </p:cxnSp>
      <p:cxnSp>
        <p:nvCxnSpPr>
          <p:cNvPr id="193" name="Google Shape;193;p23"/>
          <p:cNvCxnSpPr/>
          <p:nvPr/>
        </p:nvCxnSpPr>
        <p:spPr>
          <a:xfrm>
            <a:off x="5451318" y="1944379"/>
            <a:ext cx="1339200" cy="0"/>
          </a:xfrm>
          <a:prstGeom prst="straightConnector1">
            <a:avLst/>
          </a:prstGeom>
          <a:noFill/>
          <a:ln cap="flat" cmpd="sng" w="30725">
            <a:solidFill>
              <a:srgbClr val="666666"/>
            </a:solidFill>
            <a:prstDash val="dash"/>
            <a:round/>
            <a:headEnd len="sm" w="sm" type="none"/>
            <a:tailEnd len="sm" w="sm" type="triangle"/>
          </a:ln>
          <a:effectLst>
            <a:outerShdw blurRad="184214" rotWithShape="0" algn="bl" dir="5400000" dist="61405">
              <a:srgbClr val="000000">
                <a:alpha val="50000"/>
              </a:srgbClr>
            </a:outerShdw>
          </a:effectLst>
        </p:spPr>
      </p:cxnSp>
      <p:cxnSp>
        <p:nvCxnSpPr>
          <p:cNvPr id="194" name="Google Shape;194;p23"/>
          <p:cNvCxnSpPr/>
          <p:nvPr/>
        </p:nvCxnSpPr>
        <p:spPr>
          <a:xfrm>
            <a:off x="5532811" y="2975147"/>
            <a:ext cx="1235700" cy="0"/>
          </a:xfrm>
          <a:prstGeom prst="straightConnector1">
            <a:avLst/>
          </a:prstGeom>
          <a:noFill/>
          <a:ln cap="flat" cmpd="sng" w="30725">
            <a:solidFill>
              <a:srgbClr val="666666"/>
            </a:solidFill>
            <a:prstDash val="solid"/>
            <a:round/>
            <a:headEnd len="sm" w="sm" type="none"/>
            <a:tailEnd len="sm" w="sm" type="triangle"/>
          </a:ln>
          <a:effectLst>
            <a:outerShdw blurRad="184214" rotWithShape="0" algn="bl" dir="5400000" dist="61405">
              <a:srgbClr val="000000">
                <a:alpha val="50000"/>
              </a:srgbClr>
            </a:outerShdw>
          </a:effectLst>
        </p:spPr>
      </p:cxnSp>
      <p:sp>
        <p:nvSpPr>
          <p:cNvPr id="195" name="Google Shape;195;p23"/>
          <p:cNvSpPr/>
          <p:nvPr/>
        </p:nvSpPr>
        <p:spPr>
          <a:xfrm>
            <a:off x="6834185" y="2889558"/>
            <a:ext cx="161100" cy="165000"/>
          </a:xfrm>
          <a:prstGeom prst="ellipse">
            <a:avLst/>
          </a:prstGeom>
          <a:solidFill>
            <a:srgbClr val="D6F301"/>
          </a:solidFill>
          <a:ln cap="flat" cmpd="sng" w="307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675" lIns="294675" spcFirstLastPara="1" rIns="294675" wrap="square" tIns="294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512"/>
          </a:p>
        </p:txBody>
      </p:sp>
      <p:sp>
        <p:nvSpPr>
          <p:cNvPr id="196" name="Google Shape;196;p23"/>
          <p:cNvSpPr/>
          <p:nvPr/>
        </p:nvSpPr>
        <p:spPr>
          <a:xfrm>
            <a:off x="7199150" y="2885529"/>
            <a:ext cx="161100" cy="165000"/>
          </a:xfrm>
          <a:prstGeom prst="ellipse">
            <a:avLst/>
          </a:prstGeom>
          <a:solidFill>
            <a:srgbClr val="FDF373"/>
          </a:solidFill>
          <a:ln cap="flat" cmpd="sng" w="307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675" lIns="294675" spcFirstLastPara="1" rIns="294675" wrap="square" tIns="294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512"/>
          </a:p>
        </p:txBody>
      </p:sp>
      <p:sp>
        <p:nvSpPr>
          <p:cNvPr id="197" name="Google Shape;197;p23"/>
          <p:cNvSpPr/>
          <p:nvPr/>
        </p:nvSpPr>
        <p:spPr>
          <a:xfrm>
            <a:off x="7564114" y="2888510"/>
            <a:ext cx="161100" cy="165000"/>
          </a:xfrm>
          <a:prstGeom prst="ellipse">
            <a:avLst/>
          </a:prstGeom>
          <a:solidFill>
            <a:srgbClr val="FFFF00"/>
          </a:solidFill>
          <a:ln cap="flat" cmpd="sng" w="307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675" lIns="294675" spcFirstLastPara="1" rIns="294675" wrap="square" tIns="294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512"/>
          </a:p>
        </p:txBody>
      </p:sp>
      <p:sp>
        <p:nvSpPr>
          <p:cNvPr id="198" name="Google Shape;198;p23"/>
          <p:cNvSpPr/>
          <p:nvPr/>
        </p:nvSpPr>
        <p:spPr>
          <a:xfrm>
            <a:off x="1257455" y="2870690"/>
            <a:ext cx="161100" cy="165000"/>
          </a:xfrm>
          <a:prstGeom prst="ellipse">
            <a:avLst/>
          </a:prstGeom>
          <a:solidFill>
            <a:srgbClr val="0B5394"/>
          </a:solidFill>
          <a:ln cap="flat" cmpd="sng" w="307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675" lIns="294675" spcFirstLastPara="1" rIns="294675" wrap="square" tIns="294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512"/>
          </a:p>
        </p:txBody>
      </p:sp>
      <p:sp>
        <p:nvSpPr>
          <p:cNvPr id="199" name="Google Shape;199;p23"/>
          <p:cNvSpPr/>
          <p:nvPr/>
        </p:nvSpPr>
        <p:spPr>
          <a:xfrm>
            <a:off x="1607368" y="2866661"/>
            <a:ext cx="161100" cy="165000"/>
          </a:xfrm>
          <a:prstGeom prst="ellipse">
            <a:avLst/>
          </a:prstGeom>
          <a:solidFill>
            <a:srgbClr val="45818E"/>
          </a:solidFill>
          <a:ln cap="flat" cmpd="sng" w="307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675" lIns="294675" spcFirstLastPara="1" rIns="294675" wrap="square" tIns="294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512"/>
          </a:p>
        </p:txBody>
      </p:sp>
      <p:sp>
        <p:nvSpPr>
          <p:cNvPr id="200" name="Google Shape;200;p23"/>
          <p:cNvSpPr/>
          <p:nvPr/>
        </p:nvSpPr>
        <p:spPr>
          <a:xfrm>
            <a:off x="1972333" y="2869643"/>
            <a:ext cx="161100" cy="165000"/>
          </a:xfrm>
          <a:prstGeom prst="ellipse">
            <a:avLst/>
          </a:prstGeom>
          <a:solidFill>
            <a:srgbClr val="3D85C6"/>
          </a:solidFill>
          <a:ln cap="flat" cmpd="sng" w="307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675" lIns="294675" spcFirstLastPara="1" rIns="294675" wrap="square" tIns="294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512"/>
          </a:p>
        </p:txBody>
      </p:sp>
      <p:sp>
        <p:nvSpPr>
          <p:cNvPr id="201" name="Google Shape;201;p23"/>
          <p:cNvSpPr txBox="1"/>
          <p:nvPr/>
        </p:nvSpPr>
        <p:spPr>
          <a:xfrm>
            <a:off x="5845100" y="1785175"/>
            <a:ext cx="2259600" cy="8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294675" lIns="294675" spcFirstLastPara="1" rIns="294675" wrap="square" tIns="294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275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Novel peptides</a:t>
            </a:r>
            <a:endParaRPr sz="1275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2" name="Google Shape;202;p23"/>
          <p:cNvSpPr/>
          <p:nvPr/>
        </p:nvSpPr>
        <p:spPr>
          <a:xfrm>
            <a:off x="6834208" y="1855356"/>
            <a:ext cx="161100" cy="165000"/>
          </a:xfrm>
          <a:prstGeom prst="ellipse">
            <a:avLst/>
          </a:prstGeom>
          <a:solidFill>
            <a:srgbClr val="D6F301"/>
          </a:solidFill>
          <a:ln cap="flat" cmpd="sng" w="307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675" lIns="294675" spcFirstLastPara="1" rIns="294675" wrap="square" tIns="294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512"/>
          </a:p>
        </p:txBody>
      </p:sp>
      <p:sp>
        <p:nvSpPr>
          <p:cNvPr id="203" name="Google Shape;203;p23"/>
          <p:cNvSpPr/>
          <p:nvPr/>
        </p:nvSpPr>
        <p:spPr>
          <a:xfrm>
            <a:off x="7199172" y="1855391"/>
            <a:ext cx="161100" cy="165000"/>
          </a:xfrm>
          <a:prstGeom prst="ellipse">
            <a:avLst/>
          </a:prstGeom>
          <a:solidFill>
            <a:srgbClr val="FDF373"/>
          </a:solidFill>
          <a:ln cap="flat" cmpd="sng" w="307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675" lIns="294675" spcFirstLastPara="1" rIns="294675" wrap="square" tIns="294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512"/>
          </a:p>
        </p:txBody>
      </p:sp>
      <p:sp>
        <p:nvSpPr>
          <p:cNvPr id="204" name="Google Shape;204;p23"/>
          <p:cNvSpPr/>
          <p:nvPr/>
        </p:nvSpPr>
        <p:spPr>
          <a:xfrm>
            <a:off x="7548954" y="1855352"/>
            <a:ext cx="161100" cy="165000"/>
          </a:xfrm>
          <a:prstGeom prst="ellipse">
            <a:avLst/>
          </a:prstGeom>
          <a:solidFill>
            <a:srgbClr val="FFFF00"/>
          </a:solidFill>
          <a:ln cap="flat" cmpd="sng" w="307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675" lIns="294675" spcFirstLastPara="1" rIns="294675" wrap="square" tIns="294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512"/>
          </a:p>
        </p:txBody>
      </p:sp>
      <p:cxnSp>
        <p:nvCxnSpPr>
          <p:cNvPr id="205" name="Google Shape;205;p23"/>
          <p:cNvCxnSpPr/>
          <p:nvPr/>
        </p:nvCxnSpPr>
        <p:spPr>
          <a:xfrm>
            <a:off x="1217313" y="1627411"/>
            <a:ext cx="533400" cy="0"/>
          </a:xfrm>
          <a:prstGeom prst="straightConnector1">
            <a:avLst/>
          </a:prstGeom>
          <a:noFill/>
          <a:ln cap="flat" cmpd="sng" w="20925">
            <a:solidFill>
              <a:srgbClr val="666666"/>
            </a:solidFill>
            <a:prstDash val="dashDot"/>
            <a:round/>
            <a:headEnd len="sm" w="sm" type="none"/>
            <a:tailEnd len="sm" w="sm" type="none"/>
          </a:ln>
        </p:spPr>
      </p:cxnSp>
      <p:cxnSp>
        <p:nvCxnSpPr>
          <p:cNvPr id="206" name="Google Shape;206;p23"/>
          <p:cNvCxnSpPr/>
          <p:nvPr/>
        </p:nvCxnSpPr>
        <p:spPr>
          <a:xfrm>
            <a:off x="1217333" y="1827004"/>
            <a:ext cx="521100" cy="0"/>
          </a:xfrm>
          <a:prstGeom prst="straightConnector1">
            <a:avLst/>
          </a:prstGeom>
          <a:noFill/>
          <a:ln cap="flat" cmpd="sng" w="209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7" name="Google Shape;207;p23"/>
          <p:cNvSpPr txBox="1"/>
          <p:nvPr/>
        </p:nvSpPr>
        <p:spPr>
          <a:xfrm>
            <a:off x="1551175" y="1570675"/>
            <a:ext cx="1609200" cy="25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94675" lIns="294675" spcFirstLastPara="1" rIns="294675" wrap="square" tIns="294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878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Unconstrained </a:t>
            </a:r>
            <a:endParaRPr sz="878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878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8" name="Google Shape;208;p23"/>
          <p:cNvSpPr txBox="1"/>
          <p:nvPr/>
        </p:nvSpPr>
        <p:spPr>
          <a:xfrm>
            <a:off x="1551175" y="1740795"/>
            <a:ext cx="1531800" cy="3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94675" lIns="294675" spcFirstLastPara="1" rIns="294675" wrap="square" tIns="294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878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Analog</a:t>
            </a:r>
            <a:endParaRPr sz="878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878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9" name="Google Shape;209;p23"/>
          <p:cNvSpPr txBox="1"/>
          <p:nvPr/>
        </p:nvSpPr>
        <p:spPr>
          <a:xfrm rot="-5400000">
            <a:off x="1936445" y="2006803"/>
            <a:ext cx="2013600" cy="7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200850" lIns="200850" spcFirstLastPara="1" rIns="200850" wrap="square" tIns="200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932">
                <a:solidFill>
                  <a:srgbClr val="99999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Encoder</a:t>
            </a:r>
            <a:endParaRPr sz="1932">
              <a:solidFill>
                <a:srgbClr val="99999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32">
              <a:solidFill>
                <a:srgbClr val="99999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0" name="Google Shape;210;p23"/>
          <p:cNvSpPr/>
          <p:nvPr/>
        </p:nvSpPr>
        <p:spPr>
          <a:xfrm>
            <a:off x="5279343" y="1785196"/>
            <a:ext cx="412200" cy="626100"/>
          </a:xfrm>
          <a:prstGeom prst="ellipse">
            <a:avLst/>
          </a:prstGeom>
          <a:noFill/>
          <a:ln cap="flat" cmpd="sng" w="20925">
            <a:solidFill>
              <a:srgbClr val="FFFFFF"/>
            </a:solidFill>
            <a:prstDash val="dash"/>
            <a:round/>
            <a:headEnd len="sm" w="sm" type="none"/>
            <a:tailEnd len="sm" w="sm" type="none"/>
          </a:ln>
          <a:effectLst>
            <a:outerShdw blurRad="251063" rotWithShape="0" algn="bl" dir="6900000" dist="20922">
              <a:srgbClr val="000000"/>
            </a:outerShdw>
          </a:effectLst>
        </p:spPr>
        <p:txBody>
          <a:bodyPr anchorCtr="0" anchor="ctr" bIns="200850" lIns="200850" spcFirstLastPara="1" rIns="200850" wrap="square" tIns="200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75"/>
          </a:p>
        </p:txBody>
      </p:sp>
      <p:sp>
        <p:nvSpPr>
          <p:cNvPr id="211" name="Google Shape;211;p23"/>
          <p:cNvSpPr txBox="1"/>
          <p:nvPr/>
        </p:nvSpPr>
        <p:spPr>
          <a:xfrm rot="-5400000">
            <a:off x="5249248" y="2039316"/>
            <a:ext cx="2013600" cy="73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00850" lIns="200850" spcFirstLastPara="1" rIns="200850" wrap="square" tIns="200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932">
                <a:solidFill>
                  <a:srgbClr val="99999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Decoder</a:t>
            </a:r>
            <a:endParaRPr sz="1932">
              <a:solidFill>
                <a:srgbClr val="99999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32">
              <a:solidFill>
                <a:srgbClr val="99999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2" name="Google Shape;212;p23"/>
          <p:cNvSpPr/>
          <p:nvPr/>
        </p:nvSpPr>
        <p:spPr>
          <a:xfrm>
            <a:off x="1213728" y="1345761"/>
            <a:ext cx="1339200" cy="149400"/>
          </a:xfrm>
          <a:prstGeom prst="roundRect">
            <a:avLst>
              <a:gd fmla="val 8218" name="adj"/>
            </a:avLst>
          </a:prstGeom>
          <a:solidFill>
            <a:srgbClr val="EEEEEE"/>
          </a:solidFill>
          <a:ln>
            <a:noFill/>
          </a:ln>
        </p:spPr>
        <p:txBody>
          <a:bodyPr anchorCtr="0" anchor="ctr" bIns="200850" lIns="200850" spcFirstLastPara="1" rIns="200850" wrap="square" tIns="200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851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Generation modes:</a:t>
            </a:r>
            <a:endParaRPr sz="851">
              <a:solidFill>
                <a:srgbClr val="5959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3" name="Google Shape;213;p23"/>
          <p:cNvSpPr txBox="1"/>
          <p:nvPr/>
        </p:nvSpPr>
        <p:spPr>
          <a:xfrm>
            <a:off x="1207690" y="987225"/>
            <a:ext cx="399600" cy="4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875" lIns="137875" spcFirstLastPara="1" rIns="137875" wrap="square" tIns="137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256">
                <a:solidFill>
                  <a:srgbClr val="595959"/>
                </a:solidFill>
              </a:rPr>
              <a:t>a</a:t>
            </a:r>
            <a:endParaRPr b="1" sz="1256">
              <a:solidFill>
                <a:srgbClr val="595959"/>
              </a:solidFill>
            </a:endParaRPr>
          </a:p>
        </p:txBody>
      </p:sp>
      <p:sp>
        <p:nvSpPr>
          <p:cNvPr id="214" name="Google Shape;214;p23"/>
          <p:cNvSpPr txBox="1"/>
          <p:nvPr/>
        </p:nvSpPr>
        <p:spPr>
          <a:xfrm>
            <a:off x="4969199" y="3947704"/>
            <a:ext cx="4175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rPr>
              <a:t>GVL</a:t>
            </a:r>
            <a:r>
              <a:rPr b="1" lang="pl" sz="2000">
                <a:latin typeface="Courier"/>
                <a:ea typeface="Courier"/>
                <a:cs typeface="Courier"/>
                <a:sym typeface="Courier"/>
              </a:rPr>
              <a:t>R</a:t>
            </a:r>
            <a:r>
              <a:rPr lang="pl" sz="20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rPr>
              <a:t>ILKGAAK</a:t>
            </a:r>
            <a:r>
              <a:rPr lang="pl" sz="2000">
                <a:latin typeface="Courier"/>
                <a:ea typeface="Courier"/>
                <a:cs typeface="Courier"/>
                <a:sym typeface="Courier"/>
              </a:rPr>
              <a:t>D</a:t>
            </a:r>
            <a:r>
              <a:rPr lang="pl" sz="20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rPr>
              <a:t>LAGHVATKVINKI</a:t>
            </a:r>
            <a:endParaRPr/>
          </a:p>
        </p:txBody>
      </p:sp>
      <p:cxnSp>
        <p:nvCxnSpPr>
          <p:cNvPr id="215" name="Google Shape;215;p23"/>
          <p:cNvCxnSpPr>
            <a:stCxn id="186" idx="2"/>
            <a:endCxn id="186" idx="1"/>
          </p:cNvCxnSpPr>
          <p:nvPr/>
        </p:nvCxnSpPr>
        <p:spPr>
          <a:xfrm flipH="1" rot="5400000">
            <a:off x="1123800" y="3299560"/>
            <a:ext cx="563700" cy="732600"/>
          </a:xfrm>
          <a:prstGeom prst="curvedConnector4">
            <a:avLst>
              <a:gd fmla="val 48370" name="adj1"/>
              <a:gd fmla="val 132525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6" name="Google Shape;216;p23"/>
          <p:cNvCxnSpPr>
            <a:endCxn id="191" idx="3"/>
          </p:cNvCxnSpPr>
          <p:nvPr/>
        </p:nvCxnSpPr>
        <p:spPr>
          <a:xfrm flipH="1" rot="10800000">
            <a:off x="7090951" y="3204800"/>
            <a:ext cx="1013700" cy="760800"/>
          </a:xfrm>
          <a:prstGeom prst="curvedConnector3">
            <a:avLst>
              <a:gd fmla="val 121621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7" name="Google Shape;217;p23"/>
          <p:cNvCxnSpPr>
            <a:endCxn id="201" idx="3"/>
          </p:cNvCxnSpPr>
          <p:nvPr/>
        </p:nvCxnSpPr>
        <p:spPr>
          <a:xfrm rot="-5400000">
            <a:off x="6708500" y="2561425"/>
            <a:ext cx="1770900" cy="1021500"/>
          </a:xfrm>
          <a:prstGeom prst="curvedConnector4">
            <a:avLst>
              <a:gd fmla="val 6202" name="adj1"/>
              <a:gd fmla="val 186025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8" name="Google Shape;218;p2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