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y="5143500" cx="9144000"/>
  <p:notesSz cx="6858000" cy="9144000"/>
  <p:embeddedFontLst>
    <p:embeddedFont>
      <p:font typeface="Raleway"/>
      <p:regular r:id="rId45"/>
      <p:bold r:id="rId46"/>
      <p:italic r:id="rId47"/>
      <p:boldItalic r:id="rId48"/>
    </p:embeddedFont>
    <p:embeddedFont>
      <p:font typeface="Lato"/>
      <p:regular r:id="rId49"/>
      <p:bold r:id="rId50"/>
      <p:italic r:id="rId51"/>
      <p:boldItalic r:id="rId52"/>
    </p:embeddedFont>
    <p:embeddedFont>
      <p:font typeface="Lora"/>
      <p:regular r:id="rId53"/>
      <p:bold r:id="rId54"/>
      <p:italic r:id="rId55"/>
      <p:boldItalic r:id="rId56"/>
    </p:embeddedFont>
    <p:embeddedFont>
      <p:font typeface="EB Garamond"/>
      <p:regular r:id="rId57"/>
      <p:bold r:id="rId58"/>
      <p:italic r:id="rId59"/>
      <p:boldItalic r:id="rId6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36">
          <p15:clr>
            <a:srgbClr val="747775"/>
          </p15:clr>
        </p15:guide>
        <p15:guide id="2" pos="5726">
          <p15:clr>
            <a:srgbClr val="0000FF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36" orient="horz"/>
        <p:guide pos="572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font" Target="fonts/Raleway-bold.fntdata"/><Relationship Id="rId45" Type="http://schemas.openxmlformats.org/officeDocument/2006/relationships/font" Target="fonts/Raleway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aleway-boldItalic.fntdata"/><Relationship Id="rId47" Type="http://schemas.openxmlformats.org/officeDocument/2006/relationships/font" Target="fonts/Raleway-italic.fntdata"/><Relationship Id="rId49" Type="http://schemas.openxmlformats.org/officeDocument/2006/relationships/font" Target="fonts/Lato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EBGaramond-bold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Lato-italic.fntdata"/><Relationship Id="rId50" Type="http://schemas.openxmlformats.org/officeDocument/2006/relationships/font" Target="fonts/Lato-bold.fntdata"/><Relationship Id="rId53" Type="http://schemas.openxmlformats.org/officeDocument/2006/relationships/font" Target="fonts/Lora-regular.fntdata"/><Relationship Id="rId52" Type="http://schemas.openxmlformats.org/officeDocument/2006/relationships/font" Target="fonts/Lato-boldItalic.fntdata"/><Relationship Id="rId11" Type="http://schemas.openxmlformats.org/officeDocument/2006/relationships/slide" Target="slides/slide6.xml"/><Relationship Id="rId55" Type="http://schemas.openxmlformats.org/officeDocument/2006/relationships/font" Target="fonts/Lora-italic.fntdata"/><Relationship Id="rId10" Type="http://schemas.openxmlformats.org/officeDocument/2006/relationships/slide" Target="slides/slide5.xml"/><Relationship Id="rId54" Type="http://schemas.openxmlformats.org/officeDocument/2006/relationships/font" Target="fonts/Lora-bold.fntdata"/><Relationship Id="rId13" Type="http://schemas.openxmlformats.org/officeDocument/2006/relationships/slide" Target="slides/slide8.xml"/><Relationship Id="rId57" Type="http://schemas.openxmlformats.org/officeDocument/2006/relationships/font" Target="fonts/EBGaramond-regular.fntdata"/><Relationship Id="rId12" Type="http://schemas.openxmlformats.org/officeDocument/2006/relationships/slide" Target="slides/slide7.xml"/><Relationship Id="rId56" Type="http://schemas.openxmlformats.org/officeDocument/2006/relationships/font" Target="fonts/Lora-boldItalic.fntdata"/><Relationship Id="rId15" Type="http://schemas.openxmlformats.org/officeDocument/2006/relationships/slide" Target="slides/slide10.xml"/><Relationship Id="rId59" Type="http://schemas.openxmlformats.org/officeDocument/2006/relationships/font" Target="fonts/EBGaramond-italic.fntdata"/><Relationship Id="rId14" Type="http://schemas.openxmlformats.org/officeDocument/2006/relationships/slide" Target="slides/slide9.xml"/><Relationship Id="rId58" Type="http://schemas.openxmlformats.org/officeDocument/2006/relationships/font" Target="fonts/EBGaramond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89d426152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89d426152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3898d619a71_0_16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3898d619a71_0_16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898d619a71_0_16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898d619a71_0_16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898d619a71_0_16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898d619a71_0_16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898d619a71_0_16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898d619a71_0_16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898d619a71_0_16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898d619a71_0_16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89df5575ca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89df5575ca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8ac05f673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8ac05f673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38ac05f673b_3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38ac05f673b_3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89d426152d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389d426152d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898d619a71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898d619a71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8ac05f673b_3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8ac05f673b_3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38ac05f673b_3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38ac05f673b_3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898d619a71_0_17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898d619a71_0_17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GELU activation layer is more complex, other layers like Dot-Product Attention, LayerNorm or skip connections are detailed in the paper.</a:t>
            </a: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898d619a71_0_18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898d619a71_0_18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898d619a71_0_18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898d619a71_0_18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898d619a71_0_1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898d619a71_0_1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8ac05f673b_3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8ac05f673b_3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8ac05f673b_3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8ac05f673b_3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38ac05f673b_3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38ac05f673b_3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89d426152d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89d426152d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89d426152d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89d426152d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898d619a71_0_12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3898d619a71_0_12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3898d619a71_0_1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3898d619a71_0_1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8a2af0797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8a2af0797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38a2af0797c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38a2af0797c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3898d619a71_0_17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3898d619a71_0_17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389d426152d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389d426152d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898d619a71_0_1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898d619a71_0_1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898d619a71_0_16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3898d619a71_0_16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389d426152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389d426152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3898d619a71_0_1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0" name="Google Shape;460;g3898d619a71_0_1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898d619a71_0_17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898d619a71_0_17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l"/>
              <a:t>modern AI is based on neural networks which are “black box”, this means that it’s hard to understand why the model made a specific decision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pl"/>
              <a:t>simpler methods are more interpretable, there is an interpretability to performance tradeoff which is visible on the slide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898d619a71_0_17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898d619a71_0_17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 field of explainable AI emerged to try make these black box models more transparent and understand the mechanisms behind model decisions.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it can be visualized on the graph as moving the neural network into higher intepretability.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But we don’t want to lose performance!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898d619a71_0_17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898d619a71_0_17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Among these explainable AI techniques are attribution methods. They highlight the input features. We can see an example on the slide.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The problem is if these features are trustworthy.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898d619a71_0_12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898d619a71_0_1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So these methods often have a problem that they use approximations which can be unfaithful.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89d426152d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89d426152d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Our goal was to develop a post-hoc method (meaning we can use that on already trained model wi</a:t>
            </a:r>
            <a:r>
              <a:rPr lang="pl"/>
              <a:t>th</a:t>
            </a:r>
            <a:r>
              <a:rPr lang="pl"/>
              <a:t>out change to architecture).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It should be precise and show exact computation.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89d426152d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89d426152d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So we want to decompose the matrix computation for a specific input (that’s important) and capture that into a single matrix.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" name="Google Shape;77;p11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9" name="Google Shape;79;p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" name="Google Shape;21;p3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" name="Google Shape;28;p4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29" name="Google Shape;29;p4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" name="Google Shape;36;p5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37" name="Google Shape;37;p5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6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46" name="Google Shape;46;p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7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53" name="Google Shape;53;p7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8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0" name="Google Shape;60;p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9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67" name="Google Shape;67;p9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8" name="Google Shape;68;p9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9" name="Google Shape;69;p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72" name="Google Shape;72;p1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leway"/>
              <a:buNone/>
              <a:defRPr b="1" sz="2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0.png"/><Relationship Id="rId4" Type="http://schemas.openxmlformats.org/officeDocument/2006/relationships/image" Target="../media/image1.png"/><Relationship Id="rId5" Type="http://schemas.openxmlformats.org/officeDocument/2006/relationships/image" Target="../media/image2.png"/><Relationship Id="rId6" Type="http://schemas.openxmlformats.org/officeDocument/2006/relationships/image" Target="../media/image1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1.png"/><Relationship Id="rId7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hyperlink" Target="https://openaccess.thecvf.com/content/ICCV2023/papers/Hesse_FunnyBirds_A_Synthetic_Vision_Dataset_for_a_Part-Based_Analysis_of_ICCV_2023_paper.pdf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13.png"/><Relationship Id="rId6" Type="http://schemas.openxmlformats.org/officeDocument/2006/relationships/hyperlink" Target="https://openaccess.thecvf.com/content/ICCV2023/papers/Hesse_FunnyBirds_A_Synthetic_Vision_Dataset_for_a_Part-Based_Analysis_of_ICCV_2023_paper.pdf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www.linkedin.com/in/janumiko/" TargetMode="External"/><Relationship Id="rId4" Type="http://schemas.openxmlformats.org/officeDocument/2006/relationships/hyperlink" Target="https://github.com/janumiko" TargetMode="External"/><Relationship Id="rId10" Type="http://schemas.openxmlformats.org/officeDocument/2006/relationships/image" Target="../media/image2.png"/><Relationship Id="rId9" Type="http://schemas.openxmlformats.org/officeDocument/2006/relationships/image" Target="../media/image1.png"/><Relationship Id="rId5" Type="http://schemas.openxmlformats.org/officeDocument/2006/relationships/hyperlink" Target="mailto:contact@janumiko.com" TargetMode="External"/><Relationship Id="rId6" Type="http://schemas.openxmlformats.org/officeDocument/2006/relationships/hyperlink" Target="http://arxiv.org/pdf/2412.02399" TargetMode="External"/><Relationship Id="rId7" Type="http://schemas.openxmlformats.org/officeDocument/2006/relationships/hyperlink" Target="https://arxiv.org/pdf/2412.02399" TargetMode="External"/><Relationship Id="rId8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/>
          <p:nvPr>
            <p:ph type="ctrTitle"/>
          </p:nvPr>
        </p:nvSpPr>
        <p:spPr>
          <a:xfrm>
            <a:off x="729450" y="1322450"/>
            <a:ext cx="7688100" cy="93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4800">
                <a:latin typeface="EB Garamond"/>
                <a:ea typeface="EB Garamond"/>
                <a:cs typeface="EB Garamond"/>
                <a:sym typeface="EB Garamond"/>
              </a:rPr>
              <a:t>OMENN</a:t>
            </a:r>
            <a:endParaRPr sz="48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87" name="Google Shape;87;p13"/>
          <p:cNvSpPr txBox="1"/>
          <p:nvPr>
            <p:ph idx="1" type="subTitle"/>
          </p:nvPr>
        </p:nvSpPr>
        <p:spPr>
          <a:xfrm>
            <a:off x="729450" y="2326800"/>
            <a:ext cx="7803000" cy="24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32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One Matrix To Explain Neural Networks</a:t>
            </a:r>
            <a:endParaRPr sz="3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Adam Wróbel, Mikołaj Janusz, </a:t>
            </a:r>
            <a:endParaRPr sz="19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 sz="1900">
                <a:solidFill>
                  <a:srgbClr val="434343"/>
                </a:solidFill>
                <a:latin typeface="Lora"/>
                <a:ea typeface="Lora"/>
                <a:cs typeface="Lora"/>
                <a:sym typeface="Lora"/>
              </a:rPr>
              <a:t>Bartosz Zieliński, Dawid Rymarczyk</a:t>
            </a:r>
            <a:endParaRPr sz="19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434343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88" name="Google Shape;8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440">
                <a:latin typeface="Lora"/>
                <a:ea typeface="Lora"/>
                <a:cs typeface="Lora"/>
                <a:sym typeface="Lora"/>
              </a:rPr>
              <a:t>Method Overview</a:t>
            </a:r>
            <a:endParaRPr sz="34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67" name="Google Shape;16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3" title="Screenshot 2025-05-30 at 10.17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550" y="488431"/>
            <a:ext cx="6126450" cy="465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>
            <p:ph type="title"/>
          </p:nvPr>
        </p:nvSpPr>
        <p:spPr>
          <a:xfrm>
            <a:off x="727650" y="583400"/>
            <a:ext cx="2289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Overview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74" name="Google Shape;174;p23"/>
          <p:cNvSpPr/>
          <p:nvPr/>
        </p:nvSpPr>
        <p:spPr>
          <a:xfrm>
            <a:off x="4663925" y="2207600"/>
            <a:ext cx="1336800" cy="763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/>
          <p:nvPr/>
        </p:nvSpPr>
        <p:spPr>
          <a:xfrm>
            <a:off x="2956750" y="2735525"/>
            <a:ext cx="6097500" cy="23082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3"/>
          <p:cNvSpPr/>
          <p:nvPr/>
        </p:nvSpPr>
        <p:spPr>
          <a:xfrm>
            <a:off x="7715701" y="1599175"/>
            <a:ext cx="1374300" cy="3195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3"/>
          <p:cNvSpPr txBox="1"/>
          <p:nvPr>
            <p:ph idx="1" type="body"/>
          </p:nvPr>
        </p:nvSpPr>
        <p:spPr>
          <a:xfrm>
            <a:off x="360950" y="1557425"/>
            <a:ext cx="34938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As stated before, Neural networks are “black-boxes”.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24" title="Screenshot 2025-05-30 at 10.17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550" y="488431"/>
            <a:ext cx="6126450" cy="465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4"/>
          <p:cNvSpPr txBox="1"/>
          <p:nvPr>
            <p:ph type="title"/>
          </p:nvPr>
        </p:nvSpPr>
        <p:spPr>
          <a:xfrm>
            <a:off x="727650" y="583400"/>
            <a:ext cx="2289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Overview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87" name="Google Shape;187;p24"/>
          <p:cNvSpPr/>
          <p:nvPr/>
        </p:nvSpPr>
        <p:spPr>
          <a:xfrm>
            <a:off x="7437850" y="1599175"/>
            <a:ext cx="1652100" cy="339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4"/>
          <p:cNvSpPr/>
          <p:nvPr/>
        </p:nvSpPr>
        <p:spPr>
          <a:xfrm>
            <a:off x="4480100" y="3429000"/>
            <a:ext cx="1687800" cy="156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4"/>
          <p:cNvSpPr txBox="1"/>
          <p:nvPr>
            <p:ph idx="1" type="body"/>
          </p:nvPr>
        </p:nvSpPr>
        <p:spPr>
          <a:xfrm>
            <a:off x="360950" y="1557425"/>
            <a:ext cx="31389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We can use XAI methods like OMENN to explain the decision.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90" name="Google Shape;190;p24"/>
          <p:cNvSpPr/>
          <p:nvPr/>
        </p:nvSpPr>
        <p:spPr>
          <a:xfrm>
            <a:off x="2998525" y="2772825"/>
            <a:ext cx="6097500" cy="2321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5" title="Screenshot 2025-05-30 at 10.17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550" y="488431"/>
            <a:ext cx="6126450" cy="465507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5"/>
          <p:cNvSpPr txBox="1"/>
          <p:nvPr>
            <p:ph type="title"/>
          </p:nvPr>
        </p:nvSpPr>
        <p:spPr>
          <a:xfrm>
            <a:off x="727650" y="583400"/>
            <a:ext cx="2289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Overview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00" name="Google Shape;200;p25"/>
          <p:cNvSpPr/>
          <p:nvPr/>
        </p:nvSpPr>
        <p:spPr>
          <a:xfrm>
            <a:off x="7437850" y="1599175"/>
            <a:ext cx="1652100" cy="3392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5"/>
          <p:cNvSpPr/>
          <p:nvPr/>
        </p:nvSpPr>
        <p:spPr>
          <a:xfrm>
            <a:off x="4480100" y="3429000"/>
            <a:ext cx="1687800" cy="1562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/>
          <p:cNvSpPr txBox="1"/>
          <p:nvPr>
            <p:ph idx="1" type="body"/>
          </p:nvPr>
        </p:nvSpPr>
        <p:spPr>
          <a:xfrm>
            <a:off x="360950" y="1557425"/>
            <a:ext cx="32700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OMENN creates matrices which capture weight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pl" sz="1800">
                <a:solidFill>
                  <a:srgbClr val="000000"/>
                </a:solidFill>
              </a:rPr>
              <a:t> &amp; bias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pl" sz="1800">
                <a:solidFill>
                  <a:srgbClr val="000000"/>
                </a:solidFill>
              </a:rPr>
              <a:t> contributions.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03" name="Google Shape;2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6" title="Screenshot 2025-05-30 at 10.17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550" y="488431"/>
            <a:ext cx="6126450" cy="465507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>
            <p:ph type="title"/>
          </p:nvPr>
        </p:nvSpPr>
        <p:spPr>
          <a:xfrm>
            <a:off x="727650" y="583400"/>
            <a:ext cx="2289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Overview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12" name="Google Shape;212;p26"/>
          <p:cNvSpPr/>
          <p:nvPr/>
        </p:nvSpPr>
        <p:spPr>
          <a:xfrm>
            <a:off x="7437850" y="1599175"/>
            <a:ext cx="1652100" cy="16293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/>
          <p:cNvSpPr txBox="1"/>
          <p:nvPr>
            <p:ph idx="1" type="body"/>
          </p:nvPr>
        </p:nvSpPr>
        <p:spPr>
          <a:xfrm>
            <a:off x="360950" y="1557425"/>
            <a:ext cx="32013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These m</a:t>
            </a:r>
            <a:r>
              <a:rPr lang="pl" sz="1800">
                <a:solidFill>
                  <a:srgbClr val="000000"/>
                </a:solidFill>
              </a:rPr>
              <a:t>atrices can be combined with the input to get the explanation.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14" name="Google Shape;21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7" title="Screenshot 2025-05-30 at 10.17.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7550" y="488422"/>
            <a:ext cx="6126450" cy="4655078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7"/>
          <p:cNvSpPr txBox="1"/>
          <p:nvPr>
            <p:ph type="title"/>
          </p:nvPr>
        </p:nvSpPr>
        <p:spPr>
          <a:xfrm>
            <a:off x="727650" y="583400"/>
            <a:ext cx="22899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Overview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23" name="Google Shape;223;p27"/>
          <p:cNvSpPr txBox="1"/>
          <p:nvPr>
            <p:ph idx="1" type="body"/>
          </p:nvPr>
        </p:nvSpPr>
        <p:spPr>
          <a:xfrm>
            <a:off x="360950" y="1557425"/>
            <a:ext cx="31389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The explanation adds up to the network’s output.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It doesn’t add or remove extra information.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24" name="Google Shape;22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440">
                <a:latin typeface="Lora"/>
                <a:ea typeface="Lora"/>
                <a:cs typeface="Lora"/>
                <a:sym typeface="Lora"/>
              </a:rPr>
              <a:t>Core Mechanisms</a:t>
            </a:r>
            <a:endParaRPr sz="34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2" name="Google Shape;232;p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Reminder - Linearity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38" name="Google Shape;238;p29"/>
          <p:cNvSpPr txBox="1"/>
          <p:nvPr>
            <p:ph idx="1" type="body"/>
          </p:nvPr>
        </p:nvSpPr>
        <p:spPr>
          <a:xfrm>
            <a:off x="360950" y="1557425"/>
            <a:ext cx="3108900" cy="19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Linear transformations can be combined into a single transformation.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450" y="1271000"/>
            <a:ext cx="5317149" cy="360151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9"/>
          <p:cNvSpPr/>
          <p:nvPr/>
        </p:nvSpPr>
        <p:spPr>
          <a:xfrm>
            <a:off x="6452653" y="1025900"/>
            <a:ext cx="2644800" cy="394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0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Reminder - Linearity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49" name="Google Shape;249;p30"/>
          <p:cNvSpPr txBox="1"/>
          <p:nvPr>
            <p:ph idx="1" type="body"/>
          </p:nvPr>
        </p:nvSpPr>
        <p:spPr>
          <a:xfrm>
            <a:off x="360950" y="1557425"/>
            <a:ext cx="3210300" cy="28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Linear transformations can be combined into a single transformation.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This is due to </a:t>
            </a:r>
            <a:r>
              <a:rPr b="1" lang="pl" sz="1800">
                <a:solidFill>
                  <a:srgbClr val="000000"/>
                </a:solidFill>
              </a:rPr>
              <a:t>associative property</a:t>
            </a:r>
            <a:r>
              <a:rPr lang="pl" sz="1800">
                <a:solidFill>
                  <a:srgbClr val="000000"/>
                </a:solidFill>
              </a:rPr>
              <a:t> of matrix multiplication:</a:t>
            </a:r>
            <a:endParaRPr b="1" sz="18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800">
                <a:solidFill>
                  <a:srgbClr val="000000"/>
                </a:solidFill>
              </a:rPr>
              <a:t> B * (A * v) = (B * A) * v</a:t>
            </a:r>
            <a:endParaRPr b="1" sz="1800">
              <a:solidFill>
                <a:srgbClr val="000000"/>
              </a:solidFill>
            </a:endParaRPr>
          </a:p>
        </p:txBody>
      </p:sp>
      <p:pic>
        <p:nvPicPr>
          <p:cNvPr id="250" name="Google Shape;25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74450" y="1271000"/>
            <a:ext cx="5317149" cy="360151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31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Input-dependent Linearity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59" name="Google Shape;259;p31"/>
          <p:cNvSpPr txBox="1"/>
          <p:nvPr>
            <p:ph idx="1" type="body"/>
          </p:nvPr>
        </p:nvSpPr>
        <p:spPr>
          <a:xfrm>
            <a:off x="360950" y="1557425"/>
            <a:ext cx="3514800" cy="32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A standard network block: an affine transformation followed by a non-linear one.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60" name="Google Shape;260;p31"/>
          <p:cNvSpPr/>
          <p:nvPr/>
        </p:nvSpPr>
        <p:spPr>
          <a:xfrm>
            <a:off x="5653550" y="1403225"/>
            <a:ext cx="1403400" cy="93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5750" y="1142575"/>
            <a:ext cx="4993149" cy="374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1"/>
          <p:cNvSpPr/>
          <p:nvPr/>
        </p:nvSpPr>
        <p:spPr>
          <a:xfrm>
            <a:off x="6105850" y="851000"/>
            <a:ext cx="3099600" cy="4151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1"/>
          <p:cNvSpPr/>
          <p:nvPr/>
        </p:nvSpPr>
        <p:spPr>
          <a:xfrm>
            <a:off x="5897050" y="1318650"/>
            <a:ext cx="2301000" cy="130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Agenda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95" name="Google Shape;95;p14"/>
          <p:cNvSpPr txBox="1"/>
          <p:nvPr>
            <p:ph idx="1" type="body"/>
          </p:nvPr>
        </p:nvSpPr>
        <p:spPr>
          <a:xfrm>
            <a:off x="729450" y="1557425"/>
            <a:ext cx="7688700" cy="29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" sz="2400">
                <a:solidFill>
                  <a:srgbClr val="000000"/>
                </a:solidFill>
              </a:rPr>
              <a:t>Background &amp; Motivation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" sz="2400">
                <a:solidFill>
                  <a:srgbClr val="000000"/>
                </a:solidFill>
              </a:rPr>
              <a:t>Method Overview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" sz="2400">
                <a:solidFill>
                  <a:srgbClr val="000000"/>
                </a:solidFill>
              </a:rPr>
              <a:t>Core Mechanisms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" sz="2400">
                <a:solidFill>
                  <a:srgbClr val="000000"/>
                </a:solidFill>
              </a:rPr>
              <a:t>Experimental Results</a:t>
            </a:r>
            <a:endParaRPr sz="2400">
              <a:solidFill>
                <a:srgbClr val="000000"/>
              </a:solidFill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AutoNum type="arabicPeriod"/>
            </a:pPr>
            <a:r>
              <a:rPr lang="pl" sz="2400">
                <a:solidFill>
                  <a:srgbClr val="000000"/>
                </a:solidFill>
              </a:rPr>
              <a:t>Conclusions</a:t>
            </a:r>
            <a:endParaRPr sz="2400">
              <a:solidFill>
                <a:srgbClr val="000000"/>
              </a:solidFill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2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Input-dependent Linearity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72" name="Google Shape;272;p32"/>
          <p:cNvSpPr txBox="1"/>
          <p:nvPr>
            <p:ph idx="1" type="body"/>
          </p:nvPr>
        </p:nvSpPr>
        <p:spPr>
          <a:xfrm>
            <a:off x="360950" y="1557425"/>
            <a:ext cx="3514800" cy="32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A standard network block: an affine transformation followed by a non-linear one.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pl" sz="1800">
                <a:solidFill>
                  <a:srgbClr val="000000"/>
                </a:solidFill>
              </a:rPr>
              <a:t>Idea</a:t>
            </a:r>
            <a:r>
              <a:rPr lang="pl" sz="1800">
                <a:solidFill>
                  <a:srgbClr val="000000"/>
                </a:solidFill>
              </a:rPr>
              <a:t>: replace the non-linearity with an equivalent multiplication by an input-dependent matrix.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73" name="Google Shape;273;p32"/>
          <p:cNvSpPr/>
          <p:nvPr/>
        </p:nvSpPr>
        <p:spPr>
          <a:xfrm>
            <a:off x="5653550" y="1403225"/>
            <a:ext cx="1403400" cy="937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75750" y="1142575"/>
            <a:ext cx="4993149" cy="3744851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3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Input-dependent Linearity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83" name="Google Shape;283;p33"/>
          <p:cNvSpPr txBox="1"/>
          <p:nvPr>
            <p:ph idx="1" type="body"/>
          </p:nvPr>
        </p:nvSpPr>
        <p:spPr>
          <a:xfrm>
            <a:off x="360950" y="1557425"/>
            <a:ext cx="84405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An activation layer ReLU can be easily described in an input-dependent form.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64584" y="1913834"/>
            <a:ext cx="2341195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4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Input-dependent Linearity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293" name="Google Shape;293;p34"/>
          <p:cNvSpPr txBox="1"/>
          <p:nvPr>
            <p:ph idx="1" type="body"/>
          </p:nvPr>
        </p:nvSpPr>
        <p:spPr>
          <a:xfrm>
            <a:off x="360950" y="1557425"/>
            <a:ext cx="8410500" cy="89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An activation layer ReLU can be easily described in an input-dependent form.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294" name="Google Shape;29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025" y="2734234"/>
            <a:ext cx="8263949" cy="15486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64584" y="1913834"/>
            <a:ext cx="2341195" cy="5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5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Network Decomposition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04" name="Google Shape;304;p35"/>
          <p:cNvSpPr txBox="1"/>
          <p:nvPr>
            <p:ph idx="1" type="body"/>
          </p:nvPr>
        </p:nvSpPr>
        <p:spPr>
          <a:xfrm>
            <a:off x="367200" y="1557425"/>
            <a:ext cx="3676200" cy="32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A neural network can be described as a composition of blocks of transformations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305" name="Google Shape;30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300" y="1599250"/>
            <a:ext cx="4112899" cy="5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25825" y="1461025"/>
            <a:ext cx="1186062" cy="23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6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Network Decomposition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15" name="Google Shape;315;p36"/>
          <p:cNvSpPr txBox="1"/>
          <p:nvPr>
            <p:ph idx="1" type="body"/>
          </p:nvPr>
        </p:nvSpPr>
        <p:spPr>
          <a:xfrm>
            <a:off x="367175" y="1557425"/>
            <a:ext cx="3653400" cy="32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A neural network can be described as a composition of blocks of transformations </a:t>
            </a:r>
            <a:r>
              <a:rPr b="1" i="1" lang="pl" sz="18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The present non-linearities </a:t>
            </a:r>
            <a:r>
              <a:rPr b="1" i="1" lang="pl" sz="1800">
                <a:solidFill>
                  <a:srgbClr val="202122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ϕ </a:t>
            </a:r>
            <a:r>
              <a:rPr lang="pl" sz="1800">
                <a:solidFill>
                  <a:srgbClr val="202122"/>
                </a:solidFill>
                <a:highlight>
                  <a:srgbClr val="FFFFFF"/>
                </a:highlight>
              </a:rPr>
              <a:t>(ReLU, GELU…)</a:t>
            </a:r>
            <a:r>
              <a:rPr b="1" lang="pl" sz="1800">
                <a:solidFill>
                  <a:srgbClr val="202122"/>
                </a:solidFill>
                <a:highlight>
                  <a:srgbClr val="FFFFFF"/>
                </a:highlight>
              </a:rPr>
              <a:t> </a:t>
            </a:r>
            <a:r>
              <a:rPr lang="pl" sz="1800">
                <a:solidFill>
                  <a:srgbClr val="000000"/>
                </a:solidFill>
              </a:rPr>
              <a:t>prevent merging into one matrix.</a:t>
            </a:r>
            <a:endParaRPr sz="18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316" name="Google Shape;31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300" y="1599250"/>
            <a:ext cx="4112899" cy="5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713" y="2175225"/>
            <a:ext cx="2845376" cy="4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5825" y="1461025"/>
            <a:ext cx="1186062" cy="23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6"/>
          <p:cNvSpPr/>
          <p:nvPr/>
        </p:nvSpPr>
        <p:spPr>
          <a:xfrm>
            <a:off x="6589150" y="2232275"/>
            <a:ext cx="318900" cy="36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412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2" name="Google Shape;322;p36"/>
          <p:cNvSpPr/>
          <p:nvPr/>
        </p:nvSpPr>
        <p:spPr>
          <a:xfrm>
            <a:off x="2130325" y="2593775"/>
            <a:ext cx="1720500" cy="307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412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3" name="Google Shape;323;p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7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Network Decomposition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29" name="Google Shape;329;p37"/>
          <p:cNvSpPr txBox="1"/>
          <p:nvPr>
            <p:ph idx="1" type="body"/>
          </p:nvPr>
        </p:nvSpPr>
        <p:spPr>
          <a:xfrm>
            <a:off x="367200" y="1557425"/>
            <a:ext cx="3812100" cy="35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A neural network can be described as a composition of blocks of transformations </a:t>
            </a:r>
            <a:r>
              <a:rPr b="1" i="1" lang="pl" sz="18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The present non-linearities </a:t>
            </a:r>
            <a:r>
              <a:rPr b="1" i="1" lang="pl" sz="1800">
                <a:solidFill>
                  <a:srgbClr val="6666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ϕ </a:t>
            </a:r>
            <a:r>
              <a:rPr lang="pl" sz="1800">
                <a:solidFill>
                  <a:srgbClr val="666666"/>
                </a:solidFill>
              </a:rPr>
              <a:t>(ReLU, GELU…) prevent merging into one matrix.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However, w</a:t>
            </a:r>
            <a:r>
              <a:rPr lang="pl" sz="1800">
                <a:solidFill>
                  <a:srgbClr val="000000"/>
                </a:solidFill>
              </a:rPr>
              <a:t>e can replace the non-linearity</a:t>
            </a:r>
            <a:r>
              <a:rPr lang="pl" sz="1800">
                <a:solidFill>
                  <a:srgbClr val="666666"/>
                </a:solidFill>
              </a:rPr>
              <a:t>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ϕ</a:t>
            </a:r>
            <a:r>
              <a:rPr lang="pl" sz="1800">
                <a:solidFill>
                  <a:srgbClr val="000000"/>
                </a:solidFill>
              </a:rPr>
              <a:t> with an input-dependent linearity.</a:t>
            </a:r>
            <a:endParaRPr b="1"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rgbClr val="434343"/>
              </a:solidFill>
            </a:endParaRPr>
          </a:p>
        </p:txBody>
      </p:sp>
      <p:pic>
        <p:nvPicPr>
          <p:cNvPr id="330" name="Google Shape;33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2300" y="1599250"/>
            <a:ext cx="4112899" cy="57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18713" y="2175225"/>
            <a:ext cx="2845376" cy="49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25825" y="1461025"/>
            <a:ext cx="1186062" cy="232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18723" y="3396323"/>
            <a:ext cx="2845376" cy="650469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/>
          <p:nvPr/>
        </p:nvSpPr>
        <p:spPr>
          <a:xfrm>
            <a:off x="6589150" y="2232275"/>
            <a:ext cx="318900" cy="361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37"/>
          <p:cNvSpPr/>
          <p:nvPr/>
        </p:nvSpPr>
        <p:spPr>
          <a:xfrm>
            <a:off x="5266700" y="3429350"/>
            <a:ext cx="2670900" cy="6504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CC412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8" name="Google Shape;338;p3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Network Decomposition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44" name="Google Shape;344;p38"/>
          <p:cNvSpPr txBox="1"/>
          <p:nvPr>
            <p:ph idx="1" type="body"/>
          </p:nvPr>
        </p:nvSpPr>
        <p:spPr>
          <a:xfrm>
            <a:off x="360950" y="1557425"/>
            <a:ext cx="84861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Through input-dependent linearity, we can transform the network blocks and combine them to get the network output in the given form: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45" name="Google Shape;3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225" y="3273952"/>
            <a:ext cx="5029550" cy="7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Network Decomposition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54" name="Google Shape;354;p39"/>
          <p:cNvSpPr txBox="1"/>
          <p:nvPr>
            <p:ph idx="1" type="body"/>
          </p:nvPr>
        </p:nvSpPr>
        <p:spPr>
          <a:xfrm>
            <a:off x="360950" y="1557425"/>
            <a:ext cx="8486100" cy="14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Through input-dependent linearity, we can transform the network blocks and combine them to get the network output in the given form: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Where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</a:t>
            </a:r>
            <a:r>
              <a:rPr lang="pl" sz="1800">
                <a:solidFill>
                  <a:srgbClr val="000000"/>
                </a:solidFill>
              </a:rPr>
              <a:t>  and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bias</a:t>
            </a:r>
            <a:r>
              <a:rPr lang="pl" sz="1800">
                <a:solidFill>
                  <a:srgbClr val="000000"/>
                </a:solidFill>
              </a:rPr>
              <a:t> can be used to construct weight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pl" sz="1800">
                <a:solidFill>
                  <a:srgbClr val="000000"/>
                </a:solidFill>
              </a:rPr>
              <a:t>  and bias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pl" sz="1800">
                <a:solidFill>
                  <a:srgbClr val="000000"/>
                </a:solidFill>
              </a:rPr>
              <a:t> matrices.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55" name="Google Shape;35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7225" y="3273952"/>
            <a:ext cx="5029550" cy="76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0"/>
          <p:cNvSpPr txBox="1"/>
          <p:nvPr>
            <p:ph type="title"/>
          </p:nvPr>
        </p:nvSpPr>
        <p:spPr>
          <a:xfrm>
            <a:off x="727650" y="583400"/>
            <a:ext cx="65700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Network Decomposition</a:t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64" name="Google Shape;364;p40"/>
          <p:cNvSpPr txBox="1"/>
          <p:nvPr>
            <p:ph idx="1" type="body"/>
          </p:nvPr>
        </p:nvSpPr>
        <p:spPr>
          <a:xfrm>
            <a:off x="360950" y="1557425"/>
            <a:ext cx="3536100" cy="28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With </a:t>
            </a:r>
            <a:r>
              <a:rPr lang="pl" sz="1800">
                <a:solidFill>
                  <a:srgbClr val="000000"/>
                </a:solidFill>
              </a:rPr>
              <a:t>weight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</a:t>
            </a:r>
            <a:r>
              <a:rPr lang="pl" sz="1800">
                <a:solidFill>
                  <a:srgbClr val="000000"/>
                </a:solidFill>
              </a:rPr>
              <a:t>  and bias </a:t>
            </a:r>
            <a:r>
              <a:rPr b="1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="1" baseline="-25000" i="1" lang="pl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</a:t>
            </a:r>
            <a:r>
              <a:rPr lang="pl" sz="1800">
                <a:solidFill>
                  <a:srgbClr val="000000"/>
                </a:solidFill>
              </a:rPr>
              <a:t> </a:t>
            </a:r>
            <a:r>
              <a:rPr lang="pl" sz="1800">
                <a:solidFill>
                  <a:srgbClr val="000000"/>
                </a:solidFill>
              </a:rPr>
              <a:t>matrices,</a:t>
            </a:r>
            <a:r>
              <a:rPr lang="pl" sz="1800">
                <a:solidFill>
                  <a:srgbClr val="000000"/>
                </a:solidFill>
              </a:rPr>
              <a:t> we can construct the final explanation.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65" name="Google Shape;36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 title="Screenshot 2025-05-30 at 10.17.0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11050" y="1118600"/>
            <a:ext cx="5233374" cy="397649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41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440">
                <a:latin typeface="Lora"/>
                <a:ea typeface="Lora"/>
                <a:cs typeface="Lora"/>
                <a:sym typeface="Lora"/>
              </a:rPr>
              <a:t>Results</a:t>
            </a:r>
            <a:endParaRPr sz="34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74" name="Google Shape;374;p4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440">
                <a:latin typeface="Lora"/>
                <a:ea typeface="Lora"/>
                <a:cs typeface="Lora"/>
                <a:sym typeface="Lora"/>
              </a:rPr>
              <a:t>Background &amp; Motivation</a:t>
            </a:r>
            <a:endParaRPr sz="34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04" name="Google Shape;104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p42" title="Screenshot 2025-09-24 at 10.38.2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5300" y="518600"/>
            <a:ext cx="5702048" cy="455005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2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Results - Visual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81" name="Google Shape;381;p42"/>
          <p:cNvSpPr txBox="1"/>
          <p:nvPr>
            <p:ph idx="1" type="body"/>
          </p:nvPr>
        </p:nvSpPr>
        <p:spPr>
          <a:xfrm>
            <a:off x="360950" y="1557425"/>
            <a:ext cx="31887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Visualization of the OMENN components on CUB-200 dataset with ConvNext backbone.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82" name="Google Shape;38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4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43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Results - Visual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390" name="Google Shape;390;p43"/>
          <p:cNvSpPr txBox="1"/>
          <p:nvPr>
            <p:ph idx="1" type="body"/>
          </p:nvPr>
        </p:nvSpPr>
        <p:spPr>
          <a:xfrm>
            <a:off x="360950" y="1557425"/>
            <a:ext cx="32136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Visual comparison to other XAI methods with</a:t>
            </a:r>
            <a:r>
              <a:rPr lang="pl" sz="1800">
                <a:solidFill>
                  <a:srgbClr val="000000"/>
                </a:solidFill>
              </a:rPr>
              <a:t> ConvNext backbone</a:t>
            </a:r>
            <a:r>
              <a:rPr lang="pl" sz="1800">
                <a:solidFill>
                  <a:srgbClr val="000000"/>
                </a:solidFill>
              </a:rPr>
              <a:t>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391" name="Google Shape;391;p43" title="Screenshot 2025-07-02 at 19.29.2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4025" y="504200"/>
            <a:ext cx="4532501" cy="46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4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Results - FunnyBirds Benchmark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00" name="Google Shape;40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9350" y="1468025"/>
            <a:ext cx="5594649" cy="31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4"/>
          <p:cNvSpPr txBox="1"/>
          <p:nvPr>
            <p:ph idx="1" type="body"/>
          </p:nvPr>
        </p:nvSpPr>
        <p:spPr>
          <a:xfrm>
            <a:off x="360950" y="1557425"/>
            <a:ext cx="32136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A synthetic dataset with swapped body parts to create a ground truth.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404" name="Google Shape;404;p44"/>
          <p:cNvSpPr txBox="1"/>
          <p:nvPr>
            <p:ph idx="1" type="body"/>
          </p:nvPr>
        </p:nvSpPr>
        <p:spPr>
          <a:xfrm>
            <a:off x="1324200" y="4684200"/>
            <a:ext cx="7765800" cy="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25">
                <a:solidFill>
                  <a:srgbClr val="000000"/>
                </a:solidFill>
              </a:rPr>
              <a:t>Figure from: “</a:t>
            </a:r>
            <a:r>
              <a:rPr lang="pl" sz="1225" u="sng">
                <a:solidFill>
                  <a:schemeClr val="hlink"/>
                </a:solidFill>
                <a:hlinkClick r:id="rId6"/>
              </a:rPr>
              <a:t>FunnyBirds: A Synthetic Vision Dataset for a Part-Based Analysis of Explainable AI Methods</a:t>
            </a:r>
            <a:r>
              <a:rPr lang="pl" sz="1225">
                <a:solidFill>
                  <a:srgbClr val="000000"/>
                </a:solidFill>
              </a:rPr>
              <a:t>”</a:t>
            </a:r>
            <a:endParaRPr sz="1225">
              <a:solidFill>
                <a:srgbClr val="000000"/>
              </a:solidFill>
            </a:endParaRPr>
          </a:p>
        </p:txBody>
      </p:sp>
      <p:sp>
        <p:nvSpPr>
          <p:cNvPr id="405" name="Google Shape;405;p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5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Results - FunnyBirds Benchmark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11" name="Google Shape;411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9350" y="1468025"/>
            <a:ext cx="5594649" cy="31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45"/>
          <p:cNvSpPr txBox="1"/>
          <p:nvPr>
            <p:ph idx="1" type="body"/>
          </p:nvPr>
        </p:nvSpPr>
        <p:spPr>
          <a:xfrm>
            <a:off x="360950" y="1557425"/>
            <a:ext cx="32136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A synthetic dataset with swapped body parts to create a ground truth.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Evaluate if a method correctly identifies the features the model used.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415" name="Google Shape;415;p45"/>
          <p:cNvSpPr txBox="1"/>
          <p:nvPr>
            <p:ph idx="1" type="body"/>
          </p:nvPr>
        </p:nvSpPr>
        <p:spPr>
          <a:xfrm>
            <a:off x="1324200" y="4684200"/>
            <a:ext cx="7765800" cy="36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" sz="1225">
                <a:solidFill>
                  <a:srgbClr val="000000"/>
                </a:solidFill>
              </a:rPr>
              <a:t>Figure from: “</a:t>
            </a:r>
            <a:r>
              <a:rPr lang="pl" sz="1225" u="sng">
                <a:solidFill>
                  <a:schemeClr val="hlink"/>
                </a:solidFill>
                <a:hlinkClick r:id="rId6"/>
              </a:rPr>
              <a:t>FunnyBirds: A Synthetic Vision Dataset for a Part-Based Analysis of Explainable AI Methods</a:t>
            </a:r>
            <a:r>
              <a:rPr lang="pl" sz="1225">
                <a:solidFill>
                  <a:srgbClr val="000000"/>
                </a:solidFill>
              </a:rPr>
              <a:t>”</a:t>
            </a:r>
            <a:endParaRPr sz="1225">
              <a:solidFill>
                <a:srgbClr val="000000"/>
              </a:solidFill>
            </a:endParaRPr>
          </a:p>
        </p:txBody>
      </p:sp>
      <p:sp>
        <p:nvSpPr>
          <p:cNvPr id="416" name="Google Shape;416;p4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Results - FunnyBirds Benchmark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422" name="Google Shape;42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125" y="1302125"/>
            <a:ext cx="7431754" cy="37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6"/>
          <p:cNvSpPr/>
          <p:nvPr/>
        </p:nvSpPr>
        <p:spPr>
          <a:xfrm>
            <a:off x="6646625" y="2726125"/>
            <a:ext cx="1448100" cy="13827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26" name="Google Shape;426;p4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7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440">
                <a:latin typeface="Lora"/>
                <a:ea typeface="Lora"/>
                <a:cs typeface="Lora"/>
                <a:sym typeface="Lora"/>
              </a:rPr>
              <a:t>Conclusions</a:t>
            </a:r>
            <a:endParaRPr sz="34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32" name="Google Shape;432;p4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Conclusion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38" name="Google Shape;438;p48"/>
          <p:cNvSpPr txBox="1"/>
          <p:nvPr>
            <p:ph idx="1" type="body"/>
          </p:nvPr>
        </p:nvSpPr>
        <p:spPr>
          <a:xfrm>
            <a:off x="360950" y="1557425"/>
            <a:ext cx="8057100" cy="27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pl" sz="1800">
                <a:solidFill>
                  <a:srgbClr val="000000"/>
                </a:solidFill>
              </a:rPr>
              <a:t>OMENN is a novel post-hoc attribution method</a:t>
            </a:r>
            <a:r>
              <a:rPr lang="pl" sz="1800">
                <a:solidFill>
                  <a:srgbClr val="000000"/>
                </a:solidFill>
              </a:rPr>
              <a:t> which visualizes the network contributions, leveraging input-dependent linearity.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pl" sz="1800">
                <a:solidFill>
                  <a:srgbClr val="000000"/>
                </a:solidFill>
              </a:rPr>
              <a:t>Achieves competitive performance</a:t>
            </a:r>
            <a:r>
              <a:rPr lang="pl" sz="1800">
                <a:solidFill>
                  <a:srgbClr val="000000"/>
                </a:solidFill>
              </a:rPr>
              <a:t> to state-of-the-art attribution methods, even surpassing them in some configurations.</a:t>
            </a:r>
            <a:endParaRPr sz="18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pl" sz="1800">
                <a:solidFill>
                  <a:srgbClr val="000000"/>
                </a:solidFill>
              </a:rPr>
              <a:t>Demonstrated Broad Applicability</a:t>
            </a:r>
            <a:r>
              <a:rPr lang="pl" sz="1800">
                <a:solidFill>
                  <a:srgbClr val="000000"/>
                </a:solidFill>
              </a:rPr>
              <a:t> to modern architectures like Vision Transformers and Convolutional Neural Networks.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39" name="Google Shape;43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4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49"/>
          <p:cNvSpPr txBox="1"/>
          <p:nvPr>
            <p:ph type="title"/>
          </p:nvPr>
        </p:nvSpPr>
        <p:spPr>
          <a:xfrm>
            <a:off x="727650" y="583400"/>
            <a:ext cx="3606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Acknowledgements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47" name="Google Shape;447;p49"/>
          <p:cNvSpPr txBox="1"/>
          <p:nvPr>
            <p:ph idx="1" type="body"/>
          </p:nvPr>
        </p:nvSpPr>
        <p:spPr>
          <a:xfrm>
            <a:off x="360950" y="1557425"/>
            <a:ext cx="8472300" cy="22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b="1" lang="pl" sz="1600">
                <a:solidFill>
                  <a:srgbClr val="000000"/>
                </a:solidFill>
              </a:rPr>
              <a:t>The research was carried out for the project ”Interpretable and Interactive Multimodal Retrieval in the Drug Discovery” (grant no. FENG.02.02-IP.05-0040/23) within the First Team FENG programme of the Foundation for Polish Science co-financed by the European Union under the European Funds for Smart Economy 2021-2027 (FENG).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</a:pPr>
            <a:r>
              <a:rPr b="1" lang="pl" sz="1600">
                <a:solidFill>
                  <a:srgbClr val="000000"/>
                </a:solidFill>
              </a:rPr>
              <a:t>We gratefully acknowledge Polish high-performance computing infrastructure PLGrid (HPC Center: ACK Cyfronet AGH) for providing computer facilities and support within computational grant no. PLG/2023/016555.</a:t>
            </a:r>
            <a:endParaRPr b="1" sz="1600">
              <a:solidFill>
                <a:srgbClr val="000000"/>
              </a:solidFill>
            </a:endParaRPr>
          </a:p>
        </p:txBody>
      </p:sp>
      <p:pic>
        <p:nvPicPr>
          <p:cNvPr id="448" name="Google Shape;44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888" y="4018300"/>
            <a:ext cx="8996424" cy="83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4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50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3440">
                <a:latin typeface="Lora"/>
                <a:ea typeface="Lora"/>
                <a:cs typeface="Lora"/>
                <a:sym typeface="Lora"/>
              </a:rPr>
              <a:t>Thank you for your attention!</a:t>
            </a:r>
            <a:endParaRPr sz="34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57" name="Google Shape;457;p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1"/>
          <p:cNvSpPr txBox="1"/>
          <p:nvPr>
            <p:ph type="title"/>
          </p:nvPr>
        </p:nvSpPr>
        <p:spPr>
          <a:xfrm>
            <a:off x="727650" y="583400"/>
            <a:ext cx="36066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Questions?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463" name="Google Shape;463;p51"/>
          <p:cNvSpPr txBox="1"/>
          <p:nvPr>
            <p:ph idx="1" type="body"/>
          </p:nvPr>
        </p:nvSpPr>
        <p:spPr>
          <a:xfrm>
            <a:off x="205313" y="1557425"/>
            <a:ext cx="4496100" cy="22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l" sz="1800">
                <a:solidFill>
                  <a:srgbClr val="434343"/>
                </a:solidFill>
              </a:rPr>
              <a:t>LinkedIn:  </a:t>
            </a:r>
            <a:r>
              <a:rPr b="1" lang="pl" sz="1800" u="sng">
                <a:solidFill>
                  <a:schemeClr val="hlink"/>
                </a:solidFill>
                <a:hlinkClick r:id="rId3"/>
              </a:rPr>
              <a:t>janumiko</a:t>
            </a:r>
            <a:endParaRPr b="1" sz="1800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l" sz="1800">
                <a:solidFill>
                  <a:srgbClr val="434343"/>
                </a:solidFill>
              </a:rPr>
              <a:t>GitHub:     </a:t>
            </a:r>
            <a:r>
              <a:rPr b="1" lang="pl" sz="1800" u="sng">
                <a:solidFill>
                  <a:schemeClr val="hlink"/>
                </a:solidFill>
                <a:hlinkClick r:id="rId4"/>
              </a:rPr>
              <a:t>janumiko</a:t>
            </a:r>
            <a:endParaRPr b="1" sz="1800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l" sz="1800">
                <a:solidFill>
                  <a:srgbClr val="434343"/>
                </a:solidFill>
              </a:rPr>
              <a:t>Email: </a:t>
            </a:r>
            <a:r>
              <a:rPr b="1" lang="pl" sz="1800" u="sng">
                <a:solidFill>
                  <a:schemeClr val="hlink"/>
                </a:solidFill>
                <a:hlinkClick r:id="rId5"/>
              </a:rPr>
              <a:t>contact@janumiko.com</a:t>
            </a:r>
            <a:endParaRPr b="1" sz="1800">
              <a:solidFill>
                <a:srgbClr val="43434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●"/>
            </a:pPr>
            <a:r>
              <a:rPr b="1" lang="pl" sz="1800">
                <a:solidFill>
                  <a:srgbClr val="434343"/>
                </a:solidFill>
              </a:rPr>
              <a:t>Paper (on arxiv):  </a:t>
            </a:r>
            <a:r>
              <a:rPr b="1" lang="pl" sz="1800" u="sng">
                <a:solidFill>
                  <a:schemeClr val="hlink"/>
                </a:solidFill>
                <a:hlinkClick r:id="rId6"/>
              </a:rPr>
              <a:t>arxiv.org/pdf/2412.02399</a:t>
            </a:r>
            <a:endParaRPr b="1" sz="1800">
              <a:solidFill>
                <a:srgbClr val="434343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pl" sz="1800" u="sng">
                <a:solidFill>
                  <a:schemeClr val="hlink"/>
                </a:solidFill>
                <a:hlinkClick r:id="rId7"/>
              </a:rPr>
              <a:t>“One Matrix To Explain Neural Networks”</a:t>
            </a:r>
            <a:endParaRPr b="1" sz="1800">
              <a:solidFill>
                <a:srgbClr val="434343"/>
              </a:solidFill>
            </a:endParaRPr>
          </a:p>
        </p:txBody>
      </p:sp>
      <p:pic>
        <p:nvPicPr>
          <p:cNvPr id="464" name="Google Shape;464;p5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57125" y="1364800"/>
            <a:ext cx="3834899" cy="3652124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1"/>
          <p:cNvSpPr txBox="1"/>
          <p:nvPr>
            <p:ph idx="1" type="body"/>
          </p:nvPr>
        </p:nvSpPr>
        <p:spPr>
          <a:xfrm>
            <a:off x="5163800" y="851000"/>
            <a:ext cx="30552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pl" sz="2200">
                <a:solidFill>
                  <a:srgbClr val="434343"/>
                </a:solidFill>
              </a:rPr>
              <a:t>Connect on LinkedIn!</a:t>
            </a:r>
            <a:endParaRPr b="1" sz="2200">
              <a:solidFill>
                <a:srgbClr val="434343"/>
              </a:solidFill>
            </a:endParaRPr>
          </a:p>
        </p:txBody>
      </p:sp>
      <p:pic>
        <p:nvPicPr>
          <p:cNvPr id="466" name="Google Shape;466;p5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5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Background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10" name="Google Shape;110;p16"/>
          <p:cNvSpPr txBox="1"/>
          <p:nvPr>
            <p:ph idx="1" type="body"/>
          </p:nvPr>
        </p:nvSpPr>
        <p:spPr>
          <a:xfrm>
            <a:off x="360950" y="1557425"/>
            <a:ext cx="4023000" cy="3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Modern AI relies on "black box" neural networks, making their decisions difficult to understand.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11" name="Google Shape;11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0115" y="1397025"/>
            <a:ext cx="4653874" cy="336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7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Background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360950" y="1557425"/>
            <a:ext cx="4080600" cy="3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Modern AI relies on "black box" neural networks, making their decisions difficult to understand.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Explainable AI (XAI) field has emerged to </a:t>
            </a:r>
            <a:r>
              <a:rPr lang="pl" sz="1800">
                <a:solidFill>
                  <a:srgbClr val="000000"/>
                </a:solidFill>
              </a:rPr>
              <a:t>make these "black box" models more transparent</a:t>
            </a:r>
            <a:r>
              <a:rPr lang="pl" sz="1800">
                <a:solidFill>
                  <a:srgbClr val="000000"/>
                </a:solidFill>
              </a:rPr>
              <a:t>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0040" y="1404520"/>
            <a:ext cx="4637999" cy="3343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Background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30" name="Google Shape;130;p18"/>
          <p:cNvSpPr txBox="1"/>
          <p:nvPr>
            <p:ph idx="1" type="body"/>
          </p:nvPr>
        </p:nvSpPr>
        <p:spPr>
          <a:xfrm>
            <a:off x="360950" y="1557425"/>
            <a:ext cx="4023000" cy="334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Modern AI relies on "black box" neural networks, making their decisions difficult to understand.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lang="pl" sz="1800">
                <a:solidFill>
                  <a:srgbClr val="666666"/>
                </a:solidFill>
              </a:rPr>
              <a:t>Explainable AI (XAI) field emerged to make these "black box" models more transparent.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pl" sz="1800">
                <a:solidFill>
                  <a:srgbClr val="000000"/>
                </a:solidFill>
              </a:rPr>
              <a:t>Among XAI techniques are</a:t>
            </a:r>
            <a:r>
              <a:rPr lang="pl" sz="1800">
                <a:solidFill>
                  <a:srgbClr val="000000"/>
                </a:solidFill>
              </a:rPr>
              <a:t> Attribution Methods, which highlight the most important input features.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8750" y="583400"/>
            <a:ext cx="2300976" cy="446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>
            <p:ph idx="12" type="sldNum"/>
          </p:nvPr>
        </p:nvSpPr>
        <p:spPr>
          <a:xfrm>
            <a:off x="73052" y="8291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Motivation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0" name="Google Shape;140;p19"/>
          <p:cNvSpPr txBox="1"/>
          <p:nvPr>
            <p:ph idx="1" type="body"/>
          </p:nvPr>
        </p:nvSpPr>
        <p:spPr>
          <a:xfrm>
            <a:off x="360950" y="1557425"/>
            <a:ext cx="7770900" cy="31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pl" sz="1800">
                <a:solidFill>
                  <a:srgbClr val="000000"/>
                </a:solidFill>
              </a:rPr>
              <a:t>The Gap</a:t>
            </a:r>
            <a:r>
              <a:rPr lang="pl" sz="1800">
                <a:solidFill>
                  <a:srgbClr val="000000"/>
                </a:solidFill>
              </a:rPr>
              <a:t>: Many attribution methods are approximations based on local gradients. They can be unfaithful and fail in common scenarios like saturated activations, leading to misleading explanations.</a:t>
            </a:r>
            <a:endParaRPr b="1" sz="1800">
              <a:solidFill>
                <a:srgbClr val="000000"/>
              </a:solidFill>
            </a:endParaRPr>
          </a:p>
        </p:txBody>
      </p:sp>
      <p:pic>
        <p:nvPicPr>
          <p:cNvPr id="141" name="Google Shape;14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0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Motivation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49" name="Google Shape;149;p20"/>
          <p:cNvSpPr txBox="1"/>
          <p:nvPr>
            <p:ph idx="1" type="body"/>
          </p:nvPr>
        </p:nvSpPr>
        <p:spPr>
          <a:xfrm>
            <a:off x="360950" y="1557425"/>
            <a:ext cx="7770900" cy="31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b="1" lang="pl" sz="1800">
                <a:solidFill>
                  <a:srgbClr val="666666"/>
                </a:solidFill>
              </a:rPr>
              <a:t>The Gap</a:t>
            </a:r>
            <a:r>
              <a:rPr lang="pl" sz="1800">
                <a:solidFill>
                  <a:srgbClr val="666666"/>
                </a:solidFill>
              </a:rPr>
              <a:t>: Many attribution methods are approximations based on local gradients. They can be unfaithful and fail in common scenarios like saturated activations, leading to misleading explanations.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pl" sz="1800">
                <a:solidFill>
                  <a:srgbClr val="000000"/>
                </a:solidFill>
              </a:rPr>
              <a:t>Research Goal:</a:t>
            </a:r>
            <a:r>
              <a:rPr lang="pl" sz="1800">
                <a:solidFill>
                  <a:srgbClr val="000000"/>
                </a:solidFill>
              </a:rPr>
              <a:t> to develop a </a:t>
            </a:r>
            <a:r>
              <a:rPr b="1" lang="pl" sz="1800">
                <a:solidFill>
                  <a:srgbClr val="000000"/>
                </a:solidFill>
              </a:rPr>
              <a:t>post-hoc</a:t>
            </a:r>
            <a:r>
              <a:rPr lang="pl" sz="1800">
                <a:solidFill>
                  <a:srgbClr val="000000"/>
                </a:solidFill>
              </a:rPr>
              <a:t> method that provides a </a:t>
            </a:r>
            <a:r>
              <a:rPr b="1" lang="pl" sz="1800">
                <a:solidFill>
                  <a:srgbClr val="000000"/>
                </a:solidFill>
              </a:rPr>
              <a:t>precise</a:t>
            </a:r>
            <a:r>
              <a:rPr lang="pl" sz="1800">
                <a:solidFill>
                  <a:srgbClr val="000000"/>
                </a:solidFill>
              </a:rPr>
              <a:t> and complete explanation, directly analyzing the model's computation.</a:t>
            </a:r>
            <a:endParaRPr sz="1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800">
              <a:solidFill>
                <a:srgbClr val="434343"/>
              </a:solidFill>
            </a:endParaRPr>
          </a:p>
        </p:txBody>
      </p:sp>
      <p:pic>
        <p:nvPicPr>
          <p:cNvPr id="150" name="Google Shape;15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1"/>
          <p:cNvSpPr txBox="1"/>
          <p:nvPr>
            <p:ph type="title"/>
          </p:nvPr>
        </p:nvSpPr>
        <p:spPr>
          <a:xfrm>
            <a:off x="727650" y="58340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40">
                <a:latin typeface="Lora"/>
                <a:ea typeface="Lora"/>
                <a:cs typeface="Lora"/>
                <a:sym typeface="Lora"/>
              </a:rPr>
              <a:t>Motivation</a:t>
            </a:r>
            <a:endParaRPr sz="284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158" name="Google Shape;158;p21"/>
          <p:cNvSpPr txBox="1"/>
          <p:nvPr>
            <p:ph idx="1" type="body"/>
          </p:nvPr>
        </p:nvSpPr>
        <p:spPr>
          <a:xfrm>
            <a:off x="360950" y="1557425"/>
            <a:ext cx="7770900" cy="318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b="1" lang="pl" sz="1800">
                <a:solidFill>
                  <a:srgbClr val="666666"/>
                </a:solidFill>
              </a:rPr>
              <a:t>The Gap</a:t>
            </a:r>
            <a:r>
              <a:rPr lang="pl" sz="1800">
                <a:solidFill>
                  <a:srgbClr val="666666"/>
                </a:solidFill>
              </a:rPr>
              <a:t>: Many attribution methods are approximations based on local gradients. They can be unfaithful and fail in common scenarios like saturated activations, leading to misleading explanations.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</a:pPr>
            <a:r>
              <a:rPr b="1" lang="pl" sz="1800">
                <a:solidFill>
                  <a:srgbClr val="666666"/>
                </a:solidFill>
              </a:rPr>
              <a:t>Research Goal:</a:t>
            </a:r>
            <a:r>
              <a:rPr lang="pl" sz="1800">
                <a:solidFill>
                  <a:srgbClr val="666666"/>
                </a:solidFill>
              </a:rPr>
              <a:t> to develop a </a:t>
            </a:r>
            <a:r>
              <a:rPr b="1" lang="pl" sz="1800">
                <a:solidFill>
                  <a:srgbClr val="666666"/>
                </a:solidFill>
              </a:rPr>
              <a:t>post-hoc</a:t>
            </a:r>
            <a:r>
              <a:rPr lang="pl" sz="1800">
                <a:solidFill>
                  <a:srgbClr val="666666"/>
                </a:solidFill>
              </a:rPr>
              <a:t> method that provides a </a:t>
            </a:r>
            <a:r>
              <a:rPr b="1" lang="pl" sz="1800">
                <a:solidFill>
                  <a:srgbClr val="666666"/>
                </a:solidFill>
              </a:rPr>
              <a:t>precise</a:t>
            </a:r>
            <a:r>
              <a:rPr lang="pl" sz="1800">
                <a:solidFill>
                  <a:srgbClr val="666666"/>
                </a:solidFill>
              </a:rPr>
              <a:t> and complete explanation, directly analyzing the model's computation.</a:t>
            </a:r>
            <a:endParaRPr sz="1800">
              <a:solidFill>
                <a:srgbClr val="666666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b="1" lang="pl" sz="1800">
                <a:solidFill>
                  <a:srgbClr val="000000"/>
                </a:solidFill>
              </a:rPr>
              <a:t>OMENN Core Idea: </a:t>
            </a:r>
            <a:r>
              <a:rPr lang="pl" sz="1800">
                <a:solidFill>
                  <a:srgbClr val="000000"/>
                </a:solidFill>
              </a:rPr>
              <a:t>exactly decompose the entire network's computation </a:t>
            </a:r>
            <a:r>
              <a:rPr b="1" lang="pl" sz="1800">
                <a:solidFill>
                  <a:srgbClr val="000000"/>
                </a:solidFill>
              </a:rPr>
              <a:t>for a specific input</a:t>
            </a:r>
            <a:r>
              <a:rPr lang="pl" sz="1800">
                <a:solidFill>
                  <a:srgbClr val="000000"/>
                </a:solidFill>
              </a:rPr>
              <a:t> and captures it into a single matrix.</a:t>
            </a:r>
            <a:endParaRPr b="1" sz="1800">
              <a:solidFill>
                <a:srgbClr val="000000"/>
              </a:solidFill>
            </a:endParaRPr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625" y="0"/>
            <a:ext cx="1090800" cy="47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9151" y="0"/>
            <a:ext cx="1178799" cy="55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